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6" r:id="rId2"/>
  </p:sldMasterIdLst>
  <p:notesMasterIdLst>
    <p:notesMasterId r:id="rId45"/>
  </p:notesMasterIdLst>
  <p:handoutMasterIdLst>
    <p:handoutMasterId r:id="rId46"/>
  </p:handoutMasterIdLst>
  <p:sldIdLst>
    <p:sldId id="345" r:id="rId3"/>
    <p:sldId id="346" r:id="rId4"/>
    <p:sldId id="376" r:id="rId5"/>
    <p:sldId id="349" r:id="rId6"/>
    <p:sldId id="377" r:id="rId7"/>
    <p:sldId id="378" r:id="rId8"/>
    <p:sldId id="379" r:id="rId9"/>
    <p:sldId id="380" r:id="rId10"/>
    <p:sldId id="381" r:id="rId11"/>
    <p:sldId id="382" r:id="rId12"/>
    <p:sldId id="420" r:id="rId13"/>
    <p:sldId id="383" r:id="rId14"/>
    <p:sldId id="384" r:id="rId15"/>
    <p:sldId id="385" r:id="rId16"/>
    <p:sldId id="386" r:id="rId17"/>
    <p:sldId id="387" r:id="rId18"/>
    <p:sldId id="388" r:id="rId19"/>
    <p:sldId id="389" r:id="rId20"/>
    <p:sldId id="390" r:id="rId21"/>
    <p:sldId id="391" r:id="rId22"/>
    <p:sldId id="399" r:id="rId23"/>
    <p:sldId id="400" r:id="rId24"/>
    <p:sldId id="401" r:id="rId25"/>
    <p:sldId id="402" r:id="rId26"/>
    <p:sldId id="403" r:id="rId27"/>
    <p:sldId id="395" r:id="rId28"/>
    <p:sldId id="398" r:id="rId29"/>
    <p:sldId id="404" r:id="rId30"/>
    <p:sldId id="405" r:id="rId31"/>
    <p:sldId id="406" r:id="rId32"/>
    <p:sldId id="408" r:id="rId33"/>
    <p:sldId id="409" r:id="rId34"/>
    <p:sldId id="411" r:id="rId35"/>
    <p:sldId id="415" r:id="rId36"/>
    <p:sldId id="410" r:id="rId37"/>
    <p:sldId id="412" r:id="rId38"/>
    <p:sldId id="413" r:id="rId39"/>
    <p:sldId id="418" r:id="rId40"/>
    <p:sldId id="414" r:id="rId41"/>
    <p:sldId id="416" r:id="rId42"/>
    <p:sldId id="419" r:id="rId43"/>
    <p:sldId id="368" r:id="rId44"/>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越 李" initials="越" lastIdx="1" clrIdx="0">
    <p:extLst>
      <p:ext uri="{19B8F6BF-5375-455C-9EA6-DF929625EA0E}">
        <p15:presenceInfo xmlns:p15="http://schemas.microsoft.com/office/powerpoint/2012/main" userId="62eeef3d7da66eee"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F7B0A8"/>
    <a:srgbClr val="F4C0E4"/>
    <a:srgbClr val="85C5FF"/>
    <a:srgbClr val="898989"/>
    <a:srgbClr val="E6001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840" autoAdjust="0"/>
    <p:restoredTop sz="85276" autoAdjust="0"/>
  </p:normalViewPr>
  <p:slideViewPr>
    <p:cSldViewPr snapToGrid="0" showGuides="1">
      <p:cViewPr varScale="1">
        <p:scale>
          <a:sx n="92" d="100"/>
          <a:sy n="92" d="100"/>
        </p:scale>
        <p:origin x="1192" y="18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45" d="100"/>
          <a:sy n="45" d="100"/>
        </p:scale>
        <p:origin x="1892" y="4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gs" Target="tags/tag1.xml"/><Relationship Id="rId50"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commentAuthors" Target="commentAuthors.xml"/><Relationship Id="rId8" Type="http://schemas.openxmlformats.org/officeDocument/2006/relationships/slide" Target="slides/slide6.xml"/><Relationship Id="rId51"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handoutMaster" Target="handoutMasters/handoutMaster1.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8E870044-25ED-4E18-901A-C6EB763D6C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F289518-C443-4D56-AE28-EFD59093B51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DA445A5-EAEA-471A-A764-D02BDE2350C3}" type="datetimeFigureOut">
              <a:rPr lang="zh-CN" altLang="en-US" smtClean="0"/>
              <a:t>2022/11/2</a:t>
            </a:fld>
            <a:endParaRPr lang="zh-CN" altLang="en-US"/>
          </a:p>
        </p:txBody>
      </p:sp>
      <p:sp>
        <p:nvSpPr>
          <p:cNvPr id="4" name="页脚占位符 3">
            <a:extLst>
              <a:ext uri="{FF2B5EF4-FFF2-40B4-BE49-F238E27FC236}">
                <a16:creationId xmlns:a16="http://schemas.microsoft.com/office/drawing/2014/main" id="{0CAB52DA-5EBE-4165-AC1A-DBC6F4BC423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9519C8A6-40B6-456C-A701-2ABBF283DB5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D86B029-1D43-47DC-AA71-792A29313082}" type="slidenum">
              <a:rPr lang="zh-CN" altLang="en-US" smtClean="0"/>
              <a:t>‹#›</a:t>
            </a:fld>
            <a:endParaRPr lang="zh-CN" altLang="en-US"/>
          </a:p>
        </p:txBody>
      </p:sp>
    </p:spTree>
    <p:extLst>
      <p:ext uri="{BB962C8B-B14F-4D97-AF65-F5344CB8AC3E}">
        <p14:creationId xmlns:p14="http://schemas.microsoft.com/office/powerpoint/2010/main" val="286537902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BA2A3E-3786-4FE7-BA9C-4C7CD2D5C4D8}" type="datetimeFigureOut">
              <a:rPr lang="zh-CN" altLang="en-US" smtClean="0"/>
              <a:t>2022/11/2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5D5D6-4E3F-411C-8722-AE80321700F2}" type="slidenum">
              <a:rPr lang="zh-CN" altLang="en-US" smtClean="0"/>
              <a:t>‹#›</a:t>
            </a:fld>
            <a:endParaRPr lang="zh-CN" altLang="en-US"/>
          </a:p>
        </p:txBody>
      </p:sp>
    </p:spTree>
    <p:extLst>
      <p:ext uri="{BB962C8B-B14F-4D97-AF65-F5344CB8AC3E}">
        <p14:creationId xmlns:p14="http://schemas.microsoft.com/office/powerpoint/2010/main" val="412011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zh.wikipedia.org/wiki/%E4%BA%92%E8%A3%9C%E4%BA%8B%E4%BB%B6"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zh.wikipedia.org/wiki/%E4%BA%92%E6%96%A5"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zh.wikipedia.org/wiki/%E4%BA%92%E8%A3%9C%E4%BA%8B%E4%BB%B6" TargetMode="External"/><Relationship Id="rId2" Type="http://schemas.openxmlformats.org/officeDocument/2006/relationships/slide" Target="../slides/slide22.xml"/><Relationship Id="rId1" Type="http://schemas.openxmlformats.org/officeDocument/2006/relationships/notesMaster" Target="../notesMasters/notesMaster1.xml"/><Relationship Id="rId4" Type="http://schemas.openxmlformats.org/officeDocument/2006/relationships/hyperlink" Target="https://zh.wikipedia.org/wiki/%E4%BA%92%E6%96%A5" TargetMode="Externa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link.zhihu.com/?target=http%3A//personalpages.to.infn.it/~ferraro/retineurali/articoli_rn/abumostafa89.pdf" TargetMode="External"/><Relationship Id="rId2" Type="http://schemas.openxmlformats.org/officeDocument/2006/relationships/slide" Target="../slides/slide28.xml"/><Relationship Id="rId1" Type="http://schemas.openxmlformats.org/officeDocument/2006/relationships/notesMaster" Target="../notesMasters/notesMaster1.xml"/><Relationship Id="rId4" Type="http://schemas.openxmlformats.org/officeDocument/2006/relationships/hyperlink" Target="https://link.zhihu.com/?target=http%3A//personalpages.to.infn.it/~ferraro/retineurali/articoli_rn/abumostafa89.pdf" TargetMode="Externa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1</a:t>
            </a:fld>
            <a:endParaRPr lang="zh-CN" altLang="en-US"/>
          </a:p>
        </p:txBody>
      </p:sp>
    </p:spTree>
    <p:extLst>
      <p:ext uri="{BB962C8B-B14F-4D97-AF65-F5344CB8AC3E}">
        <p14:creationId xmlns:p14="http://schemas.microsoft.com/office/powerpoint/2010/main" val="20448212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我们都知道</a:t>
            </a:r>
            <a:r>
              <a:rPr lang="zh-CN" altLang="en-CN" sz="1200" b="0" i="0" kern="1200" dirty="0">
                <a:solidFill>
                  <a:schemeClr val="tx1"/>
                </a:solidFill>
                <a:effectLst/>
                <a:latin typeface="+mn-lt"/>
                <a:ea typeface="+mn-ea"/>
                <a:cs typeface="+mn-cs"/>
              </a:rPr>
              <a:t>抽样</a:t>
            </a:r>
            <a:r>
              <a:rPr lang="zh-CN" altLang="en-US" sz="1200" b="0" i="0" kern="1200" dirty="0">
                <a:solidFill>
                  <a:schemeClr val="tx1"/>
                </a:solidFill>
                <a:effectLst/>
                <a:latin typeface="+mn-lt"/>
                <a:ea typeface="+mn-ea"/>
                <a:cs typeface="+mn-cs"/>
              </a:rPr>
              <a:t>统计时科学的采样是至关重要的，如果我们抽样的方法不够科学，比如你抽样的都是单一地区或者单一年龄段的样本，那么</a:t>
            </a:r>
            <a:r>
              <a:rPr lang="en-US" sz="1200" b="0" i="0" kern="1200" dirty="0" err="1">
                <a:solidFill>
                  <a:schemeClr val="tx1"/>
                </a:solidFill>
                <a:effectLst/>
                <a:latin typeface="+mn-lt"/>
                <a:ea typeface="+mn-ea"/>
                <a:cs typeface="+mn-cs"/>
              </a:rPr>
              <a:t>Hoeffding</a:t>
            </a:r>
            <a:r>
              <a:rPr lang="zh-CN" altLang="en-US" sz="1200" b="0" i="0" kern="1200" dirty="0">
                <a:solidFill>
                  <a:schemeClr val="tx1"/>
                </a:solidFill>
                <a:effectLst/>
                <a:latin typeface="+mn-lt"/>
                <a:ea typeface="+mn-ea"/>
                <a:cs typeface="+mn-cs"/>
              </a:rPr>
              <a:t>不等式将不再庇佑你。</a:t>
            </a:r>
          </a:p>
          <a:p>
            <a:r>
              <a:rPr lang="zh-CN" altLang="en-US" sz="1200" b="0" i="0" kern="1200" dirty="0">
                <a:solidFill>
                  <a:schemeClr val="tx1"/>
                </a:solidFill>
                <a:effectLst/>
                <a:latin typeface="+mn-lt"/>
                <a:ea typeface="+mn-ea"/>
                <a:cs typeface="+mn-cs"/>
              </a:rPr>
              <a:t>机器学习的采样也是一样，本篇后面所有讨论的前提都默认抽样的科学性，保证样本满足</a:t>
            </a:r>
            <a:r>
              <a:rPr lang="zh-CN" altLang="en-US" sz="1200" b="1" i="0" kern="1200" dirty="0">
                <a:solidFill>
                  <a:schemeClr val="tx1"/>
                </a:solidFill>
                <a:effectLst/>
                <a:latin typeface="+mn-lt"/>
                <a:ea typeface="+mn-ea"/>
                <a:cs typeface="+mn-cs"/>
              </a:rPr>
              <a:t>独立同分布 </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independent and identically distributed, </a:t>
            </a:r>
            <a:r>
              <a:rPr lang="zh-CN" altLang="en-US" sz="1200" b="1" i="0" kern="1200" dirty="0">
                <a:solidFill>
                  <a:schemeClr val="tx1"/>
                </a:solidFill>
                <a:effectLst/>
                <a:latin typeface="+mn-lt"/>
                <a:ea typeface="+mn-ea"/>
                <a:cs typeface="+mn-cs"/>
              </a:rPr>
              <a:t>简写</a:t>
            </a:r>
            <a:r>
              <a:rPr lang="en-US" sz="1200" b="1" i="0" kern="1200" dirty="0" err="1">
                <a:solidFill>
                  <a:schemeClr val="tx1"/>
                </a:solidFill>
                <a:effectLst/>
                <a:latin typeface="+mn-lt"/>
                <a:ea typeface="+mn-ea"/>
                <a:cs typeface="+mn-cs"/>
              </a:rPr>
              <a:t>i.i.d</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关于独立同分布，西瓜书这样解释道：</a:t>
            </a:r>
          </a:p>
          <a:p>
            <a:r>
              <a:rPr lang="zh-CN" altLang="en-US" sz="1200" b="1" i="1" kern="1200" dirty="0">
                <a:solidFill>
                  <a:schemeClr val="tx1"/>
                </a:solidFill>
                <a:effectLst/>
                <a:latin typeface="+mn-lt"/>
                <a:ea typeface="+mn-ea"/>
                <a:cs typeface="+mn-cs"/>
              </a:rPr>
              <a:t>输入空间中的所有样本服从一个隐含未知的分布，</a:t>
            </a:r>
            <a:r>
              <a:rPr lang="zh-CN" altLang="en-US" sz="1200" b="1" i="1" kern="1200" dirty="0">
                <a:solidFill>
                  <a:srgbClr val="FF0000"/>
                </a:solidFill>
                <a:effectLst/>
                <a:latin typeface="+mn-lt"/>
                <a:ea typeface="+mn-ea"/>
                <a:cs typeface="+mn-cs"/>
              </a:rPr>
              <a:t>训练数据所有样本都是独立地从这个分布上采样而得</a:t>
            </a:r>
            <a:r>
              <a:rPr lang="zh-CN" altLang="en-US" sz="1200" b="0" i="1"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记住独立同分布</a:t>
            </a:r>
            <a:r>
              <a:rPr lang="en-US" altLang="zh-CN"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i.i.d</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这个名字，因为从今天开始，在机器学习世界里，人们将一次一次无数次地提及它的大名。</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10</a:t>
            </a:fld>
            <a:endParaRPr lang="zh-CN" altLang="en-US"/>
          </a:p>
        </p:txBody>
      </p:sp>
    </p:spTree>
    <p:extLst>
      <p:ext uri="{BB962C8B-B14F-4D97-AF65-F5344CB8AC3E}">
        <p14:creationId xmlns:p14="http://schemas.microsoft.com/office/powerpoint/2010/main" val="42700384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我们都知道</a:t>
            </a:r>
            <a:r>
              <a:rPr lang="zh-CN" altLang="en-CN" sz="1200" b="0" i="0" kern="1200" dirty="0">
                <a:solidFill>
                  <a:schemeClr val="tx1"/>
                </a:solidFill>
                <a:effectLst/>
                <a:latin typeface="+mn-lt"/>
                <a:ea typeface="+mn-ea"/>
                <a:cs typeface="+mn-cs"/>
              </a:rPr>
              <a:t>抽样</a:t>
            </a:r>
            <a:r>
              <a:rPr lang="zh-CN" altLang="en-US" sz="1200" b="0" i="0" kern="1200" dirty="0">
                <a:solidFill>
                  <a:schemeClr val="tx1"/>
                </a:solidFill>
                <a:effectLst/>
                <a:latin typeface="+mn-lt"/>
                <a:ea typeface="+mn-ea"/>
                <a:cs typeface="+mn-cs"/>
              </a:rPr>
              <a:t>统计时科学的采样是至关重要的，如果我们抽样的方法不够科学，比如你抽样的都是单一地区或者单一年龄段的样本，那么</a:t>
            </a:r>
            <a:r>
              <a:rPr lang="en-US" sz="1200" b="0" i="0" kern="1200" dirty="0" err="1">
                <a:solidFill>
                  <a:schemeClr val="tx1"/>
                </a:solidFill>
                <a:effectLst/>
                <a:latin typeface="+mn-lt"/>
                <a:ea typeface="+mn-ea"/>
                <a:cs typeface="+mn-cs"/>
              </a:rPr>
              <a:t>Hoeffding</a:t>
            </a:r>
            <a:r>
              <a:rPr lang="zh-CN" altLang="en-US" sz="1200" b="0" i="0" kern="1200" dirty="0">
                <a:solidFill>
                  <a:schemeClr val="tx1"/>
                </a:solidFill>
                <a:effectLst/>
                <a:latin typeface="+mn-lt"/>
                <a:ea typeface="+mn-ea"/>
                <a:cs typeface="+mn-cs"/>
              </a:rPr>
              <a:t>不等式将不再庇佑你。</a:t>
            </a:r>
          </a:p>
          <a:p>
            <a:r>
              <a:rPr lang="zh-CN" altLang="en-US" sz="1200" b="0" i="0" kern="1200" dirty="0">
                <a:solidFill>
                  <a:schemeClr val="tx1"/>
                </a:solidFill>
                <a:effectLst/>
                <a:latin typeface="+mn-lt"/>
                <a:ea typeface="+mn-ea"/>
                <a:cs typeface="+mn-cs"/>
              </a:rPr>
              <a:t>机器学习的采样也是一样，本篇后面所有讨论的前提都默认抽样的科学性，保证样本满足</a:t>
            </a:r>
            <a:r>
              <a:rPr lang="zh-CN" altLang="en-US" sz="1200" b="1" i="0" kern="1200" dirty="0">
                <a:solidFill>
                  <a:schemeClr val="tx1"/>
                </a:solidFill>
                <a:effectLst/>
                <a:latin typeface="+mn-lt"/>
                <a:ea typeface="+mn-ea"/>
                <a:cs typeface="+mn-cs"/>
              </a:rPr>
              <a:t>独立同分布 </a:t>
            </a:r>
            <a:r>
              <a:rPr lang="en-US" altLang="zh-CN" sz="1200" b="1" i="0" kern="1200" dirty="0">
                <a:solidFill>
                  <a:schemeClr val="tx1"/>
                </a:solidFill>
                <a:effectLst/>
                <a:latin typeface="+mn-lt"/>
                <a:ea typeface="+mn-ea"/>
                <a:cs typeface="+mn-cs"/>
              </a:rPr>
              <a:t>(</a:t>
            </a:r>
            <a:r>
              <a:rPr lang="en-US" sz="1200" b="1" i="0" kern="1200" dirty="0">
                <a:solidFill>
                  <a:schemeClr val="tx1"/>
                </a:solidFill>
                <a:effectLst/>
                <a:latin typeface="+mn-lt"/>
                <a:ea typeface="+mn-ea"/>
                <a:cs typeface="+mn-cs"/>
              </a:rPr>
              <a:t>independent and identically distributed, </a:t>
            </a:r>
            <a:r>
              <a:rPr lang="zh-CN" altLang="en-US" sz="1200" b="1" i="0" kern="1200" dirty="0">
                <a:solidFill>
                  <a:schemeClr val="tx1"/>
                </a:solidFill>
                <a:effectLst/>
                <a:latin typeface="+mn-lt"/>
                <a:ea typeface="+mn-ea"/>
                <a:cs typeface="+mn-cs"/>
              </a:rPr>
              <a:t>简写</a:t>
            </a:r>
            <a:r>
              <a:rPr lang="en-US" sz="1200" b="1" i="0" kern="1200" dirty="0" err="1">
                <a:solidFill>
                  <a:schemeClr val="tx1"/>
                </a:solidFill>
                <a:effectLst/>
                <a:latin typeface="+mn-lt"/>
                <a:ea typeface="+mn-ea"/>
                <a:cs typeface="+mn-cs"/>
              </a:rPr>
              <a:t>i.i.d</a:t>
            </a:r>
            <a:r>
              <a:rPr lang="en-US" sz="1200" b="1"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关于独立同分布，西瓜书这样解释道：</a:t>
            </a:r>
          </a:p>
          <a:p>
            <a:r>
              <a:rPr lang="zh-CN" altLang="en-US" sz="1200" b="1" i="1" kern="1200" dirty="0">
                <a:solidFill>
                  <a:schemeClr val="tx1"/>
                </a:solidFill>
                <a:effectLst/>
                <a:latin typeface="+mn-lt"/>
                <a:ea typeface="+mn-ea"/>
                <a:cs typeface="+mn-cs"/>
              </a:rPr>
              <a:t>输入空间中的所有样本服从一个隐含未知的分布，</a:t>
            </a:r>
            <a:r>
              <a:rPr lang="zh-CN" altLang="en-US" sz="1200" b="1" i="1" kern="1200" dirty="0">
                <a:solidFill>
                  <a:srgbClr val="FF0000"/>
                </a:solidFill>
                <a:effectLst/>
                <a:latin typeface="+mn-lt"/>
                <a:ea typeface="+mn-ea"/>
                <a:cs typeface="+mn-cs"/>
              </a:rPr>
              <a:t>训练数据所有样本都是独立地从这个分布上采样而得</a:t>
            </a:r>
            <a:r>
              <a:rPr lang="zh-CN" altLang="en-US" sz="1200" b="0" i="1" kern="1200" dirty="0">
                <a:solidFill>
                  <a:schemeClr val="tx1"/>
                </a:solidFill>
                <a:effectLst/>
                <a:latin typeface="+mn-lt"/>
                <a:ea typeface="+mn-ea"/>
                <a:cs typeface="+mn-cs"/>
              </a:rPr>
              <a:t>。</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记住独立同分布</a:t>
            </a:r>
            <a:r>
              <a:rPr lang="en-US" altLang="zh-CN" sz="1200" b="0" i="0" kern="1200" dirty="0">
                <a:solidFill>
                  <a:schemeClr val="tx1"/>
                </a:solidFill>
                <a:effectLst/>
                <a:latin typeface="+mn-lt"/>
                <a:ea typeface="+mn-ea"/>
                <a:cs typeface="+mn-cs"/>
              </a:rPr>
              <a:t>(</a:t>
            </a:r>
            <a:r>
              <a:rPr lang="en-US" sz="1200" b="0" i="0" kern="1200" dirty="0" err="1">
                <a:solidFill>
                  <a:schemeClr val="tx1"/>
                </a:solidFill>
                <a:effectLst/>
                <a:latin typeface="+mn-lt"/>
                <a:ea typeface="+mn-ea"/>
                <a:cs typeface="+mn-cs"/>
              </a:rPr>
              <a:t>i.i.d</a:t>
            </a:r>
            <a:r>
              <a:rPr lang="en-US"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这个名字，因为从今天开始，在机器学习世界里，人们将一次一次无数次地提及它的大名。</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11</a:t>
            </a:fld>
            <a:endParaRPr lang="zh-CN" altLang="en-US"/>
          </a:p>
        </p:txBody>
      </p:sp>
    </p:spTree>
    <p:extLst>
      <p:ext uri="{BB962C8B-B14F-4D97-AF65-F5344CB8AC3E}">
        <p14:creationId xmlns:p14="http://schemas.microsoft.com/office/powerpoint/2010/main" val="465662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spc="-10" dirty="0">
                <a:solidFill>
                  <a:schemeClr val="tx1"/>
                </a:solidFill>
                <a:latin typeface="+mn-ea"/>
              </a:rPr>
              <a:t>probably approximately correct (</a:t>
            </a:r>
            <a:r>
              <a:rPr lang="en-US" altLang="zh-CN" sz="1200" spc="-10" dirty="0">
                <a:solidFill>
                  <a:srgbClr val="FF0000"/>
                </a:solidFill>
                <a:latin typeface="+mn-ea"/>
              </a:rPr>
              <a:t>PAC</a:t>
            </a:r>
            <a:r>
              <a:rPr lang="en-US" altLang="zh-CN" sz="1200" spc="-10" dirty="0">
                <a:solidFill>
                  <a:schemeClr val="tx1"/>
                </a:solidFill>
                <a:latin typeface="+mn-ea"/>
              </a:rPr>
              <a:t>)</a:t>
            </a:r>
          </a:p>
          <a:p>
            <a:r>
              <a:rPr lang="zh-CN" altLang="en-US" sz="1200" kern="1200" spc="-10" dirty="0">
                <a:solidFill>
                  <a:schemeClr val="tx1"/>
                </a:solidFill>
                <a:effectLst/>
                <a:latin typeface="+mn-ea"/>
                <a:ea typeface="+mn-ea"/>
                <a:cs typeface="+mn-cs"/>
              </a:rPr>
              <a:t>对于固定</a:t>
            </a:r>
            <a:r>
              <a:rPr lang="en-US" altLang="zh-CN" sz="1200" kern="1200" spc="-10" dirty="0">
                <a:solidFill>
                  <a:schemeClr val="tx1"/>
                </a:solidFill>
                <a:effectLst/>
                <a:latin typeface="+mn-ea"/>
                <a:ea typeface="+mn-ea"/>
                <a:cs typeface="+mn-cs"/>
              </a:rPr>
              <a:t>h</a:t>
            </a:r>
            <a:r>
              <a:rPr lang="zh-CN" altLang="en-US" sz="1200" kern="1200" spc="-10" dirty="0">
                <a:solidFill>
                  <a:schemeClr val="tx1"/>
                </a:solidFill>
                <a:effectLst/>
                <a:latin typeface="+mn-ea"/>
                <a:ea typeface="+mn-ea"/>
                <a:cs typeface="+mn-cs"/>
              </a:rPr>
              <a:t>的情况没有真正的</a:t>
            </a:r>
            <a:r>
              <a:rPr lang="en-US" altLang="zh-CN" sz="1200" kern="1200" spc="-10" dirty="0">
                <a:solidFill>
                  <a:schemeClr val="tx1"/>
                </a:solidFill>
                <a:effectLst/>
                <a:latin typeface="+mn-ea"/>
                <a:ea typeface="+mn-ea"/>
                <a:cs typeface="+mn-cs"/>
              </a:rPr>
              <a:t>learning</a:t>
            </a:r>
            <a:r>
              <a:rPr lang="zh-CN" altLang="en-US" sz="1200" kern="1200" spc="-10" dirty="0">
                <a:solidFill>
                  <a:schemeClr val="tx1"/>
                </a:solidFill>
                <a:effectLst/>
                <a:latin typeface="+mn-ea"/>
                <a:ea typeface="+mn-ea"/>
                <a:cs typeface="+mn-cs"/>
              </a:rPr>
              <a:t>，因为它没有从假设空间里选择，这个过程更准确来说是一个“验证”的过程，验证固定的</a:t>
            </a:r>
            <a:r>
              <a:rPr lang="en-US" altLang="zh-CN" sz="1200" kern="1200" spc="-10" dirty="0">
                <a:solidFill>
                  <a:schemeClr val="tx1"/>
                </a:solidFill>
                <a:effectLst/>
                <a:latin typeface="+mn-ea"/>
                <a:ea typeface="+mn-ea"/>
                <a:cs typeface="+mn-cs"/>
              </a:rPr>
              <a:t>h</a:t>
            </a:r>
            <a:r>
              <a:rPr lang="zh-CN" altLang="en-US" sz="1200" kern="1200" spc="-10" dirty="0">
                <a:solidFill>
                  <a:schemeClr val="tx1"/>
                </a:solidFill>
                <a:effectLst/>
                <a:latin typeface="+mn-ea"/>
                <a:ea typeface="+mn-ea"/>
                <a:cs typeface="+mn-cs"/>
              </a:rPr>
              <a:t>是否有效</a:t>
            </a:r>
            <a:endParaRPr lang="en-US" altLang="zh-CN" sz="1200" kern="1200" spc="-10" dirty="0">
              <a:solidFill>
                <a:schemeClr val="tx1"/>
              </a:solidFill>
              <a:effectLst/>
              <a:latin typeface="+mn-ea"/>
              <a:ea typeface="+mn-ea"/>
              <a:cs typeface="+mn-cs"/>
            </a:endParaRPr>
          </a:p>
          <a:p>
            <a:endParaRPr lang="en-US" altLang="zh-CN" sz="1200" kern="1200" spc="-10" dirty="0">
              <a:solidFill>
                <a:schemeClr val="tx1"/>
              </a:solidFill>
              <a:effectLst/>
              <a:latin typeface="+mn-ea"/>
              <a:ea typeface="+mn-ea"/>
              <a:cs typeface="+mn-cs"/>
            </a:endParaRP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12</a:t>
            </a:fld>
            <a:endParaRPr lang="zh-CN" altLang="en-US"/>
          </a:p>
        </p:txBody>
      </p:sp>
    </p:spTree>
    <p:extLst>
      <p:ext uri="{BB962C8B-B14F-4D97-AF65-F5344CB8AC3E}">
        <p14:creationId xmlns:p14="http://schemas.microsoft.com/office/powerpoint/2010/main" val="11192443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不过因为 </a:t>
            </a:r>
            <a:r>
              <a:rPr lang="en-US" sz="1200" b="0" i="0" kern="1200" dirty="0">
                <a:solidFill>
                  <a:schemeClr val="tx1"/>
                </a:solidFill>
                <a:effectLst/>
                <a:latin typeface="+mn-lt"/>
                <a:ea typeface="+mn-ea"/>
                <a:cs typeface="+mn-cs"/>
              </a:rPr>
              <a:t>Hypothesis Set </a:t>
            </a:r>
            <a:r>
              <a:rPr lang="zh-CN" altLang="en-US" sz="1200" b="0" i="0" kern="1200" dirty="0">
                <a:solidFill>
                  <a:schemeClr val="tx1"/>
                </a:solidFill>
                <a:effectLst/>
                <a:latin typeface="+mn-lt"/>
                <a:ea typeface="+mn-ea"/>
                <a:cs typeface="+mn-cs"/>
              </a:rPr>
              <a:t>中只有一个 </a:t>
            </a:r>
            <a:r>
              <a:rPr lang="en-US" sz="1200" b="0" i="0" kern="1200" dirty="0">
                <a:solidFill>
                  <a:schemeClr val="tx1"/>
                </a:solidFill>
                <a:effectLst/>
                <a:latin typeface="+mn-lt"/>
                <a:ea typeface="+mn-ea"/>
                <a:cs typeface="+mn-cs"/>
              </a:rPr>
              <a:t>hypothesis ，</a:t>
            </a:r>
            <a:r>
              <a:rPr lang="zh-CN" altLang="en-US" sz="1200" b="0" i="0" kern="1200" dirty="0">
                <a:solidFill>
                  <a:schemeClr val="tx1"/>
                </a:solidFill>
                <a:effectLst/>
                <a:latin typeface="+mn-lt"/>
                <a:ea typeface="+mn-ea"/>
                <a:cs typeface="+mn-cs"/>
              </a:rPr>
              <a:t>所以学习算法并没什么好选的，学到的模型一定就是。当学习算法没有选择的空间时，得到一个训练准确率很高的模型几乎是不可能的。就像 </a:t>
            </a:r>
            <a:r>
              <a:rPr lang="en-US" sz="1200" b="0" i="0" kern="1200" dirty="0">
                <a:solidFill>
                  <a:schemeClr val="tx1"/>
                </a:solidFill>
                <a:effectLst/>
                <a:latin typeface="+mn-lt"/>
                <a:ea typeface="+mn-ea"/>
                <a:cs typeface="+mn-cs"/>
              </a:rPr>
              <a:t>PLA </a:t>
            </a:r>
            <a:r>
              <a:rPr lang="zh-CN" altLang="en-US" sz="1200" b="0" i="0" kern="1200" dirty="0">
                <a:solidFill>
                  <a:schemeClr val="tx1"/>
                </a:solidFill>
                <a:effectLst/>
                <a:latin typeface="+mn-lt"/>
                <a:ea typeface="+mn-ea"/>
                <a:cs typeface="+mn-cs"/>
              </a:rPr>
              <a:t>算法如果只有一条线可选，这条线多半在训练数据上的表现是很差的。这时预测能做到跟训练差不多的水准，多半也不是表现的“一样好”，而是表现的”一样差“了。</a:t>
            </a:r>
          </a:p>
          <a:p>
            <a:r>
              <a:rPr lang="zh-CN" altLang="en-US" sz="1200" b="0" i="0" kern="1200" dirty="0">
                <a:solidFill>
                  <a:schemeClr val="tx1"/>
                </a:solidFill>
                <a:effectLst/>
                <a:latin typeface="+mn-lt"/>
                <a:ea typeface="+mn-ea"/>
                <a:cs typeface="+mn-cs"/>
              </a:rPr>
              <a:t>所以，让</a:t>
            </a:r>
            <a:r>
              <a:rPr lang="en-US" sz="1200" b="0" i="0" kern="1200" dirty="0">
                <a:solidFill>
                  <a:schemeClr val="tx1"/>
                </a:solidFill>
                <a:effectLst/>
                <a:latin typeface="+mn-lt"/>
                <a:ea typeface="+mn-ea"/>
                <a:cs typeface="+mn-cs"/>
              </a:rPr>
              <a:t>Hypothesis Set </a:t>
            </a:r>
            <a:r>
              <a:rPr lang="zh-CN" altLang="en-US" sz="1200" b="0" i="0" kern="1200" dirty="0">
                <a:solidFill>
                  <a:schemeClr val="tx1"/>
                </a:solidFill>
                <a:effectLst/>
                <a:latin typeface="+mn-lt"/>
                <a:ea typeface="+mn-ea"/>
                <a:cs typeface="+mn-cs"/>
              </a:rPr>
              <a:t>中有许多的 </a:t>
            </a:r>
            <a:r>
              <a:rPr lang="en-US" sz="1200" b="0" i="0" kern="1200" dirty="0">
                <a:solidFill>
                  <a:schemeClr val="tx1"/>
                </a:solidFill>
                <a:effectLst/>
                <a:latin typeface="+mn-lt"/>
                <a:ea typeface="+mn-ea"/>
                <a:cs typeface="+mn-cs"/>
              </a:rPr>
              <a:t>hypothesis，</a:t>
            </a:r>
            <a:r>
              <a:rPr lang="zh-CN" altLang="en-US" sz="1200" b="0" i="0" kern="1200" dirty="0">
                <a:solidFill>
                  <a:schemeClr val="tx1"/>
                </a:solidFill>
                <a:effectLst/>
                <a:latin typeface="+mn-lt"/>
                <a:ea typeface="+mn-ea"/>
                <a:cs typeface="+mn-cs"/>
              </a:rPr>
              <a:t>学习算法才有选择的空间挑选到一个准确率较高的 </a:t>
            </a:r>
            <a:r>
              <a:rPr lang="en-US" sz="1200" b="0" i="0" kern="1200" dirty="0">
                <a:solidFill>
                  <a:schemeClr val="tx1"/>
                </a:solidFill>
                <a:effectLst/>
                <a:latin typeface="+mn-lt"/>
                <a:ea typeface="+mn-ea"/>
                <a:cs typeface="+mn-cs"/>
              </a:rPr>
              <a:t>hypothesis 。</a:t>
            </a:r>
            <a:r>
              <a:rPr lang="zh-CN" altLang="en-US" sz="1200" b="0" i="0" kern="1200" dirty="0">
                <a:solidFill>
                  <a:schemeClr val="tx1"/>
                </a:solidFill>
                <a:effectLst/>
                <a:latin typeface="+mn-lt"/>
                <a:ea typeface="+mn-ea"/>
                <a:cs typeface="+mn-cs"/>
              </a:rPr>
              <a:t>此时预测表现接近训练表现才是有意义的。</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13</a:t>
            </a:fld>
            <a:endParaRPr lang="zh-CN" altLang="en-US"/>
          </a:p>
        </p:txBody>
      </p:sp>
    </p:spTree>
    <p:extLst>
      <p:ext uri="{BB962C8B-B14F-4D97-AF65-F5344CB8AC3E}">
        <p14:creationId xmlns:p14="http://schemas.microsoft.com/office/powerpoint/2010/main" val="513708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14</a:t>
            </a:fld>
            <a:endParaRPr lang="zh-CN" altLang="en-US"/>
          </a:p>
        </p:txBody>
      </p:sp>
    </p:spTree>
    <p:extLst>
      <p:ext uri="{BB962C8B-B14F-4D97-AF65-F5344CB8AC3E}">
        <p14:creationId xmlns:p14="http://schemas.microsoft.com/office/powerpoint/2010/main" val="2567745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15</a:t>
            </a:fld>
            <a:endParaRPr lang="zh-CN" altLang="en-US"/>
          </a:p>
        </p:txBody>
      </p:sp>
    </p:spTree>
    <p:extLst>
      <p:ext uri="{BB962C8B-B14F-4D97-AF65-F5344CB8AC3E}">
        <p14:creationId xmlns:p14="http://schemas.microsoft.com/office/powerpoint/2010/main" val="2951738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16</a:t>
            </a:fld>
            <a:endParaRPr lang="zh-CN" altLang="en-US"/>
          </a:p>
        </p:txBody>
      </p:sp>
    </p:spTree>
    <p:extLst>
      <p:ext uri="{BB962C8B-B14F-4D97-AF65-F5344CB8AC3E}">
        <p14:creationId xmlns:p14="http://schemas.microsoft.com/office/powerpoint/2010/main" val="3753032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17</a:t>
            </a:fld>
            <a:endParaRPr lang="zh-CN" altLang="en-US"/>
          </a:p>
        </p:txBody>
      </p:sp>
    </p:spTree>
    <p:extLst>
      <p:ext uri="{BB962C8B-B14F-4D97-AF65-F5344CB8AC3E}">
        <p14:creationId xmlns:p14="http://schemas.microsoft.com/office/powerpoint/2010/main" val="1483882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18</a:t>
            </a:fld>
            <a:endParaRPr lang="zh-CN" altLang="en-US"/>
          </a:p>
        </p:txBody>
      </p:sp>
    </p:spTree>
    <p:extLst>
      <p:ext uri="{BB962C8B-B14F-4D97-AF65-F5344CB8AC3E}">
        <p14:creationId xmlns:p14="http://schemas.microsoft.com/office/powerpoint/2010/main" val="19169442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19</a:t>
            </a:fld>
            <a:endParaRPr lang="zh-CN" altLang="en-US"/>
          </a:p>
        </p:txBody>
      </p:sp>
    </p:spTree>
    <p:extLst>
      <p:ext uri="{BB962C8B-B14F-4D97-AF65-F5344CB8AC3E}">
        <p14:creationId xmlns:p14="http://schemas.microsoft.com/office/powerpoint/2010/main" val="1099524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www.515ppt.com</a:t>
            </a:r>
          </a:p>
        </p:txBody>
      </p:sp>
      <p:sp>
        <p:nvSpPr>
          <p:cNvPr id="4" name="灯片编号占位符 3"/>
          <p:cNvSpPr>
            <a:spLocks noGrp="1"/>
          </p:cNvSpPr>
          <p:nvPr>
            <p:ph type="sldNum" sz="quarter" idx="10"/>
          </p:nvPr>
        </p:nvSpPr>
        <p:spPr/>
        <p:txBody>
          <a:bodyPr/>
          <a:lstStyle/>
          <a:p>
            <a:fld id="{8A036312-6A05-4643-B813-780AEBCA5446}" type="slidenum">
              <a:rPr lang="zh-CN" altLang="en-US" smtClean="0"/>
              <a:t>2</a:t>
            </a:fld>
            <a:endParaRPr lang="zh-CN" altLang="en-US"/>
          </a:p>
        </p:txBody>
      </p:sp>
    </p:spTree>
    <p:extLst>
      <p:ext uri="{BB962C8B-B14F-4D97-AF65-F5344CB8AC3E}">
        <p14:creationId xmlns:p14="http://schemas.microsoft.com/office/powerpoint/2010/main" val="38651190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spc="-10" dirty="0">
                <a:latin typeface="+mn-ea"/>
              </a:rPr>
              <a:t>感知器学习模型是根据样本的一些特征对样本进行分类。</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20</a:t>
            </a:fld>
            <a:endParaRPr lang="zh-CN" altLang="en-US"/>
          </a:p>
        </p:txBody>
      </p:sp>
    </p:spTree>
    <p:extLst>
      <p:ext uri="{BB962C8B-B14F-4D97-AF65-F5344CB8AC3E}">
        <p14:creationId xmlns:p14="http://schemas.microsoft.com/office/powerpoint/2010/main" val="28583908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二分法</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dichotomy</a:t>
            </a:r>
            <a:r>
              <a:rPr lang="zh-CN" altLang="en-US" sz="1200" b="0" i="0" kern="1200" dirty="0">
                <a:solidFill>
                  <a:schemeClr val="tx1"/>
                </a:solidFill>
                <a:effectLst/>
                <a:latin typeface="+mn-lt"/>
                <a:ea typeface="+mn-ea"/>
                <a:cs typeface="+mn-cs"/>
              </a:rPr>
              <a:t>）指的是将一个整体事物分割成两部分。也即是说，这两部分必须是</a:t>
            </a:r>
            <a:r>
              <a:rPr lang="zh-CN" altLang="en-US" sz="1200" b="0" i="0" u="none" strike="noStrike" kern="1200" dirty="0">
                <a:solidFill>
                  <a:schemeClr val="tx1"/>
                </a:solidFill>
                <a:effectLst/>
                <a:latin typeface="+mn-lt"/>
                <a:ea typeface="+mn-ea"/>
                <a:cs typeface="+mn-cs"/>
                <a:hlinkClick r:id="rId3" tooltip="互补事件"/>
              </a:rPr>
              <a:t>互补事件</a:t>
            </a:r>
            <a:r>
              <a:rPr lang="zh-CN" altLang="en-US" sz="1200" b="0" i="0" kern="1200" dirty="0">
                <a:solidFill>
                  <a:schemeClr val="tx1"/>
                </a:solidFill>
                <a:effectLst/>
                <a:latin typeface="+mn-lt"/>
                <a:ea typeface="+mn-ea"/>
                <a:cs typeface="+mn-cs"/>
              </a:rPr>
              <a:t>，即所有事物必须属于双方中的一方，且</a:t>
            </a:r>
            <a:r>
              <a:rPr lang="zh-CN" altLang="en-US" sz="1200" b="0" i="0" u="none" strike="noStrike" kern="1200" dirty="0">
                <a:solidFill>
                  <a:schemeClr val="tx1"/>
                </a:solidFill>
                <a:effectLst/>
                <a:latin typeface="+mn-lt"/>
                <a:ea typeface="+mn-ea"/>
                <a:cs typeface="+mn-cs"/>
                <a:hlinkClick r:id="rId4" tooltip="互斥"/>
              </a:rPr>
              <a:t>互斥</a:t>
            </a:r>
            <a:r>
              <a:rPr lang="zh-CN" altLang="en-US" sz="1200" b="0" i="0" kern="1200" dirty="0">
                <a:solidFill>
                  <a:schemeClr val="tx1"/>
                </a:solidFill>
                <a:effectLst/>
                <a:latin typeface="+mn-lt"/>
                <a:ea typeface="+mn-ea"/>
                <a:cs typeface="+mn-cs"/>
              </a:rPr>
              <a:t>，即没有事物可以同时属于双方。</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21</a:t>
            </a:fld>
            <a:endParaRPr lang="zh-CN" altLang="en-US"/>
          </a:p>
        </p:txBody>
      </p:sp>
    </p:spTree>
    <p:extLst>
      <p:ext uri="{BB962C8B-B14F-4D97-AF65-F5344CB8AC3E}">
        <p14:creationId xmlns:p14="http://schemas.microsoft.com/office/powerpoint/2010/main" val="26254693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i="0" kern="1200" dirty="0">
                <a:solidFill>
                  <a:schemeClr val="tx1"/>
                </a:solidFill>
                <a:effectLst/>
                <a:latin typeface="+mn-lt"/>
                <a:ea typeface="+mn-ea"/>
                <a:cs typeface="+mn-cs"/>
              </a:rPr>
              <a:t>二分法</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dichotomy</a:t>
            </a:r>
            <a:r>
              <a:rPr lang="zh-CN" altLang="en-US" sz="1200" b="0" i="0" kern="1200" dirty="0">
                <a:solidFill>
                  <a:schemeClr val="tx1"/>
                </a:solidFill>
                <a:effectLst/>
                <a:latin typeface="+mn-lt"/>
                <a:ea typeface="+mn-ea"/>
                <a:cs typeface="+mn-cs"/>
              </a:rPr>
              <a:t>）指的是将一个整体事物分割成两部分。也即是说，这两部分必须是</a:t>
            </a:r>
            <a:r>
              <a:rPr lang="zh-CN" altLang="en-US" sz="1200" b="0" i="0" u="none" strike="noStrike" kern="1200" dirty="0">
                <a:solidFill>
                  <a:schemeClr val="tx1"/>
                </a:solidFill>
                <a:effectLst/>
                <a:latin typeface="+mn-lt"/>
                <a:ea typeface="+mn-ea"/>
                <a:cs typeface="+mn-cs"/>
                <a:hlinkClick r:id="rId3" tooltip="互补事件"/>
              </a:rPr>
              <a:t>互补事件</a:t>
            </a:r>
            <a:r>
              <a:rPr lang="zh-CN" altLang="en-US" sz="1200" b="0" i="0" kern="1200" dirty="0">
                <a:solidFill>
                  <a:schemeClr val="tx1"/>
                </a:solidFill>
                <a:effectLst/>
                <a:latin typeface="+mn-lt"/>
                <a:ea typeface="+mn-ea"/>
                <a:cs typeface="+mn-cs"/>
              </a:rPr>
              <a:t>，即所有事物必须属于双方中的一方，且</a:t>
            </a:r>
            <a:r>
              <a:rPr lang="zh-CN" altLang="en-US" sz="1200" b="0" i="0" u="none" strike="noStrike" kern="1200" dirty="0">
                <a:solidFill>
                  <a:schemeClr val="tx1"/>
                </a:solidFill>
                <a:effectLst/>
                <a:latin typeface="+mn-lt"/>
                <a:ea typeface="+mn-ea"/>
                <a:cs typeface="+mn-cs"/>
                <a:hlinkClick r:id="rId4" tooltip="互斥"/>
              </a:rPr>
              <a:t>互斥</a:t>
            </a:r>
            <a:r>
              <a:rPr lang="zh-CN" altLang="en-US" sz="1200" b="0" i="0" kern="1200" dirty="0">
                <a:solidFill>
                  <a:schemeClr val="tx1"/>
                </a:solidFill>
                <a:effectLst/>
                <a:latin typeface="+mn-lt"/>
                <a:ea typeface="+mn-ea"/>
                <a:cs typeface="+mn-cs"/>
              </a:rPr>
              <a:t>，即没有事物可以同时属于双方。</a:t>
            </a:r>
          </a:p>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22</a:t>
            </a:fld>
            <a:endParaRPr lang="zh-CN" altLang="en-US"/>
          </a:p>
        </p:txBody>
      </p:sp>
    </p:spTree>
    <p:extLst>
      <p:ext uri="{BB962C8B-B14F-4D97-AF65-F5344CB8AC3E}">
        <p14:creationId xmlns:p14="http://schemas.microsoft.com/office/powerpoint/2010/main" val="12382588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23</a:t>
            </a:fld>
            <a:endParaRPr lang="zh-CN" altLang="en-US"/>
          </a:p>
        </p:txBody>
      </p:sp>
    </p:spTree>
    <p:extLst>
      <p:ext uri="{BB962C8B-B14F-4D97-AF65-F5344CB8AC3E}">
        <p14:creationId xmlns:p14="http://schemas.microsoft.com/office/powerpoint/2010/main" val="3336271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24</a:t>
            </a:fld>
            <a:endParaRPr lang="zh-CN" altLang="en-US"/>
          </a:p>
        </p:txBody>
      </p:sp>
    </p:spTree>
    <p:extLst>
      <p:ext uri="{BB962C8B-B14F-4D97-AF65-F5344CB8AC3E}">
        <p14:creationId xmlns:p14="http://schemas.microsoft.com/office/powerpoint/2010/main" val="5828069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25</a:t>
            </a:fld>
            <a:endParaRPr lang="zh-CN" altLang="en-US"/>
          </a:p>
        </p:txBody>
      </p:sp>
    </p:spTree>
    <p:extLst>
      <p:ext uri="{BB962C8B-B14F-4D97-AF65-F5344CB8AC3E}">
        <p14:creationId xmlns:p14="http://schemas.microsoft.com/office/powerpoint/2010/main" val="149598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2N=8</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26</a:t>
            </a:fld>
            <a:endParaRPr lang="zh-CN" altLang="en-US"/>
          </a:p>
        </p:txBody>
      </p:sp>
    </p:spTree>
    <p:extLst>
      <p:ext uri="{BB962C8B-B14F-4D97-AF65-F5344CB8AC3E}">
        <p14:creationId xmlns:p14="http://schemas.microsoft.com/office/powerpoint/2010/main" val="33608248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27</a:t>
            </a:fld>
            <a:endParaRPr lang="zh-CN" altLang="en-US"/>
          </a:p>
        </p:txBody>
      </p:sp>
    </p:spTree>
    <p:extLst>
      <p:ext uri="{BB962C8B-B14F-4D97-AF65-F5344CB8AC3E}">
        <p14:creationId xmlns:p14="http://schemas.microsoft.com/office/powerpoint/2010/main" val="293457119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直接用</a:t>
                </a:r>
                <a14:m>
                  <m:oMath xmlns:m="http://schemas.openxmlformats.org/officeDocument/2006/math">
                    <m:sSub>
                      <m:sSubPr>
                        <m:ctrlPr>
                          <a:rPr lang="en-US" altLang="zh-CN" sz="1200" b="1" i="1" spc="-10" smtClean="0">
                            <a:solidFill>
                              <a:srgbClr val="FF0000"/>
                            </a:solidFill>
                            <a:latin typeface="Cambria Math" panose="02040503050406030204" pitchFamily="18" charset="0"/>
                          </a:rPr>
                        </m:ctrlPr>
                      </m:sSubPr>
                      <m:e>
                        <m:r>
                          <a:rPr lang="en-US" altLang="zh-CN" sz="1200" b="1" i="1" spc="-10">
                            <a:solidFill>
                              <a:srgbClr val="FF0000"/>
                            </a:solidFill>
                            <a:latin typeface="Cambria Math" panose="02040503050406030204" pitchFamily="18" charset="0"/>
                          </a:rPr>
                          <m:t>𝒎</m:t>
                        </m:r>
                      </m:e>
                      <m:sub>
                        <m:r>
                          <a:rPr lang="en-US" altLang="zh-CN" sz="1200" b="1" i="1" spc="-10">
                            <a:solidFill>
                              <a:srgbClr val="FF0000"/>
                            </a:solidFill>
                            <a:latin typeface="Cambria Math" panose="02040503050406030204" pitchFamily="18" charset="0"/>
                            <a:ea typeface="Cambria Math" panose="02040503050406030204" pitchFamily="18" charset="0"/>
                          </a:rPr>
                          <m:t>𝓗</m:t>
                        </m:r>
                      </m:sub>
                    </m:sSub>
                    <m:r>
                      <a:rPr lang="en-US" altLang="zh-CN" sz="1200" b="1" i="1" spc="-10">
                        <a:solidFill>
                          <a:srgbClr val="FF0000"/>
                        </a:solidFill>
                        <a:latin typeface="Cambria Math" panose="02040503050406030204" pitchFamily="18" charset="0"/>
                      </a:rPr>
                      <m:t>(</m:t>
                    </m:r>
                    <m:r>
                      <a:rPr lang="en-US" altLang="zh-CN" sz="1200" b="1" i="1" spc="-10">
                        <a:solidFill>
                          <a:srgbClr val="FF0000"/>
                        </a:solidFill>
                        <a:latin typeface="Cambria Math" panose="02040503050406030204" pitchFamily="18" charset="0"/>
                      </a:rPr>
                      <m:t>𝑵</m:t>
                    </m:r>
                    <m:r>
                      <a:rPr lang="en-US" altLang="zh-CN" sz="1200" b="1" i="1" spc="-10">
                        <a:solidFill>
                          <a:srgbClr val="FF0000"/>
                        </a:solidFill>
                        <a:latin typeface="Cambria Math" panose="02040503050406030204" pitchFamily="18" charset="0"/>
                      </a:rPr>
                      <m:t>)</m:t>
                    </m:r>
                  </m:oMath>
                </a14:m>
                <a:r>
                  <a:rPr lang="zh-CN" altLang="en-US" sz="1200" kern="1200" dirty="0">
                    <a:solidFill>
                      <a:schemeClr val="tx1"/>
                    </a:solidFill>
                    <a:effectLst/>
                    <a:latin typeface="+mn-lt"/>
                    <a:ea typeface="+mn-ea"/>
                    <a:cs typeface="+mn-cs"/>
                  </a:rPr>
                  <a:t>代替</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是有问题的，真正满足的公式是使用</a:t>
                </a:r>
                <a:r>
                  <a:rPr lang="en-US" altLang="zh-CN" sz="1200" kern="1200" dirty="0">
                    <a:solidFill>
                      <a:schemeClr val="tx1"/>
                    </a:solidFill>
                    <a:effectLst/>
                    <a:latin typeface="+mn-lt"/>
                    <a:ea typeface="+mn-ea"/>
                    <a:cs typeface="+mn-cs"/>
                  </a:rPr>
                  <a:t>VC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Bound</a:t>
                </a:r>
                <a:r>
                  <a:rPr lang="zh-CN" altLang="en-US" sz="1200" kern="1200" dirty="0">
                    <a:solidFill>
                      <a:schemeClr val="tx1"/>
                    </a:solidFill>
                    <a:effectLst/>
                    <a:latin typeface="+mn-lt"/>
                    <a:ea typeface="+mn-ea"/>
                    <a:cs typeface="+mn-cs"/>
                  </a:rPr>
                  <a:t>（比</a:t>
                </a:r>
                <a:r>
                  <a:rPr lang="en-US" altLang="zh-CN" sz="1200" kern="1200" dirty="0">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右边的式子多几个常数），</a:t>
                </a:r>
                <a:r>
                  <a:rPr lang="zh-CN" altLang="en-US" sz="1200" b="0" i="0" kern="1200" dirty="0">
                    <a:solidFill>
                      <a:schemeClr val="tx1"/>
                    </a:solidFill>
                    <a:effectLst/>
                    <a:latin typeface="+mn-lt"/>
                    <a:ea typeface="+mn-ea"/>
                    <a:cs typeface="+mn-cs"/>
                  </a:rPr>
                  <a:t>如果对这个公式的数学证明和证明技巧感兴趣，或者希望了解那几个多出来的蓝色常数是怎么来的，可以参见 </a:t>
                </a:r>
                <a:r>
                  <a:rPr lang="en-US" sz="1200" b="0" i="0" u="none" strike="noStrike" kern="1200" dirty="0">
                    <a:solidFill>
                      <a:schemeClr val="tx1"/>
                    </a:solidFill>
                    <a:effectLst/>
                    <a:latin typeface="+mn-lt"/>
                    <a:ea typeface="+mn-ea"/>
                    <a:cs typeface="+mn-cs"/>
                    <a:hlinkClick r:id="rId3"/>
                  </a:rPr>
                  <a:t>Bapnik and Chervonenkis 1971</a:t>
                </a:r>
                <a:r>
                  <a:rPr lang="en-US" sz="1200" b="0" i="0" kern="1200" dirty="0">
                    <a:solidFill>
                      <a:schemeClr val="tx1"/>
                    </a:solidFill>
                    <a:effectLst/>
                    <a:latin typeface="+mn-lt"/>
                    <a:ea typeface="+mn-ea"/>
                    <a:cs typeface="+mn-cs"/>
                  </a:rPr>
                  <a:t> 。</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此时成长函数的上界</a:t>
                </a:r>
                <a:r>
                  <a:rPr lang="en-US" altLang="zh-CN" sz="1200" b="0" i="0" kern="1200" dirty="0">
                    <a:solidFill>
                      <a:schemeClr val="tx1"/>
                    </a:solidFill>
                    <a:effectLst/>
                    <a:latin typeface="+mn-lt"/>
                    <a:ea typeface="+mn-ea"/>
                    <a:cs typeface="+mn-cs"/>
                  </a:rPr>
                  <a:t>2^N</a:t>
                </a:r>
                <a:r>
                  <a:rPr lang="zh-CN" altLang="en-US" sz="1200" b="0" i="0" kern="1200" dirty="0">
                    <a:solidFill>
                      <a:schemeClr val="tx1"/>
                    </a:solidFill>
                    <a:effectLst/>
                    <a:latin typeface="+mn-lt"/>
                    <a:ea typeface="+mn-ea"/>
                    <a:cs typeface="+mn-cs"/>
                  </a:rPr>
                  <a:t>并不是</a:t>
                </a:r>
                <a:r>
                  <a:rPr lang="en-US" altLang="zh-CN" sz="1200" b="0" i="0" kern="1200" dirty="0">
                    <a:solidFill>
                      <a:schemeClr val="tx1"/>
                    </a:solidFill>
                    <a:effectLst/>
                    <a:latin typeface="+mn-lt"/>
                    <a:ea typeface="+mn-ea"/>
                    <a:cs typeface="+mn-cs"/>
                  </a:rPr>
                  <a:t>exp()</a:t>
                </a:r>
                <a:r>
                  <a:rPr lang="zh-CN" altLang="en-US" sz="1200" b="0" i="0" kern="1200" dirty="0">
                    <a:solidFill>
                      <a:schemeClr val="tx1"/>
                    </a:solidFill>
                    <a:effectLst/>
                    <a:latin typeface="+mn-lt"/>
                    <a:ea typeface="+mn-ea"/>
                    <a:cs typeface="+mn-cs"/>
                  </a:rPr>
                  <a:t>的低阶无穷大，成长函数应该有一个比</a:t>
                </a:r>
                <a:r>
                  <a:rPr lang="en-US" altLang="zh-CN" sz="1200" b="0" i="0" kern="1200" dirty="0">
                    <a:solidFill>
                      <a:schemeClr val="tx1"/>
                    </a:solidFill>
                    <a:effectLst/>
                    <a:latin typeface="+mn-lt"/>
                    <a:ea typeface="+mn-ea"/>
                    <a:cs typeface="+mn-cs"/>
                  </a:rPr>
                  <a:t>2^N</a:t>
                </a:r>
                <a:r>
                  <a:rPr lang="zh-CN" altLang="en-US" sz="1200" b="0" i="0" kern="1200" dirty="0">
                    <a:solidFill>
                      <a:schemeClr val="tx1"/>
                    </a:solidFill>
                    <a:effectLst/>
                    <a:latin typeface="+mn-lt"/>
                    <a:ea typeface="+mn-ea"/>
                    <a:cs typeface="+mn-cs"/>
                  </a:rPr>
                  <a:t>还要“小”的上界函数。它需要是</a:t>
                </a:r>
                <a:r>
                  <a:rPr lang="en-US" altLang="zh-CN" sz="1200" b="0" i="0" kern="1200">
                    <a:solidFill>
                      <a:schemeClr val="tx1"/>
                    </a:solidFill>
                    <a:effectLst/>
                    <a:latin typeface="+mn-lt"/>
                    <a:ea typeface="+mn-ea"/>
                    <a:cs typeface="+mn-cs"/>
                  </a:rPr>
                  <a:t>exp()</a:t>
                </a:r>
                <a:r>
                  <a:rPr lang="zh-CN" altLang="en-US" sz="1200" b="0" i="0" kern="1200">
                    <a:solidFill>
                      <a:schemeClr val="tx1"/>
                    </a:solidFill>
                    <a:effectLst/>
                    <a:latin typeface="+mn-lt"/>
                    <a:ea typeface="+mn-ea"/>
                    <a:cs typeface="+mn-cs"/>
                  </a:rPr>
                  <a:t>的</a:t>
                </a:r>
                <a:r>
                  <a:rPr lang="zh-CN" altLang="en-US" sz="1200" b="0" i="0" kern="1200" dirty="0">
                    <a:solidFill>
                      <a:schemeClr val="tx1"/>
                    </a:solidFill>
                    <a:effectLst/>
                    <a:latin typeface="+mn-lt"/>
                    <a:ea typeface="+mn-ea"/>
                    <a:cs typeface="+mn-cs"/>
                  </a:rPr>
                  <a:t>低阶无穷大。</a:t>
                </a:r>
                <a:endParaRPr lang="zh-CN" altLang="en-US" sz="1200" kern="1200" dirty="0">
                  <a:solidFill>
                    <a:schemeClr val="tx1"/>
                  </a:solidFill>
                  <a:effectLst/>
                  <a:latin typeface="+mn-lt"/>
                  <a:ea typeface="+mn-ea"/>
                  <a:cs typeface="+mn-cs"/>
                </a:endParaRPr>
              </a:p>
            </p:txBody>
          </p:sp>
        </mc:Choice>
        <mc:Fallback xmlns="">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直接用</a:t>
                </a:r>
                <a:r>
                  <a:rPr lang="en-US" altLang="zh-CN" sz="1200" b="1" i="0" spc="-10">
                    <a:solidFill>
                      <a:srgbClr val="FF0000"/>
                    </a:solidFill>
                    <a:latin typeface="Cambria Math" panose="02040503050406030204" pitchFamily="18" charset="0"/>
                  </a:rPr>
                  <a:t>𝒎_</a:t>
                </a:r>
                <a:r>
                  <a:rPr lang="en-US" altLang="zh-CN" sz="1200" b="1" i="0" spc="-10">
                    <a:solidFill>
                      <a:srgbClr val="FF0000"/>
                    </a:solidFill>
                    <a:latin typeface="Cambria Math" panose="02040503050406030204" pitchFamily="18" charset="0"/>
                    <a:ea typeface="Cambria Math" panose="02040503050406030204" pitchFamily="18" charset="0"/>
                  </a:rPr>
                  <a:t>𝓗 </a:t>
                </a:r>
                <a:r>
                  <a:rPr lang="en-US" altLang="zh-CN" sz="1200" b="1" i="0" spc="-10">
                    <a:solidFill>
                      <a:srgbClr val="FF0000"/>
                    </a:solidFill>
                    <a:latin typeface="Cambria Math" panose="02040503050406030204" pitchFamily="18" charset="0"/>
                  </a:rPr>
                  <a:t>(𝑵)</a:t>
                </a:r>
                <a:r>
                  <a:rPr lang="zh-CN" altLang="en-US" sz="1200" kern="1200" dirty="0">
                    <a:solidFill>
                      <a:schemeClr val="tx1"/>
                    </a:solidFill>
                    <a:effectLst/>
                    <a:latin typeface="+mn-lt"/>
                    <a:ea typeface="+mn-ea"/>
                    <a:cs typeface="+mn-cs"/>
                  </a:rPr>
                  <a:t>代替</a:t>
                </a:r>
                <a:r>
                  <a:rPr lang="en-US" altLang="zh-CN" sz="1200" kern="1200" dirty="0">
                    <a:solidFill>
                      <a:schemeClr val="tx1"/>
                    </a:solidFill>
                    <a:effectLst/>
                    <a:latin typeface="+mn-lt"/>
                    <a:ea typeface="+mn-ea"/>
                    <a:cs typeface="+mn-cs"/>
                  </a:rPr>
                  <a:t>M</a:t>
                </a:r>
                <a:r>
                  <a:rPr lang="zh-CN" altLang="en-US" sz="1200" kern="1200" dirty="0">
                    <a:solidFill>
                      <a:schemeClr val="tx1"/>
                    </a:solidFill>
                    <a:effectLst/>
                    <a:latin typeface="+mn-lt"/>
                    <a:ea typeface="+mn-ea"/>
                    <a:cs typeface="+mn-cs"/>
                  </a:rPr>
                  <a:t>是有问题的，真正满足的公式是使用</a:t>
                </a:r>
                <a:r>
                  <a:rPr lang="en-US" altLang="zh-CN" sz="1200" kern="1200" dirty="0">
                    <a:solidFill>
                      <a:schemeClr val="tx1"/>
                    </a:solidFill>
                    <a:effectLst/>
                    <a:latin typeface="+mn-lt"/>
                    <a:ea typeface="+mn-ea"/>
                    <a:cs typeface="+mn-cs"/>
                  </a:rPr>
                  <a:t>VC</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Bound</a:t>
                </a:r>
                <a:r>
                  <a:rPr lang="zh-CN" altLang="en-US" sz="1200" kern="1200" dirty="0">
                    <a:solidFill>
                      <a:schemeClr val="tx1"/>
                    </a:solidFill>
                    <a:effectLst/>
                    <a:latin typeface="+mn-lt"/>
                    <a:ea typeface="+mn-ea"/>
                    <a:cs typeface="+mn-cs"/>
                  </a:rPr>
                  <a:t>（比</a:t>
                </a:r>
                <a:r>
                  <a:rPr lang="en-US" altLang="zh-CN" sz="1200" kern="1200" dirty="0">
                    <a:solidFill>
                      <a:schemeClr val="tx1"/>
                    </a:solidFill>
                    <a:effectLst/>
                    <a:latin typeface="+mn-lt"/>
                    <a:ea typeface="+mn-ea"/>
                    <a:cs typeface="+mn-cs"/>
                  </a:rPr>
                  <a:t>ppt</a:t>
                </a:r>
                <a:r>
                  <a:rPr lang="zh-CN" altLang="en-US" sz="1200" kern="1200" dirty="0">
                    <a:solidFill>
                      <a:schemeClr val="tx1"/>
                    </a:solidFill>
                    <a:effectLst/>
                    <a:latin typeface="+mn-lt"/>
                    <a:ea typeface="+mn-ea"/>
                    <a:cs typeface="+mn-cs"/>
                  </a:rPr>
                  <a:t>右边的式子多几个常数），</a:t>
                </a:r>
                <a:r>
                  <a:rPr lang="zh-CN" altLang="en-US" sz="1200" b="0" i="0" kern="1200" dirty="0">
                    <a:solidFill>
                      <a:schemeClr val="tx1"/>
                    </a:solidFill>
                    <a:effectLst/>
                    <a:latin typeface="+mn-lt"/>
                    <a:ea typeface="+mn-ea"/>
                    <a:cs typeface="+mn-cs"/>
                  </a:rPr>
                  <a:t>如果对这个公式的数学证明和证明技巧感兴趣，或者希望了解那几个多出来的蓝色常数是怎么来的，可以参见 </a:t>
                </a:r>
                <a:r>
                  <a:rPr lang="en-US" sz="1200" b="0" i="0" u="none" strike="noStrike" kern="1200" dirty="0">
                    <a:solidFill>
                      <a:schemeClr val="tx1"/>
                    </a:solidFill>
                    <a:effectLst/>
                    <a:latin typeface="+mn-lt"/>
                    <a:ea typeface="+mn-ea"/>
                    <a:cs typeface="+mn-cs"/>
                    <a:hlinkClick r:id="rId4"/>
                  </a:rPr>
                  <a:t>Bapnik and Chervonenkis 1971</a:t>
                </a:r>
                <a:r>
                  <a:rPr lang="en-US" sz="1200" b="0" i="0" kern="1200" dirty="0">
                    <a:solidFill>
                      <a:schemeClr val="tx1"/>
                    </a:solidFill>
                    <a:effectLst/>
                    <a:latin typeface="+mn-lt"/>
                    <a:ea typeface="+mn-ea"/>
                    <a:cs typeface="+mn-cs"/>
                  </a:rPr>
                  <a:t> 。</a:t>
                </a:r>
                <a:endParaRPr lang="zh-CN" altLang="en-US" sz="1200" kern="1200" dirty="0">
                  <a:solidFill>
                    <a:schemeClr val="tx1"/>
                  </a:solidFill>
                  <a:effectLst/>
                  <a:latin typeface="+mn-lt"/>
                  <a:ea typeface="+mn-ea"/>
                  <a:cs typeface="+mn-cs"/>
                </a:endParaRPr>
              </a:p>
            </p:txBody>
          </p:sp>
        </mc:Fallback>
      </mc:AlternateContent>
      <p:sp>
        <p:nvSpPr>
          <p:cNvPr id="4" name="灯片编号占位符 3"/>
          <p:cNvSpPr>
            <a:spLocks noGrp="1"/>
          </p:cNvSpPr>
          <p:nvPr>
            <p:ph type="sldNum" sz="quarter" idx="5"/>
          </p:nvPr>
        </p:nvSpPr>
        <p:spPr/>
        <p:txBody>
          <a:bodyPr/>
          <a:lstStyle/>
          <a:p>
            <a:fld id="{E285D5D6-4E3F-411C-8722-AE80321700F2}" type="slidenum">
              <a:rPr lang="zh-CN" altLang="en-US" smtClean="0"/>
              <a:t>28</a:t>
            </a:fld>
            <a:endParaRPr lang="zh-CN" altLang="en-US"/>
          </a:p>
        </p:txBody>
      </p:sp>
    </p:spTree>
    <p:extLst>
      <p:ext uri="{BB962C8B-B14F-4D97-AF65-F5344CB8AC3E}">
        <p14:creationId xmlns:p14="http://schemas.microsoft.com/office/powerpoint/2010/main" val="39475573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29</a:t>
            </a:fld>
            <a:endParaRPr lang="zh-CN" altLang="en-US"/>
          </a:p>
        </p:txBody>
      </p:sp>
    </p:spTree>
    <p:extLst>
      <p:ext uri="{BB962C8B-B14F-4D97-AF65-F5344CB8AC3E}">
        <p14:creationId xmlns:p14="http://schemas.microsoft.com/office/powerpoint/2010/main" val="1106231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这些分类结果貌似都是正确合理的，因为对于</a:t>
            </a: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个训练样本来说，我们选择的模型都有很好的分类效果。</a:t>
            </a:r>
          </a:p>
          <a:p>
            <a:endParaRPr lang="zh-CN" altLang="en-US" dirty="0"/>
          </a:p>
        </p:txBody>
      </p:sp>
      <p:sp>
        <p:nvSpPr>
          <p:cNvPr id="4" name="灯片编号占位符 3"/>
          <p:cNvSpPr>
            <a:spLocks noGrp="1"/>
          </p:cNvSpPr>
          <p:nvPr>
            <p:ph type="sldNum" sz="quarter" idx="5"/>
          </p:nvPr>
        </p:nvSpPr>
        <p:spPr/>
        <p:txBody>
          <a:bodyPr/>
          <a:lstStyle/>
          <a:p>
            <a:fld id="{E285D5D6-4E3F-411C-8722-AE80321700F2}" type="slidenum">
              <a:rPr lang="zh-CN" altLang="en-US" smtClean="0"/>
              <a:t>3</a:t>
            </a:fld>
            <a:endParaRPr lang="zh-CN" altLang="en-US"/>
          </a:p>
        </p:txBody>
      </p:sp>
    </p:spTree>
    <p:extLst>
      <p:ext uri="{BB962C8B-B14F-4D97-AF65-F5344CB8AC3E}">
        <p14:creationId xmlns:p14="http://schemas.microsoft.com/office/powerpoint/2010/main" val="414620844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30</a:t>
            </a:fld>
            <a:endParaRPr lang="zh-CN" altLang="en-US"/>
          </a:p>
        </p:txBody>
      </p:sp>
    </p:spTree>
    <p:extLst>
      <p:ext uri="{BB962C8B-B14F-4D97-AF65-F5344CB8AC3E}">
        <p14:creationId xmlns:p14="http://schemas.microsoft.com/office/powerpoint/2010/main" val="359401597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31</a:t>
            </a:fld>
            <a:endParaRPr lang="zh-CN" altLang="en-US"/>
          </a:p>
        </p:txBody>
      </p:sp>
    </p:spTree>
    <p:extLst>
      <p:ext uri="{BB962C8B-B14F-4D97-AF65-F5344CB8AC3E}">
        <p14:creationId xmlns:p14="http://schemas.microsoft.com/office/powerpoint/2010/main" val="3603403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32</a:t>
            </a:fld>
            <a:endParaRPr lang="zh-CN" altLang="en-US"/>
          </a:p>
        </p:txBody>
      </p:sp>
    </p:spTree>
    <p:extLst>
      <p:ext uri="{BB962C8B-B14F-4D97-AF65-F5344CB8AC3E}">
        <p14:creationId xmlns:p14="http://schemas.microsoft.com/office/powerpoint/2010/main" val="121992843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33</a:t>
            </a:fld>
            <a:endParaRPr lang="zh-CN" altLang="en-US"/>
          </a:p>
        </p:txBody>
      </p:sp>
    </p:spTree>
    <p:extLst>
      <p:ext uri="{BB962C8B-B14F-4D97-AF65-F5344CB8AC3E}">
        <p14:creationId xmlns:p14="http://schemas.microsoft.com/office/powerpoint/2010/main" val="17694829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34</a:t>
            </a:fld>
            <a:endParaRPr lang="zh-CN" altLang="en-US"/>
          </a:p>
        </p:txBody>
      </p:sp>
    </p:spTree>
    <p:extLst>
      <p:ext uri="{BB962C8B-B14F-4D97-AF65-F5344CB8AC3E}">
        <p14:creationId xmlns:p14="http://schemas.microsoft.com/office/powerpoint/2010/main" val="12348928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VC</a:t>
            </a:r>
            <a:r>
              <a:rPr lang="zh-CN" altLang="en-US" sz="1200" b="0" i="0" kern="1200" dirty="0">
                <a:solidFill>
                  <a:schemeClr val="tx1"/>
                </a:solidFill>
                <a:effectLst/>
                <a:latin typeface="+mn-lt"/>
                <a:ea typeface="+mn-ea"/>
                <a:cs typeface="+mn-cs"/>
              </a:rPr>
              <a:t>维的大小：与学习算法</a:t>
            </a:r>
            <a:r>
              <a:rPr lang="en-US" sz="1200" b="0" i="0" kern="1200" dirty="0">
                <a:solidFill>
                  <a:schemeClr val="tx1"/>
                </a:solidFill>
                <a:effectLst/>
                <a:latin typeface="+mn-lt"/>
                <a:ea typeface="+mn-ea"/>
                <a:cs typeface="+mn-cs"/>
              </a:rPr>
              <a:t>A</a:t>
            </a:r>
            <a:r>
              <a:rPr lang="zh-CN" altLang="en-US" sz="1200" b="0" i="0" kern="1200" dirty="0">
                <a:solidFill>
                  <a:schemeClr val="tx1"/>
                </a:solidFill>
                <a:effectLst/>
                <a:latin typeface="+mn-lt"/>
                <a:ea typeface="+mn-ea"/>
                <a:cs typeface="+mn-cs"/>
              </a:rPr>
              <a:t>无关，与输入变量</a:t>
            </a:r>
            <a:r>
              <a:rPr lang="en-US"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的分布也无关，与我们求解的目标函数</a:t>
            </a:r>
            <a:r>
              <a:rPr lang="en-US" sz="1200" b="0" i="0" kern="1200" dirty="0">
                <a:solidFill>
                  <a:schemeClr val="tx1"/>
                </a:solidFill>
                <a:effectLst/>
                <a:latin typeface="+mn-lt"/>
                <a:ea typeface="+mn-ea"/>
                <a:cs typeface="+mn-cs"/>
              </a:rPr>
              <a:t>f </a:t>
            </a:r>
            <a:r>
              <a:rPr lang="zh-CN" altLang="en-US" sz="1200" b="0" i="0" kern="1200" dirty="0">
                <a:solidFill>
                  <a:schemeClr val="tx1"/>
                </a:solidFill>
                <a:effectLst/>
                <a:latin typeface="+mn-lt"/>
                <a:ea typeface="+mn-ea"/>
                <a:cs typeface="+mn-cs"/>
              </a:rPr>
              <a:t>无关。它只与模型和假设空间有关。</a:t>
            </a:r>
            <a:endParaRPr lang="en-US" altLang="zh-CN"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VC</a:t>
            </a:r>
            <a:r>
              <a:rPr lang="zh-CN" altLang="en-US" sz="1200" b="0" i="0" kern="1200" dirty="0">
                <a:solidFill>
                  <a:schemeClr val="tx1"/>
                </a:solidFill>
                <a:effectLst/>
                <a:latin typeface="+mn-lt"/>
                <a:ea typeface="+mn-ea"/>
                <a:cs typeface="+mn-cs"/>
              </a:rPr>
              <a:t>维反映了假设空间</a:t>
            </a:r>
            <a:r>
              <a:rPr lang="en-US" sz="1200" b="0" i="0" kern="1200" dirty="0">
                <a:solidFill>
                  <a:schemeClr val="tx1"/>
                </a:solidFill>
                <a:effectLst/>
                <a:latin typeface="+mn-lt"/>
                <a:ea typeface="+mn-ea"/>
                <a:cs typeface="+mn-cs"/>
              </a:rPr>
              <a:t>H </a:t>
            </a:r>
            <a:r>
              <a:rPr lang="zh-CN" altLang="en-US" sz="1200" b="0" i="0" kern="1200" dirty="0">
                <a:solidFill>
                  <a:schemeClr val="tx1"/>
                </a:solidFill>
                <a:effectLst/>
                <a:latin typeface="+mn-lt"/>
                <a:ea typeface="+mn-ea"/>
                <a:cs typeface="+mn-cs"/>
              </a:rPr>
              <a:t>的强大程度</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powerfulness)，VC </a:t>
            </a:r>
            <a:r>
              <a:rPr lang="zh-CN" altLang="en-US" sz="1200" b="0" i="0" kern="1200" dirty="0">
                <a:solidFill>
                  <a:schemeClr val="tx1"/>
                </a:solidFill>
                <a:effectLst/>
                <a:latin typeface="+mn-lt"/>
                <a:ea typeface="+mn-ea"/>
                <a:cs typeface="+mn-cs"/>
              </a:rPr>
              <a:t>维越大，</a:t>
            </a:r>
            <a:r>
              <a:rPr lang="en-US" sz="1200" b="0" i="0" kern="1200" dirty="0">
                <a:solidFill>
                  <a:schemeClr val="tx1"/>
                </a:solidFill>
                <a:effectLst/>
                <a:latin typeface="+mn-lt"/>
                <a:ea typeface="+mn-ea"/>
                <a:cs typeface="+mn-cs"/>
              </a:rPr>
              <a:t>H</a:t>
            </a:r>
            <a:r>
              <a:rPr lang="zh-CN" altLang="en-US" sz="1200" b="0" i="0" kern="1200" dirty="0">
                <a:solidFill>
                  <a:schemeClr val="tx1"/>
                </a:solidFill>
                <a:effectLst/>
                <a:latin typeface="+mn-lt"/>
                <a:ea typeface="+mn-ea"/>
                <a:cs typeface="+mn-cs"/>
              </a:rPr>
              <a:t>也越强，因为它可以打散</a:t>
            </a:r>
            <a:r>
              <a:rPr lang="en-US" altLang="zh-CN" sz="1200" b="0" i="0" kern="1200" dirty="0">
                <a:solidFill>
                  <a:schemeClr val="tx1"/>
                </a:solidFill>
                <a:effectLst/>
                <a:latin typeface="+mn-lt"/>
                <a:ea typeface="+mn-ea"/>
                <a:cs typeface="+mn-cs"/>
              </a:rPr>
              <a:t>(</a:t>
            </a:r>
            <a:r>
              <a:rPr lang="en-US" sz="1200" b="0" i="0" kern="1200" dirty="0">
                <a:solidFill>
                  <a:schemeClr val="tx1"/>
                </a:solidFill>
                <a:effectLst/>
                <a:latin typeface="+mn-lt"/>
                <a:ea typeface="+mn-ea"/>
                <a:cs typeface="+mn-cs"/>
              </a:rPr>
              <a:t>shatter)</a:t>
            </a:r>
            <a:r>
              <a:rPr lang="zh-CN" altLang="en-US" sz="1200" b="0" i="0" kern="1200" dirty="0">
                <a:solidFill>
                  <a:schemeClr val="tx1"/>
                </a:solidFill>
                <a:effectLst/>
                <a:latin typeface="+mn-lt"/>
                <a:ea typeface="+mn-ea"/>
                <a:cs typeface="+mn-cs"/>
              </a:rPr>
              <a:t>更多的点。</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35</a:t>
            </a:fld>
            <a:endParaRPr lang="zh-CN" altLang="en-US"/>
          </a:p>
        </p:txBody>
      </p:sp>
    </p:spTree>
    <p:extLst>
      <p:ext uri="{BB962C8B-B14F-4D97-AF65-F5344CB8AC3E}">
        <p14:creationId xmlns:p14="http://schemas.microsoft.com/office/powerpoint/2010/main" val="5956913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36</a:t>
            </a:fld>
            <a:endParaRPr lang="zh-CN" altLang="en-US"/>
          </a:p>
        </p:txBody>
      </p:sp>
    </p:spTree>
    <p:extLst>
      <p:ext uri="{BB962C8B-B14F-4D97-AF65-F5344CB8AC3E}">
        <p14:creationId xmlns:p14="http://schemas.microsoft.com/office/powerpoint/2010/main" val="13375243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37</a:t>
            </a:fld>
            <a:endParaRPr lang="zh-CN" altLang="en-US"/>
          </a:p>
        </p:txBody>
      </p:sp>
    </p:spTree>
    <p:extLst>
      <p:ext uri="{BB962C8B-B14F-4D97-AF65-F5344CB8AC3E}">
        <p14:creationId xmlns:p14="http://schemas.microsoft.com/office/powerpoint/2010/main" val="11835737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38</a:t>
            </a:fld>
            <a:endParaRPr lang="zh-CN" altLang="en-US"/>
          </a:p>
        </p:txBody>
      </p:sp>
    </p:spTree>
    <p:extLst>
      <p:ext uri="{BB962C8B-B14F-4D97-AF65-F5344CB8AC3E}">
        <p14:creationId xmlns:p14="http://schemas.microsoft.com/office/powerpoint/2010/main" val="39267494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39</a:t>
            </a:fld>
            <a:endParaRPr lang="zh-CN" altLang="en-US"/>
          </a:p>
        </p:txBody>
      </p:sp>
    </p:spTree>
    <p:extLst>
      <p:ext uri="{BB962C8B-B14F-4D97-AF65-F5344CB8AC3E}">
        <p14:creationId xmlns:p14="http://schemas.microsoft.com/office/powerpoint/2010/main" val="41557373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a:t>
            </a:fld>
            <a:endParaRPr lang="zh-CN" altLang="en-US"/>
          </a:p>
        </p:txBody>
      </p:sp>
    </p:spTree>
    <p:extLst>
      <p:ext uri="{BB962C8B-B14F-4D97-AF65-F5344CB8AC3E}">
        <p14:creationId xmlns:p14="http://schemas.microsoft.com/office/powerpoint/2010/main" val="33916675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40</a:t>
            </a:fld>
            <a:endParaRPr lang="zh-CN" altLang="en-US"/>
          </a:p>
        </p:txBody>
      </p:sp>
    </p:spTree>
    <p:extLst>
      <p:ext uri="{BB962C8B-B14F-4D97-AF65-F5344CB8AC3E}">
        <p14:creationId xmlns:p14="http://schemas.microsoft.com/office/powerpoint/2010/main" val="18624408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41</a:t>
            </a:fld>
            <a:endParaRPr lang="zh-CN" altLang="en-US"/>
          </a:p>
        </p:txBody>
      </p:sp>
    </p:spTree>
    <p:extLst>
      <p:ext uri="{BB962C8B-B14F-4D97-AF65-F5344CB8AC3E}">
        <p14:creationId xmlns:p14="http://schemas.microsoft.com/office/powerpoint/2010/main" val="26357444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E285D5D6-4E3F-411C-8722-AE80321700F2}" type="slidenum">
              <a:rPr lang="zh-CN" altLang="en-US" smtClean="0"/>
              <a:t>42</a:t>
            </a:fld>
            <a:endParaRPr lang="zh-CN" altLang="en-US"/>
          </a:p>
        </p:txBody>
      </p:sp>
    </p:spTree>
    <p:extLst>
      <p:ext uri="{BB962C8B-B14F-4D97-AF65-F5344CB8AC3E}">
        <p14:creationId xmlns:p14="http://schemas.microsoft.com/office/powerpoint/2010/main" val="35143731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而机器学习目的，恰恰是希望我们选择的模型能在未知数据上的预测与真实结果是一致的，而不是在已知的数据集</a:t>
            </a:r>
            <a:r>
              <a:rPr lang="en-US"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上寻求最佳效果。</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英国统计学家George</a:t>
            </a:r>
            <a:r>
              <a:rPr lang="en-US" sz="1200" b="0" i="0" kern="1200" dirty="0">
                <a:solidFill>
                  <a:schemeClr val="tx1"/>
                </a:solidFill>
                <a:effectLst/>
                <a:latin typeface="+mn-lt"/>
                <a:ea typeface="+mn-ea"/>
                <a:cs typeface="+mn-cs"/>
              </a:rPr>
              <a:t> E.P. Box</a:t>
            </a:r>
            <a:r>
              <a:rPr lang="zh-CN" altLang="en-US" sz="1200" b="0" i="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 models are wrong, but some are useful</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5</a:t>
            </a:fld>
            <a:endParaRPr lang="zh-CN" altLang="en-US"/>
          </a:p>
        </p:txBody>
      </p:sp>
    </p:spTree>
    <p:extLst>
      <p:ext uri="{BB962C8B-B14F-4D97-AF65-F5344CB8AC3E}">
        <p14:creationId xmlns:p14="http://schemas.microsoft.com/office/powerpoint/2010/main" val="28253581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a:solidFill>
                  <a:schemeClr val="tx1"/>
                </a:solidFill>
                <a:effectLst/>
                <a:latin typeface="+mn-lt"/>
                <a:ea typeface="+mn-ea"/>
                <a:cs typeface="+mn-cs"/>
              </a:rPr>
              <a:t>而机器学习目的，恰恰是希望我们选择的模型能在未知数据上的预测与真实结果是一致的，而不是在已知的数据集</a:t>
            </a:r>
            <a:r>
              <a:rPr lang="en-US" sz="1200" kern="1200" dirty="0">
                <a:solidFill>
                  <a:schemeClr val="tx1"/>
                </a:solidFill>
                <a:effectLst/>
                <a:latin typeface="+mn-lt"/>
                <a:ea typeface="+mn-ea"/>
                <a:cs typeface="+mn-cs"/>
              </a:rPr>
              <a:t>D</a:t>
            </a:r>
            <a:r>
              <a:rPr lang="zh-CN" altLang="en-US" sz="1200" kern="1200" dirty="0">
                <a:solidFill>
                  <a:schemeClr val="tx1"/>
                </a:solidFill>
                <a:effectLst/>
                <a:latin typeface="+mn-lt"/>
                <a:ea typeface="+mn-ea"/>
                <a:cs typeface="+mn-cs"/>
              </a:rPr>
              <a:t>上寻求最佳效果。</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英国统计学家George</a:t>
            </a:r>
            <a:r>
              <a:rPr lang="en-US" sz="1200" b="0" i="0" kern="1200" dirty="0">
                <a:solidFill>
                  <a:schemeClr val="tx1"/>
                </a:solidFill>
                <a:effectLst/>
                <a:latin typeface="+mn-lt"/>
                <a:ea typeface="+mn-ea"/>
                <a:cs typeface="+mn-cs"/>
              </a:rPr>
              <a:t> E.P. Box</a:t>
            </a:r>
            <a:r>
              <a:rPr lang="zh-CN" altLang="en-US" sz="1200" b="0" i="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All models are wrong, but some are useful</a:t>
            </a:r>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6</a:t>
            </a:fld>
            <a:endParaRPr lang="zh-CN" altLang="en-US"/>
          </a:p>
        </p:txBody>
      </p:sp>
    </p:spTree>
    <p:extLst>
      <p:ext uri="{BB962C8B-B14F-4D97-AF65-F5344CB8AC3E}">
        <p14:creationId xmlns:p14="http://schemas.microsoft.com/office/powerpoint/2010/main" val="170024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7</a:t>
            </a:fld>
            <a:endParaRPr lang="zh-CN" altLang="en-US"/>
          </a:p>
        </p:txBody>
      </p:sp>
    </p:spTree>
    <p:extLst>
      <p:ext uri="{BB962C8B-B14F-4D97-AF65-F5344CB8AC3E}">
        <p14:creationId xmlns:p14="http://schemas.microsoft.com/office/powerpoint/2010/main" val="19678354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8</a:t>
            </a:fld>
            <a:endParaRPr lang="zh-CN" altLang="en-US"/>
          </a:p>
        </p:txBody>
      </p:sp>
    </p:spTree>
    <p:extLst>
      <p:ext uri="{BB962C8B-B14F-4D97-AF65-F5344CB8AC3E}">
        <p14:creationId xmlns:p14="http://schemas.microsoft.com/office/powerpoint/2010/main" val="21882615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E285D5D6-4E3F-411C-8722-AE80321700F2}" type="slidenum">
              <a:rPr lang="zh-CN" altLang="en-US" smtClean="0"/>
              <a:t>9</a:t>
            </a:fld>
            <a:endParaRPr lang="zh-CN" altLang="en-US"/>
          </a:p>
        </p:txBody>
      </p:sp>
    </p:spTree>
    <p:extLst>
      <p:ext uri="{BB962C8B-B14F-4D97-AF65-F5344CB8AC3E}">
        <p14:creationId xmlns:p14="http://schemas.microsoft.com/office/powerpoint/2010/main" val="586994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1" name="图片占位符 10">
            <a:extLst>
              <a:ext uri="{FF2B5EF4-FFF2-40B4-BE49-F238E27FC236}">
                <a16:creationId xmlns:a16="http://schemas.microsoft.com/office/drawing/2014/main" id="{73DD5BA4-EB39-4204-B78A-8A1CBA10FBE2}"/>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a:ln w="31750">
            <a:noFill/>
          </a:ln>
        </p:spPr>
        <p:txBody>
          <a:bodyPr wrap="square">
            <a:noAutofit/>
          </a:bodyPr>
          <a:lstStyle/>
          <a:p>
            <a:endParaRPr lang="zh-CN" altLang="en-US"/>
          </a:p>
        </p:txBody>
      </p:sp>
      <p:grpSp>
        <p:nvGrpSpPr>
          <p:cNvPr id="2" name="组合 1">
            <a:extLst>
              <a:ext uri="{FF2B5EF4-FFF2-40B4-BE49-F238E27FC236}">
                <a16:creationId xmlns:a16="http://schemas.microsoft.com/office/drawing/2014/main" id="{9F84E10C-5835-44E0-9170-E090AE115F22}"/>
              </a:ext>
            </a:extLst>
          </p:cNvPr>
          <p:cNvGrpSpPr/>
          <p:nvPr userDrawn="1"/>
        </p:nvGrpSpPr>
        <p:grpSpPr>
          <a:xfrm>
            <a:off x="660400" y="478901"/>
            <a:ext cx="2073175" cy="454750"/>
            <a:chOff x="660400" y="478901"/>
            <a:chExt cx="2073175" cy="454750"/>
          </a:xfrm>
        </p:grpSpPr>
        <p:grpSp>
          <p:nvGrpSpPr>
            <p:cNvPr id="18" name="组合 17">
              <a:extLst>
                <a:ext uri="{FF2B5EF4-FFF2-40B4-BE49-F238E27FC236}">
                  <a16:creationId xmlns:a16="http://schemas.microsoft.com/office/drawing/2014/main" id="{011451AC-ED32-4E1D-B9AE-65AEE348573C}"/>
                </a:ext>
              </a:extLst>
            </p:cNvPr>
            <p:cNvGrpSpPr/>
            <p:nvPr/>
          </p:nvGrpSpPr>
          <p:grpSpPr>
            <a:xfrm>
              <a:off x="1398488" y="519026"/>
              <a:ext cx="1335087" cy="374499"/>
              <a:chOff x="10078451" y="394099"/>
              <a:chExt cx="1440449" cy="387474"/>
            </a:xfrm>
            <a:solidFill>
              <a:srgbClr val="E60012"/>
            </a:solidFill>
          </p:grpSpPr>
          <p:sp>
            <p:nvSpPr>
              <p:cNvPr id="83" name="ïṡľïďè">
                <a:extLst>
                  <a:ext uri="{FF2B5EF4-FFF2-40B4-BE49-F238E27FC236}">
                    <a16:creationId xmlns:a16="http://schemas.microsoft.com/office/drawing/2014/main" id="{C2A2D891-D994-4B2A-ADC5-752BB1D940BC}"/>
                  </a:ext>
                </a:extLst>
              </p:cNvPr>
              <p:cNvSpPr/>
              <p:nvPr/>
            </p:nvSpPr>
            <p:spPr bwMode="auto">
              <a:xfrm>
                <a:off x="10078451" y="394099"/>
                <a:ext cx="1433740" cy="292284"/>
              </a:xfrm>
              <a:custGeom>
                <a:avLst/>
                <a:gdLst>
                  <a:gd name="T0" fmla="*/ 523 w 6923"/>
                  <a:gd name="T1" fmla="*/ 1078 h 1409"/>
                  <a:gd name="T2" fmla="*/ 189 w 6923"/>
                  <a:gd name="T3" fmla="*/ 1075 h 1409"/>
                  <a:gd name="T4" fmla="*/ 2 w 6923"/>
                  <a:gd name="T5" fmla="*/ 889 h 1409"/>
                  <a:gd name="T6" fmla="*/ 314 w 6923"/>
                  <a:gd name="T7" fmla="*/ 691 h 1409"/>
                  <a:gd name="T8" fmla="*/ 452 w 6923"/>
                  <a:gd name="T9" fmla="*/ 544 h 1409"/>
                  <a:gd name="T10" fmla="*/ 258 w 6923"/>
                  <a:gd name="T11" fmla="*/ 328 h 1409"/>
                  <a:gd name="T12" fmla="*/ 826 w 6923"/>
                  <a:gd name="T13" fmla="*/ 103 h 1409"/>
                  <a:gd name="T14" fmla="*/ 928 w 6923"/>
                  <a:gd name="T15" fmla="*/ 462 h 1409"/>
                  <a:gd name="T16" fmla="*/ 667 w 6923"/>
                  <a:gd name="T17" fmla="*/ 985 h 1409"/>
                  <a:gd name="T18" fmla="*/ 6342 w 6923"/>
                  <a:gd name="T19" fmla="*/ 1286 h 1409"/>
                  <a:gd name="T20" fmla="*/ 6191 w 6923"/>
                  <a:gd name="T21" fmla="*/ 1050 h 1409"/>
                  <a:gd name="T22" fmla="*/ 6430 w 6923"/>
                  <a:gd name="T23" fmla="*/ 618 h 1409"/>
                  <a:gd name="T24" fmla="*/ 6546 w 6923"/>
                  <a:gd name="T25" fmla="*/ 448 h 1409"/>
                  <a:gd name="T26" fmla="*/ 6173 w 6923"/>
                  <a:gd name="T27" fmla="*/ 498 h 1409"/>
                  <a:gd name="T28" fmla="*/ 6004 w 6923"/>
                  <a:gd name="T29" fmla="*/ 161 h 1409"/>
                  <a:gd name="T30" fmla="*/ 6320 w 6923"/>
                  <a:gd name="T31" fmla="*/ 153 h 1409"/>
                  <a:gd name="T32" fmla="*/ 6898 w 6923"/>
                  <a:gd name="T33" fmla="*/ 189 h 1409"/>
                  <a:gd name="T34" fmla="*/ 6586 w 6923"/>
                  <a:gd name="T35" fmla="*/ 706 h 1409"/>
                  <a:gd name="T36" fmla="*/ 6514 w 6923"/>
                  <a:gd name="T37" fmla="*/ 1373 h 1409"/>
                  <a:gd name="T38" fmla="*/ 1226 w 6923"/>
                  <a:gd name="T39" fmla="*/ 755 h 1409"/>
                  <a:gd name="T40" fmla="*/ 1495 w 6923"/>
                  <a:gd name="T41" fmla="*/ 221 h 1409"/>
                  <a:gd name="T42" fmla="*/ 1999 w 6923"/>
                  <a:gd name="T43" fmla="*/ 410 h 1409"/>
                  <a:gd name="T44" fmla="*/ 1624 w 6923"/>
                  <a:gd name="T45" fmla="*/ 1343 h 1409"/>
                  <a:gd name="T46" fmla="*/ 2852 w 6923"/>
                  <a:gd name="T47" fmla="*/ 894 h 1409"/>
                  <a:gd name="T48" fmla="*/ 2884 w 6923"/>
                  <a:gd name="T49" fmla="*/ 724 h 1409"/>
                  <a:gd name="T50" fmla="*/ 3150 w 6923"/>
                  <a:gd name="T51" fmla="*/ 461 h 1409"/>
                  <a:gd name="T52" fmla="*/ 4799 w 6923"/>
                  <a:gd name="T53" fmla="*/ 1178 h 1409"/>
                  <a:gd name="T54" fmla="*/ 5174 w 6923"/>
                  <a:gd name="T55" fmla="*/ 690 h 1409"/>
                  <a:gd name="T56" fmla="*/ 5399 w 6923"/>
                  <a:gd name="T57" fmla="*/ 673 h 1409"/>
                  <a:gd name="T58" fmla="*/ 4800 w 6923"/>
                  <a:gd name="T59" fmla="*/ 1198 h 1409"/>
                  <a:gd name="T60" fmla="*/ 3740 w 6923"/>
                  <a:gd name="T61" fmla="*/ 709 h 1409"/>
                  <a:gd name="T62" fmla="*/ 3758 w 6923"/>
                  <a:gd name="T63" fmla="*/ 490 h 1409"/>
                  <a:gd name="T64" fmla="*/ 3959 w 6923"/>
                  <a:gd name="T65" fmla="*/ 248 h 1409"/>
                  <a:gd name="T66" fmla="*/ 4005 w 6923"/>
                  <a:gd name="T67" fmla="*/ 700 h 1409"/>
                  <a:gd name="T68" fmla="*/ 3979 w 6923"/>
                  <a:gd name="T69" fmla="*/ 517 h 1409"/>
                  <a:gd name="T70" fmla="*/ 4317 w 6923"/>
                  <a:gd name="T71" fmla="*/ 179 h 1409"/>
                  <a:gd name="T72" fmla="*/ 4287 w 6923"/>
                  <a:gd name="T73" fmla="*/ 341 h 1409"/>
                  <a:gd name="T74" fmla="*/ 4265 w 6923"/>
                  <a:gd name="T75" fmla="*/ 1056 h 1409"/>
                  <a:gd name="T76" fmla="*/ 5565 w 6923"/>
                  <a:gd name="T77" fmla="*/ 1137 h 1409"/>
                  <a:gd name="T78" fmla="*/ 5504 w 6923"/>
                  <a:gd name="T79" fmla="*/ 976 h 1409"/>
                  <a:gd name="T80" fmla="*/ 5472 w 6923"/>
                  <a:gd name="T81" fmla="*/ 940 h 1409"/>
                  <a:gd name="T82" fmla="*/ 5385 w 6923"/>
                  <a:gd name="T83" fmla="*/ 847 h 1409"/>
                  <a:gd name="T84" fmla="*/ 5325 w 6923"/>
                  <a:gd name="T85" fmla="*/ 796 h 1409"/>
                  <a:gd name="T86" fmla="*/ 5445 w 6923"/>
                  <a:gd name="T87" fmla="*/ 1109 h 1409"/>
                  <a:gd name="T88" fmla="*/ 2708 w 6923"/>
                  <a:gd name="T89" fmla="*/ 709 h 1409"/>
                  <a:gd name="T90" fmla="*/ 2565 w 6923"/>
                  <a:gd name="T91" fmla="*/ 422 h 1409"/>
                  <a:gd name="T92" fmla="*/ 2483 w 6923"/>
                  <a:gd name="T93" fmla="*/ 856 h 1409"/>
                  <a:gd name="T94" fmla="*/ 2525 w 6923"/>
                  <a:gd name="T95" fmla="*/ 1010 h 1409"/>
                  <a:gd name="T96" fmla="*/ 336 w 6923"/>
                  <a:gd name="T97" fmla="*/ 999 h 1409"/>
                  <a:gd name="T98" fmla="*/ 684 w 6923"/>
                  <a:gd name="T99" fmla="*/ 769 h 1409"/>
                  <a:gd name="T100" fmla="*/ 665 w 6923"/>
                  <a:gd name="T101" fmla="*/ 676 h 1409"/>
                  <a:gd name="T102" fmla="*/ 1654 w 6923"/>
                  <a:gd name="T103" fmla="*/ 672 h 1409"/>
                  <a:gd name="T104" fmla="*/ 2432 w 6923"/>
                  <a:gd name="T105" fmla="*/ 378 h 1409"/>
                  <a:gd name="T106" fmla="*/ 2390 w 6923"/>
                  <a:gd name="T107" fmla="*/ 368 h 1409"/>
                  <a:gd name="T108" fmla="*/ 767 w 6923"/>
                  <a:gd name="T109" fmla="*/ 280 h 1409"/>
                  <a:gd name="T110" fmla="*/ 767 w 6923"/>
                  <a:gd name="T111" fmla="*/ 272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23" h="1409">
                    <a:moveTo>
                      <a:pt x="568" y="1409"/>
                    </a:moveTo>
                    <a:cubicBezTo>
                      <a:pt x="563" y="1396"/>
                      <a:pt x="563" y="1396"/>
                      <a:pt x="542" y="1377"/>
                    </a:cubicBezTo>
                    <a:cubicBezTo>
                      <a:pt x="539" y="1337"/>
                      <a:pt x="536" y="1297"/>
                      <a:pt x="535" y="1258"/>
                    </a:cubicBezTo>
                    <a:cubicBezTo>
                      <a:pt x="531" y="1257"/>
                      <a:pt x="527" y="1257"/>
                      <a:pt x="523" y="1257"/>
                    </a:cubicBezTo>
                    <a:cubicBezTo>
                      <a:pt x="532" y="1192"/>
                      <a:pt x="529" y="1154"/>
                      <a:pt x="525" y="1101"/>
                    </a:cubicBezTo>
                    <a:cubicBezTo>
                      <a:pt x="536" y="1096"/>
                      <a:pt x="535" y="1080"/>
                      <a:pt x="535" y="1078"/>
                    </a:cubicBezTo>
                    <a:cubicBezTo>
                      <a:pt x="531" y="1078"/>
                      <a:pt x="527" y="1078"/>
                      <a:pt x="523" y="1078"/>
                    </a:cubicBezTo>
                    <a:cubicBezTo>
                      <a:pt x="523" y="1071"/>
                      <a:pt x="524" y="1064"/>
                      <a:pt x="525" y="1058"/>
                    </a:cubicBezTo>
                    <a:cubicBezTo>
                      <a:pt x="528" y="1057"/>
                      <a:pt x="531" y="1056"/>
                      <a:pt x="534" y="1054"/>
                    </a:cubicBezTo>
                    <a:cubicBezTo>
                      <a:pt x="534" y="1046"/>
                      <a:pt x="534" y="1039"/>
                      <a:pt x="535" y="1032"/>
                    </a:cubicBezTo>
                    <a:cubicBezTo>
                      <a:pt x="462" y="1040"/>
                      <a:pt x="386" y="1079"/>
                      <a:pt x="325" y="1097"/>
                    </a:cubicBezTo>
                    <a:cubicBezTo>
                      <a:pt x="325" y="1101"/>
                      <a:pt x="325" y="1105"/>
                      <a:pt x="325" y="1109"/>
                    </a:cubicBezTo>
                    <a:cubicBezTo>
                      <a:pt x="260" y="1114"/>
                      <a:pt x="237" y="1129"/>
                      <a:pt x="189" y="1103"/>
                    </a:cubicBezTo>
                    <a:cubicBezTo>
                      <a:pt x="189" y="1093"/>
                      <a:pt x="189" y="1083"/>
                      <a:pt x="189" y="1075"/>
                    </a:cubicBezTo>
                    <a:cubicBezTo>
                      <a:pt x="266" y="1003"/>
                      <a:pt x="391" y="889"/>
                      <a:pt x="494" y="869"/>
                    </a:cubicBezTo>
                    <a:cubicBezTo>
                      <a:pt x="532" y="838"/>
                      <a:pt x="531" y="827"/>
                      <a:pt x="534" y="787"/>
                    </a:cubicBezTo>
                    <a:cubicBezTo>
                      <a:pt x="456" y="787"/>
                      <a:pt x="393" y="839"/>
                      <a:pt x="325" y="857"/>
                    </a:cubicBezTo>
                    <a:cubicBezTo>
                      <a:pt x="303" y="902"/>
                      <a:pt x="158" y="938"/>
                      <a:pt x="110" y="945"/>
                    </a:cubicBezTo>
                    <a:cubicBezTo>
                      <a:pt x="93" y="938"/>
                      <a:pt x="77" y="931"/>
                      <a:pt x="60" y="926"/>
                    </a:cubicBezTo>
                    <a:cubicBezTo>
                      <a:pt x="59" y="923"/>
                      <a:pt x="58" y="920"/>
                      <a:pt x="56" y="918"/>
                    </a:cubicBezTo>
                    <a:cubicBezTo>
                      <a:pt x="24" y="911"/>
                      <a:pt x="18" y="898"/>
                      <a:pt x="2" y="889"/>
                    </a:cubicBezTo>
                    <a:cubicBezTo>
                      <a:pt x="1" y="875"/>
                      <a:pt x="1" y="861"/>
                      <a:pt x="0" y="847"/>
                    </a:cubicBezTo>
                    <a:cubicBezTo>
                      <a:pt x="178" y="817"/>
                      <a:pt x="187" y="811"/>
                      <a:pt x="222" y="809"/>
                    </a:cubicBezTo>
                    <a:cubicBezTo>
                      <a:pt x="222" y="804"/>
                      <a:pt x="222" y="800"/>
                      <a:pt x="223" y="796"/>
                    </a:cubicBezTo>
                    <a:cubicBezTo>
                      <a:pt x="296" y="804"/>
                      <a:pt x="436" y="745"/>
                      <a:pt x="517" y="726"/>
                    </a:cubicBezTo>
                    <a:cubicBezTo>
                      <a:pt x="524" y="647"/>
                      <a:pt x="524" y="647"/>
                      <a:pt x="521" y="632"/>
                    </a:cubicBezTo>
                    <a:cubicBezTo>
                      <a:pt x="465" y="643"/>
                      <a:pt x="455" y="658"/>
                      <a:pt x="426" y="705"/>
                    </a:cubicBezTo>
                    <a:cubicBezTo>
                      <a:pt x="354" y="746"/>
                      <a:pt x="367" y="744"/>
                      <a:pt x="314" y="691"/>
                    </a:cubicBezTo>
                    <a:cubicBezTo>
                      <a:pt x="309" y="690"/>
                      <a:pt x="303" y="689"/>
                      <a:pt x="299" y="687"/>
                    </a:cubicBezTo>
                    <a:cubicBezTo>
                      <a:pt x="299" y="660"/>
                      <a:pt x="255" y="661"/>
                      <a:pt x="262" y="637"/>
                    </a:cubicBezTo>
                    <a:cubicBezTo>
                      <a:pt x="273" y="632"/>
                      <a:pt x="273" y="632"/>
                      <a:pt x="296" y="629"/>
                    </a:cubicBezTo>
                    <a:cubicBezTo>
                      <a:pt x="317" y="577"/>
                      <a:pt x="271" y="515"/>
                      <a:pt x="278" y="472"/>
                    </a:cubicBezTo>
                    <a:cubicBezTo>
                      <a:pt x="322" y="472"/>
                      <a:pt x="372" y="523"/>
                      <a:pt x="416" y="567"/>
                    </a:cubicBezTo>
                    <a:cubicBezTo>
                      <a:pt x="425" y="566"/>
                      <a:pt x="433" y="564"/>
                      <a:pt x="441" y="564"/>
                    </a:cubicBezTo>
                    <a:cubicBezTo>
                      <a:pt x="444" y="557"/>
                      <a:pt x="448" y="551"/>
                      <a:pt x="452" y="544"/>
                    </a:cubicBezTo>
                    <a:cubicBezTo>
                      <a:pt x="460" y="542"/>
                      <a:pt x="469" y="541"/>
                      <a:pt x="477" y="541"/>
                    </a:cubicBezTo>
                    <a:cubicBezTo>
                      <a:pt x="488" y="557"/>
                      <a:pt x="495" y="564"/>
                      <a:pt x="521" y="570"/>
                    </a:cubicBezTo>
                    <a:cubicBezTo>
                      <a:pt x="518" y="528"/>
                      <a:pt x="517" y="488"/>
                      <a:pt x="516" y="448"/>
                    </a:cubicBezTo>
                    <a:cubicBezTo>
                      <a:pt x="549" y="426"/>
                      <a:pt x="549" y="440"/>
                      <a:pt x="592" y="448"/>
                    </a:cubicBezTo>
                    <a:cubicBezTo>
                      <a:pt x="603" y="428"/>
                      <a:pt x="614" y="408"/>
                      <a:pt x="626" y="389"/>
                    </a:cubicBezTo>
                    <a:cubicBezTo>
                      <a:pt x="615" y="348"/>
                      <a:pt x="387" y="428"/>
                      <a:pt x="375" y="430"/>
                    </a:cubicBezTo>
                    <a:cubicBezTo>
                      <a:pt x="293" y="430"/>
                      <a:pt x="265" y="397"/>
                      <a:pt x="258" y="328"/>
                    </a:cubicBezTo>
                    <a:cubicBezTo>
                      <a:pt x="310" y="302"/>
                      <a:pt x="571" y="341"/>
                      <a:pt x="581" y="302"/>
                    </a:cubicBezTo>
                    <a:cubicBezTo>
                      <a:pt x="542" y="264"/>
                      <a:pt x="527" y="225"/>
                      <a:pt x="510" y="190"/>
                    </a:cubicBezTo>
                    <a:cubicBezTo>
                      <a:pt x="474" y="143"/>
                      <a:pt x="443" y="115"/>
                      <a:pt x="449" y="69"/>
                    </a:cubicBezTo>
                    <a:cubicBezTo>
                      <a:pt x="500" y="61"/>
                      <a:pt x="593" y="95"/>
                      <a:pt x="616" y="155"/>
                    </a:cubicBezTo>
                    <a:cubicBezTo>
                      <a:pt x="603" y="287"/>
                      <a:pt x="598" y="290"/>
                      <a:pt x="597" y="306"/>
                    </a:cubicBezTo>
                    <a:cubicBezTo>
                      <a:pt x="690" y="306"/>
                      <a:pt x="663" y="286"/>
                      <a:pt x="713" y="207"/>
                    </a:cubicBezTo>
                    <a:cubicBezTo>
                      <a:pt x="721" y="152"/>
                      <a:pt x="761" y="72"/>
                      <a:pt x="826" y="103"/>
                    </a:cubicBezTo>
                    <a:cubicBezTo>
                      <a:pt x="869" y="170"/>
                      <a:pt x="961" y="189"/>
                      <a:pt x="879" y="295"/>
                    </a:cubicBezTo>
                    <a:cubicBezTo>
                      <a:pt x="812" y="323"/>
                      <a:pt x="768" y="348"/>
                      <a:pt x="703" y="360"/>
                    </a:cubicBezTo>
                    <a:cubicBezTo>
                      <a:pt x="677" y="384"/>
                      <a:pt x="630" y="433"/>
                      <a:pt x="625" y="473"/>
                    </a:cubicBezTo>
                    <a:cubicBezTo>
                      <a:pt x="690" y="491"/>
                      <a:pt x="652" y="562"/>
                      <a:pt x="765" y="477"/>
                    </a:cubicBezTo>
                    <a:cubicBezTo>
                      <a:pt x="770" y="442"/>
                      <a:pt x="786" y="378"/>
                      <a:pt x="803" y="362"/>
                    </a:cubicBezTo>
                    <a:cubicBezTo>
                      <a:pt x="822" y="367"/>
                      <a:pt x="847" y="374"/>
                      <a:pt x="863" y="408"/>
                    </a:cubicBezTo>
                    <a:cubicBezTo>
                      <a:pt x="884" y="415"/>
                      <a:pt x="919" y="419"/>
                      <a:pt x="928" y="462"/>
                    </a:cubicBezTo>
                    <a:cubicBezTo>
                      <a:pt x="908" y="488"/>
                      <a:pt x="855" y="516"/>
                      <a:pt x="828" y="530"/>
                    </a:cubicBezTo>
                    <a:cubicBezTo>
                      <a:pt x="807" y="557"/>
                      <a:pt x="787" y="585"/>
                      <a:pt x="768" y="614"/>
                    </a:cubicBezTo>
                    <a:cubicBezTo>
                      <a:pt x="771" y="618"/>
                      <a:pt x="775" y="624"/>
                      <a:pt x="779" y="629"/>
                    </a:cubicBezTo>
                    <a:cubicBezTo>
                      <a:pt x="855" y="589"/>
                      <a:pt x="1017" y="466"/>
                      <a:pt x="1017" y="651"/>
                    </a:cubicBezTo>
                    <a:cubicBezTo>
                      <a:pt x="964" y="669"/>
                      <a:pt x="735" y="767"/>
                      <a:pt x="727" y="788"/>
                    </a:cubicBezTo>
                    <a:cubicBezTo>
                      <a:pt x="742" y="818"/>
                      <a:pt x="814" y="847"/>
                      <a:pt x="861" y="887"/>
                    </a:cubicBezTo>
                    <a:cubicBezTo>
                      <a:pt x="823" y="951"/>
                      <a:pt x="724" y="945"/>
                      <a:pt x="667" y="985"/>
                    </a:cubicBezTo>
                    <a:cubicBezTo>
                      <a:pt x="663" y="1018"/>
                      <a:pt x="661" y="1051"/>
                      <a:pt x="658" y="1086"/>
                    </a:cubicBezTo>
                    <a:cubicBezTo>
                      <a:pt x="659" y="1176"/>
                      <a:pt x="677" y="1355"/>
                      <a:pt x="568" y="1409"/>
                    </a:cubicBezTo>
                    <a:close/>
                    <a:moveTo>
                      <a:pt x="6475" y="1395"/>
                    </a:moveTo>
                    <a:cubicBezTo>
                      <a:pt x="6442" y="1362"/>
                      <a:pt x="6355" y="1372"/>
                      <a:pt x="6332" y="1336"/>
                    </a:cubicBezTo>
                    <a:cubicBezTo>
                      <a:pt x="6292" y="1334"/>
                      <a:pt x="6251" y="1311"/>
                      <a:pt x="6223" y="1308"/>
                    </a:cubicBezTo>
                    <a:cubicBezTo>
                      <a:pt x="6224" y="1303"/>
                      <a:pt x="6226" y="1297"/>
                      <a:pt x="6228" y="1292"/>
                    </a:cubicBezTo>
                    <a:cubicBezTo>
                      <a:pt x="6266" y="1289"/>
                      <a:pt x="6303" y="1287"/>
                      <a:pt x="6342" y="1286"/>
                    </a:cubicBezTo>
                    <a:cubicBezTo>
                      <a:pt x="6348" y="1272"/>
                      <a:pt x="6395" y="1285"/>
                      <a:pt x="6417" y="1247"/>
                    </a:cubicBezTo>
                    <a:cubicBezTo>
                      <a:pt x="6419" y="1218"/>
                      <a:pt x="6420" y="1189"/>
                      <a:pt x="6423" y="1160"/>
                    </a:cubicBezTo>
                    <a:cubicBezTo>
                      <a:pt x="6424" y="1158"/>
                      <a:pt x="6427" y="1156"/>
                      <a:pt x="6430" y="1155"/>
                    </a:cubicBezTo>
                    <a:cubicBezTo>
                      <a:pt x="6427" y="1154"/>
                      <a:pt x="6424" y="1152"/>
                      <a:pt x="6423" y="1151"/>
                    </a:cubicBezTo>
                    <a:cubicBezTo>
                      <a:pt x="6423" y="1075"/>
                      <a:pt x="6437" y="930"/>
                      <a:pt x="6415" y="872"/>
                    </a:cubicBezTo>
                    <a:cubicBezTo>
                      <a:pt x="6360" y="872"/>
                      <a:pt x="6212" y="1016"/>
                      <a:pt x="6204" y="1050"/>
                    </a:cubicBezTo>
                    <a:cubicBezTo>
                      <a:pt x="6199" y="1050"/>
                      <a:pt x="6195" y="1050"/>
                      <a:pt x="6191" y="1050"/>
                    </a:cubicBezTo>
                    <a:cubicBezTo>
                      <a:pt x="6142" y="1114"/>
                      <a:pt x="6142" y="1114"/>
                      <a:pt x="6118" y="1134"/>
                    </a:cubicBezTo>
                    <a:cubicBezTo>
                      <a:pt x="6039" y="1163"/>
                      <a:pt x="5925" y="1087"/>
                      <a:pt x="5917" y="1036"/>
                    </a:cubicBezTo>
                    <a:cubicBezTo>
                      <a:pt x="5926" y="1028"/>
                      <a:pt x="5926" y="1028"/>
                      <a:pt x="6010" y="1000"/>
                    </a:cubicBezTo>
                    <a:cubicBezTo>
                      <a:pt x="6066" y="971"/>
                      <a:pt x="6193" y="883"/>
                      <a:pt x="6263" y="869"/>
                    </a:cubicBezTo>
                    <a:cubicBezTo>
                      <a:pt x="6263" y="849"/>
                      <a:pt x="6427" y="781"/>
                      <a:pt x="6459" y="745"/>
                    </a:cubicBezTo>
                    <a:cubicBezTo>
                      <a:pt x="6482" y="700"/>
                      <a:pt x="6518" y="639"/>
                      <a:pt x="6518" y="597"/>
                    </a:cubicBezTo>
                    <a:cubicBezTo>
                      <a:pt x="6496" y="580"/>
                      <a:pt x="6445" y="613"/>
                      <a:pt x="6430" y="618"/>
                    </a:cubicBezTo>
                    <a:cubicBezTo>
                      <a:pt x="6430" y="622"/>
                      <a:pt x="6430" y="626"/>
                      <a:pt x="6430" y="631"/>
                    </a:cubicBezTo>
                    <a:cubicBezTo>
                      <a:pt x="6361" y="651"/>
                      <a:pt x="6259" y="758"/>
                      <a:pt x="6186" y="700"/>
                    </a:cubicBezTo>
                    <a:cubicBezTo>
                      <a:pt x="6186" y="693"/>
                      <a:pt x="6186" y="686"/>
                      <a:pt x="6187" y="679"/>
                    </a:cubicBezTo>
                    <a:cubicBezTo>
                      <a:pt x="6429" y="567"/>
                      <a:pt x="6452" y="551"/>
                      <a:pt x="6547" y="509"/>
                    </a:cubicBezTo>
                    <a:cubicBezTo>
                      <a:pt x="6618" y="439"/>
                      <a:pt x="6693" y="313"/>
                      <a:pt x="6709" y="222"/>
                    </a:cubicBezTo>
                    <a:cubicBezTo>
                      <a:pt x="6673" y="186"/>
                      <a:pt x="6525" y="243"/>
                      <a:pt x="6522" y="288"/>
                    </a:cubicBezTo>
                    <a:cubicBezTo>
                      <a:pt x="6567" y="333"/>
                      <a:pt x="6558" y="390"/>
                      <a:pt x="6546" y="448"/>
                    </a:cubicBezTo>
                    <a:cubicBezTo>
                      <a:pt x="6473" y="522"/>
                      <a:pt x="6426" y="516"/>
                      <a:pt x="6347" y="479"/>
                    </a:cubicBezTo>
                    <a:cubicBezTo>
                      <a:pt x="6347" y="442"/>
                      <a:pt x="6347" y="404"/>
                      <a:pt x="6347" y="367"/>
                    </a:cubicBezTo>
                    <a:cubicBezTo>
                      <a:pt x="6380" y="308"/>
                      <a:pt x="6380" y="308"/>
                      <a:pt x="6382" y="295"/>
                    </a:cubicBezTo>
                    <a:cubicBezTo>
                      <a:pt x="6326" y="288"/>
                      <a:pt x="6300" y="326"/>
                      <a:pt x="6264" y="350"/>
                    </a:cubicBezTo>
                    <a:cubicBezTo>
                      <a:pt x="6256" y="402"/>
                      <a:pt x="6307" y="457"/>
                      <a:pt x="6307" y="531"/>
                    </a:cubicBezTo>
                    <a:cubicBezTo>
                      <a:pt x="6273" y="580"/>
                      <a:pt x="6209" y="522"/>
                      <a:pt x="6202" y="498"/>
                    </a:cubicBezTo>
                    <a:cubicBezTo>
                      <a:pt x="6193" y="498"/>
                      <a:pt x="6183" y="498"/>
                      <a:pt x="6173" y="498"/>
                    </a:cubicBezTo>
                    <a:cubicBezTo>
                      <a:pt x="6173" y="530"/>
                      <a:pt x="6179" y="560"/>
                      <a:pt x="6172" y="599"/>
                    </a:cubicBezTo>
                    <a:cubicBezTo>
                      <a:pt x="6148" y="596"/>
                      <a:pt x="6136" y="589"/>
                      <a:pt x="6128" y="581"/>
                    </a:cubicBezTo>
                    <a:cubicBezTo>
                      <a:pt x="6096" y="509"/>
                      <a:pt x="6064" y="439"/>
                      <a:pt x="6032" y="368"/>
                    </a:cubicBezTo>
                    <a:cubicBezTo>
                      <a:pt x="5998" y="346"/>
                      <a:pt x="5994" y="326"/>
                      <a:pt x="5994" y="301"/>
                    </a:cubicBezTo>
                    <a:cubicBezTo>
                      <a:pt x="6048" y="301"/>
                      <a:pt x="6092" y="333"/>
                      <a:pt x="6130" y="388"/>
                    </a:cubicBezTo>
                    <a:cubicBezTo>
                      <a:pt x="6137" y="388"/>
                      <a:pt x="6144" y="389"/>
                      <a:pt x="6153" y="390"/>
                    </a:cubicBezTo>
                    <a:cubicBezTo>
                      <a:pt x="6136" y="295"/>
                      <a:pt x="6063" y="212"/>
                      <a:pt x="6004" y="161"/>
                    </a:cubicBezTo>
                    <a:cubicBezTo>
                      <a:pt x="6002" y="156"/>
                      <a:pt x="6002" y="152"/>
                      <a:pt x="6002" y="148"/>
                    </a:cubicBezTo>
                    <a:cubicBezTo>
                      <a:pt x="6005" y="142"/>
                      <a:pt x="6009" y="138"/>
                      <a:pt x="6013" y="134"/>
                    </a:cubicBezTo>
                    <a:cubicBezTo>
                      <a:pt x="6078" y="134"/>
                      <a:pt x="6159" y="207"/>
                      <a:pt x="6197" y="279"/>
                    </a:cubicBezTo>
                    <a:cubicBezTo>
                      <a:pt x="6219" y="301"/>
                      <a:pt x="6202" y="309"/>
                      <a:pt x="6249" y="315"/>
                    </a:cubicBezTo>
                    <a:cubicBezTo>
                      <a:pt x="6284" y="295"/>
                      <a:pt x="6307" y="279"/>
                      <a:pt x="6313" y="239"/>
                    </a:cubicBezTo>
                    <a:cubicBezTo>
                      <a:pt x="6278" y="197"/>
                      <a:pt x="6239" y="197"/>
                      <a:pt x="6245" y="155"/>
                    </a:cubicBezTo>
                    <a:cubicBezTo>
                      <a:pt x="6270" y="153"/>
                      <a:pt x="6295" y="153"/>
                      <a:pt x="6320" y="153"/>
                    </a:cubicBezTo>
                    <a:cubicBezTo>
                      <a:pt x="6329" y="163"/>
                      <a:pt x="6372" y="160"/>
                      <a:pt x="6390" y="146"/>
                    </a:cubicBezTo>
                    <a:cubicBezTo>
                      <a:pt x="6408" y="98"/>
                      <a:pt x="6409" y="69"/>
                      <a:pt x="6431" y="34"/>
                    </a:cubicBezTo>
                    <a:cubicBezTo>
                      <a:pt x="6482" y="44"/>
                      <a:pt x="6546" y="70"/>
                      <a:pt x="6546" y="143"/>
                    </a:cubicBezTo>
                    <a:cubicBezTo>
                      <a:pt x="6521" y="175"/>
                      <a:pt x="6491" y="199"/>
                      <a:pt x="6482" y="212"/>
                    </a:cubicBezTo>
                    <a:cubicBezTo>
                      <a:pt x="6484" y="217"/>
                      <a:pt x="6486" y="222"/>
                      <a:pt x="6489" y="228"/>
                    </a:cubicBezTo>
                    <a:cubicBezTo>
                      <a:pt x="6513" y="228"/>
                      <a:pt x="6522" y="212"/>
                      <a:pt x="6535" y="199"/>
                    </a:cubicBezTo>
                    <a:cubicBezTo>
                      <a:pt x="6641" y="146"/>
                      <a:pt x="6814" y="0"/>
                      <a:pt x="6898" y="189"/>
                    </a:cubicBezTo>
                    <a:cubicBezTo>
                      <a:pt x="6902" y="225"/>
                      <a:pt x="6923" y="246"/>
                      <a:pt x="6883" y="291"/>
                    </a:cubicBezTo>
                    <a:cubicBezTo>
                      <a:pt x="6801" y="334"/>
                      <a:pt x="6677" y="375"/>
                      <a:pt x="6642" y="464"/>
                    </a:cubicBezTo>
                    <a:cubicBezTo>
                      <a:pt x="6667" y="497"/>
                      <a:pt x="6762" y="524"/>
                      <a:pt x="6703" y="584"/>
                    </a:cubicBezTo>
                    <a:cubicBezTo>
                      <a:pt x="6685" y="595"/>
                      <a:pt x="6667" y="606"/>
                      <a:pt x="6651" y="618"/>
                    </a:cubicBezTo>
                    <a:cubicBezTo>
                      <a:pt x="6651" y="622"/>
                      <a:pt x="6651" y="626"/>
                      <a:pt x="6651" y="631"/>
                    </a:cubicBezTo>
                    <a:cubicBezTo>
                      <a:pt x="6619" y="631"/>
                      <a:pt x="6587" y="665"/>
                      <a:pt x="6575" y="691"/>
                    </a:cubicBezTo>
                    <a:cubicBezTo>
                      <a:pt x="6578" y="695"/>
                      <a:pt x="6582" y="701"/>
                      <a:pt x="6586" y="706"/>
                    </a:cubicBezTo>
                    <a:cubicBezTo>
                      <a:pt x="6648" y="700"/>
                      <a:pt x="6756" y="705"/>
                      <a:pt x="6767" y="793"/>
                    </a:cubicBezTo>
                    <a:cubicBezTo>
                      <a:pt x="6729" y="825"/>
                      <a:pt x="6688" y="839"/>
                      <a:pt x="6642" y="857"/>
                    </a:cubicBezTo>
                    <a:cubicBezTo>
                      <a:pt x="6636" y="871"/>
                      <a:pt x="6609" y="882"/>
                      <a:pt x="6601" y="879"/>
                    </a:cubicBezTo>
                    <a:cubicBezTo>
                      <a:pt x="6601" y="843"/>
                      <a:pt x="6593" y="809"/>
                      <a:pt x="6589" y="788"/>
                    </a:cubicBezTo>
                    <a:cubicBezTo>
                      <a:pt x="6546" y="788"/>
                      <a:pt x="6547" y="791"/>
                      <a:pt x="6522" y="811"/>
                    </a:cubicBezTo>
                    <a:cubicBezTo>
                      <a:pt x="6522" y="909"/>
                      <a:pt x="6522" y="1009"/>
                      <a:pt x="6524" y="1108"/>
                    </a:cubicBezTo>
                    <a:cubicBezTo>
                      <a:pt x="6528" y="1169"/>
                      <a:pt x="6558" y="1314"/>
                      <a:pt x="6514" y="1373"/>
                    </a:cubicBezTo>
                    <a:cubicBezTo>
                      <a:pt x="6481" y="1387"/>
                      <a:pt x="6481" y="1387"/>
                      <a:pt x="6475" y="1395"/>
                    </a:cubicBezTo>
                    <a:close/>
                    <a:moveTo>
                      <a:pt x="1585" y="1350"/>
                    </a:moveTo>
                    <a:cubicBezTo>
                      <a:pt x="1575" y="1321"/>
                      <a:pt x="1523" y="1261"/>
                      <a:pt x="1523" y="1261"/>
                    </a:cubicBezTo>
                    <a:cubicBezTo>
                      <a:pt x="1516" y="1205"/>
                      <a:pt x="1506" y="1107"/>
                      <a:pt x="1531" y="1068"/>
                    </a:cubicBezTo>
                    <a:cubicBezTo>
                      <a:pt x="1541" y="925"/>
                      <a:pt x="1541" y="787"/>
                      <a:pt x="1542" y="650"/>
                    </a:cubicBezTo>
                    <a:cubicBezTo>
                      <a:pt x="1502" y="650"/>
                      <a:pt x="1415" y="771"/>
                      <a:pt x="1393" y="802"/>
                    </a:cubicBezTo>
                    <a:cubicBezTo>
                      <a:pt x="1357" y="879"/>
                      <a:pt x="1244" y="798"/>
                      <a:pt x="1226" y="755"/>
                    </a:cubicBezTo>
                    <a:cubicBezTo>
                      <a:pt x="1226" y="669"/>
                      <a:pt x="1273" y="555"/>
                      <a:pt x="1308" y="490"/>
                    </a:cubicBezTo>
                    <a:cubicBezTo>
                      <a:pt x="1313" y="490"/>
                      <a:pt x="1319" y="490"/>
                      <a:pt x="1326" y="490"/>
                    </a:cubicBezTo>
                    <a:cubicBezTo>
                      <a:pt x="1328" y="504"/>
                      <a:pt x="1348" y="522"/>
                      <a:pt x="1360" y="548"/>
                    </a:cubicBezTo>
                    <a:cubicBezTo>
                      <a:pt x="1371" y="584"/>
                      <a:pt x="1382" y="620"/>
                      <a:pt x="1393" y="657"/>
                    </a:cubicBezTo>
                    <a:cubicBezTo>
                      <a:pt x="1468" y="657"/>
                      <a:pt x="1477" y="574"/>
                      <a:pt x="1542" y="556"/>
                    </a:cubicBezTo>
                    <a:cubicBezTo>
                      <a:pt x="1566" y="458"/>
                      <a:pt x="1534" y="349"/>
                      <a:pt x="1498" y="272"/>
                    </a:cubicBezTo>
                    <a:cubicBezTo>
                      <a:pt x="1497" y="254"/>
                      <a:pt x="1495" y="237"/>
                      <a:pt x="1495" y="221"/>
                    </a:cubicBezTo>
                    <a:cubicBezTo>
                      <a:pt x="1559" y="150"/>
                      <a:pt x="1589" y="138"/>
                      <a:pt x="1675" y="224"/>
                    </a:cubicBezTo>
                    <a:cubicBezTo>
                      <a:pt x="1675" y="291"/>
                      <a:pt x="1664" y="360"/>
                      <a:pt x="1668" y="439"/>
                    </a:cubicBezTo>
                    <a:cubicBezTo>
                      <a:pt x="1709" y="439"/>
                      <a:pt x="1787" y="350"/>
                      <a:pt x="1842" y="339"/>
                    </a:cubicBezTo>
                    <a:cubicBezTo>
                      <a:pt x="1868" y="298"/>
                      <a:pt x="1966" y="298"/>
                      <a:pt x="2010" y="338"/>
                    </a:cubicBezTo>
                    <a:cubicBezTo>
                      <a:pt x="2010" y="356"/>
                      <a:pt x="2011" y="374"/>
                      <a:pt x="2013" y="392"/>
                    </a:cubicBezTo>
                    <a:cubicBezTo>
                      <a:pt x="2009" y="392"/>
                      <a:pt x="2005" y="392"/>
                      <a:pt x="2000" y="392"/>
                    </a:cubicBezTo>
                    <a:cubicBezTo>
                      <a:pt x="1999" y="397"/>
                      <a:pt x="1999" y="403"/>
                      <a:pt x="1999" y="410"/>
                    </a:cubicBezTo>
                    <a:cubicBezTo>
                      <a:pt x="1907" y="450"/>
                      <a:pt x="1821" y="487"/>
                      <a:pt x="1811" y="597"/>
                    </a:cubicBezTo>
                    <a:cubicBezTo>
                      <a:pt x="1838" y="614"/>
                      <a:pt x="1838" y="614"/>
                      <a:pt x="1851" y="617"/>
                    </a:cubicBezTo>
                    <a:cubicBezTo>
                      <a:pt x="1851" y="626"/>
                      <a:pt x="1850" y="628"/>
                      <a:pt x="1867" y="640"/>
                    </a:cubicBezTo>
                    <a:cubicBezTo>
                      <a:pt x="1867" y="697"/>
                      <a:pt x="1708" y="749"/>
                      <a:pt x="1655" y="752"/>
                    </a:cubicBezTo>
                    <a:cubicBezTo>
                      <a:pt x="1624" y="784"/>
                      <a:pt x="1640" y="926"/>
                      <a:pt x="1647" y="995"/>
                    </a:cubicBezTo>
                    <a:cubicBezTo>
                      <a:pt x="1651" y="1000"/>
                      <a:pt x="1651" y="1000"/>
                      <a:pt x="1651" y="1301"/>
                    </a:cubicBezTo>
                    <a:cubicBezTo>
                      <a:pt x="1642" y="1308"/>
                      <a:pt x="1636" y="1326"/>
                      <a:pt x="1624" y="1343"/>
                    </a:cubicBezTo>
                    <a:cubicBezTo>
                      <a:pt x="1610" y="1344"/>
                      <a:pt x="1597" y="1347"/>
                      <a:pt x="1585" y="1350"/>
                    </a:cubicBezTo>
                    <a:close/>
                    <a:moveTo>
                      <a:pt x="2965" y="1326"/>
                    </a:moveTo>
                    <a:cubicBezTo>
                      <a:pt x="2936" y="1224"/>
                      <a:pt x="2948" y="1127"/>
                      <a:pt x="2947" y="1027"/>
                    </a:cubicBezTo>
                    <a:cubicBezTo>
                      <a:pt x="2951" y="1025"/>
                      <a:pt x="2955" y="1025"/>
                      <a:pt x="2959" y="1025"/>
                    </a:cubicBezTo>
                    <a:cubicBezTo>
                      <a:pt x="2959" y="958"/>
                      <a:pt x="2959" y="891"/>
                      <a:pt x="2959" y="825"/>
                    </a:cubicBezTo>
                    <a:cubicBezTo>
                      <a:pt x="2955" y="824"/>
                      <a:pt x="2951" y="822"/>
                      <a:pt x="2948" y="821"/>
                    </a:cubicBezTo>
                    <a:cubicBezTo>
                      <a:pt x="2915" y="839"/>
                      <a:pt x="2885" y="875"/>
                      <a:pt x="2852" y="894"/>
                    </a:cubicBezTo>
                    <a:cubicBezTo>
                      <a:pt x="2830" y="894"/>
                      <a:pt x="2809" y="894"/>
                      <a:pt x="2788" y="894"/>
                    </a:cubicBezTo>
                    <a:cubicBezTo>
                      <a:pt x="2766" y="872"/>
                      <a:pt x="2804" y="814"/>
                      <a:pt x="2810" y="800"/>
                    </a:cubicBezTo>
                    <a:cubicBezTo>
                      <a:pt x="2833" y="697"/>
                      <a:pt x="2786" y="617"/>
                      <a:pt x="2810" y="523"/>
                    </a:cubicBezTo>
                    <a:cubicBezTo>
                      <a:pt x="2810" y="430"/>
                      <a:pt x="2710" y="404"/>
                      <a:pt x="2733" y="310"/>
                    </a:cubicBezTo>
                    <a:cubicBezTo>
                      <a:pt x="2783" y="294"/>
                      <a:pt x="2809" y="339"/>
                      <a:pt x="2856" y="379"/>
                    </a:cubicBezTo>
                    <a:cubicBezTo>
                      <a:pt x="2875" y="447"/>
                      <a:pt x="2844" y="519"/>
                      <a:pt x="2844" y="593"/>
                    </a:cubicBezTo>
                    <a:cubicBezTo>
                      <a:pt x="2867" y="625"/>
                      <a:pt x="2888" y="665"/>
                      <a:pt x="2884" y="724"/>
                    </a:cubicBezTo>
                    <a:cubicBezTo>
                      <a:pt x="2874" y="742"/>
                      <a:pt x="2874" y="742"/>
                      <a:pt x="2870" y="767"/>
                    </a:cubicBezTo>
                    <a:cubicBezTo>
                      <a:pt x="2899" y="766"/>
                      <a:pt x="2930" y="737"/>
                      <a:pt x="2957" y="713"/>
                    </a:cubicBezTo>
                    <a:cubicBezTo>
                      <a:pt x="2961" y="571"/>
                      <a:pt x="2964" y="422"/>
                      <a:pt x="2959" y="291"/>
                    </a:cubicBezTo>
                    <a:cubicBezTo>
                      <a:pt x="2932" y="277"/>
                      <a:pt x="2939" y="178"/>
                      <a:pt x="2959" y="166"/>
                    </a:cubicBezTo>
                    <a:cubicBezTo>
                      <a:pt x="3071" y="166"/>
                      <a:pt x="3091" y="204"/>
                      <a:pt x="3106" y="317"/>
                    </a:cubicBezTo>
                    <a:cubicBezTo>
                      <a:pt x="3092" y="384"/>
                      <a:pt x="3044" y="538"/>
                      <a:pt x="3073" y="597"/>
                    </a:cubicBezTo>
                    <a:cubicBezTo>
                      <a:pt x="3110" y="597"/>
                      <a:pt x="3143" y="486"/>
                      <a:pt x="3150" y="461"/>
                    </a:cubicBezTo>
                    <a:cubicBezTo>
                      <a:pt x="3153" y="461"/>
                      <a:pt x="3155" y="461"/>
                      <a:pt x="3158" y="461"/>
                    </a:cubicBezTo>
                    <a:cubicBezTo>
                      <a:pt x="3158" y="502"/>
                      <a:pt x="3168" y="497"/>
                      <a:pt x="3177" y="537"/>
                    </a:cubicBezTo>
                    <a:cubicBezTo>
                      <a:pt x="3260" y="578"/>
                      <a:pt x="3113" y="687"/>
                      <a:pt x="3077" y="709"/>
                    </a:cubicBezTo>
                    <a:cubicBezTo>
                      <a:pt x="3042" y="869"/>
                      <a:pt x="3068" y="1058"/>
                      <a:pt x="3045" y="1235"/>
                    </a:cubicBezTo>
                    <a:cubicBezTo>
                      <a:pt x="3031" y="1283"/>
                      <a:pt x="3013" y="1315"/>
                      <a:pt x="2965" y="1326"/>
                    </a:cubicBezTo>
                    <a:close/>
                    <a:moveTo>
                      <a:pt x="4800" y="1198"/>
                    </a:moveTo>
                    <a:cubicBezTo>
                      <a:pt x="4799" y="1191"/>
                      <a:pt x="4799" y="1184"/>
                      <a:pt x="4799" y="1178"/>
                    </a:cubicBezTo>
                    <a:cubicBezTo>
                      <a:pt x="4824" y="1166"/>
                      <a:pt x="4824" y="1166"/>
                      <a:pt x="4831" y="1158"/>
                    </a:cubicBezTo>
                    <a:cubicBezTo>
                      <a:pt x="4930" y="1136"/>
                      <a:pt x="5159" y="974"/>
                      <a:pt x="5126" y="857"/>
                    </a:cubicBezTo>
                    <a:cubicBezTo>
                      <a:pt x="5068" y="904"/>
                      <a:pt x="5010" y="951"/>
                      <a:pt x="4951" y="988"/>
                    </a:cubicBezTo>
                    <a:cubicBezTo>
                      <a:pt x="4948" y="984"/>
                      <a:pt x="4945" y="981"/>
                      <a:pt x="4942" y="978"/>
                    </a:cubicBezTo>
                    <a:cubicBezTo>
                      <a:pt x="4889" y="962"/>
                      <a:pt x="4806" y="907"/>
                      <a:pt x="4799" y="868"/>
                    </a:cubicBezTo>
                    <a:cubicBezTo>
                      <a:pt x="4820" y="847"/>
                      <a:pt x="4886" y="842"/>
                      <a:pt x="4924" y="835"/>
                    </a:cubicBezTo>
                    <a:cubicBezTo>
                      <a:pt x="4981" y="814"/>
                      <a:pt x="5144" y="740"/>
                      <a:pt x="5174" y="690"/>
                    </a:cubicBezTo>
                    <a:cubicBezTo>
                      <a:pt x="5194" y="564"/>
                      <a:pt x="5198" y="499"/>
                      <a:pt x="5202" y="497"/>
                    </a:cubicBezTo>
                    <a:cubicBezTo>
                      <a:pt x="5202" y="393"/>
                      <a:pt x="5184" y="299"/>
                      <a:pt x="5185" y="211"/>
                    </a:cubicBezTo>
                    <a:cubicBezTo>
                      <a:pt x="5200" y="196"/>
                      <a:pt x="5198" y="200"/>
                      <a:pt x="5224" y="197"/>
                    </a:cubicBezTo>
                    <a:cubicBezTo>
                      <a:pt x="5224" y="225"/>
                      <a:pt x="5372" y="268"/>
                      <a:pt x="5372" y="359"/>
                    </a:cubicBezTo>
                    <a:cubicBezTo>
                      <a:pt x="5345" y="385"/>
                      <a:pt x="5327" y="551"/>
                      <a:pt x="5327" y="603"/>
                    </a:cubicBezTo>
                    <a:cubicBezTo>
                      <a:pt x="5405" y="628"/>
                      <a:pt x="5452" y="443"/>
                      <a:pt x="5576" y="551"/>
                    </a:cubicBezTo>
                    <a:cubicBezTo>
                      <a:pt x="5576" y="602"/>
                      <a:pt x="5438" y="635"/>
                      <a:pt x="5399" y="673"/>
                    </a:cubicBezTo>
                    <a:cubicBezTo>
                      <a:pt x="5370" y="682"/>
                      <a:pt x="5329" y="724"/>
                      <a:pt x="5303" y="729"/>
                    </a:cubicBezTo>
                    <a:cubicBezTo>
                      <a:pt x="5282" y="770"/>
                      <a:pt x="5274" y="793"/>
                      <a:pt x="5265" y="847"/>
                    </a:cubicBezTo>
                    <a:cubicBezTo>
                      <a:pt x="5261" y="847"/>
                      <a:pt x="5257" y="847"/>
                      <a:pt x="5253" y="849"/>
                    </a:cubicBezTo>
                    <a:cubicBezTo>
                      <a:pt x="5231" y="976"/>
                      <a:pt x="5141" y="1087"/>
                      <a:pt x="5036" y="1156"/>
                    </a:cubicBezTo>
                    <a:cubicBezTo>
                      <a:pt x="5035" y="1160"/>
                      <a:pt x="5035" y="1165"/>
                      <a:pt x="5035" y="1170"/>
                    </a:cubicBezTo>
                    <a:cubicBezTo>
                      <a:pt x="5003" y="1172"/>
                      <a:pt x="5000" y="1176"/>
                      <a:pt x="4929" y="1191"/>
                    </a:cubicBezTo>
                    <a:cubicBezTo>
                      <a:pt x="4886" y="1192"/>
                      <a:pt x="4843" y="1195"/>
                      <a:pt x="4800" y="1198"/>
                    </a:cubicBezTo>
                    <a:close/>
                    <a:moveTo>
                      <a:pt x="3771" y="1178"/>
                    </a:moveTo>
                    <a:cubicBezTo>
                      <a:pt x="3735" y="1138"/>
                      <a:pt x="3710" y="1122"/>
                      <a:pt x="3671" y="1107"/>
                    </a:cubicBezTo>
                    <a:cubicBezTo>
                      <a:pt x="3654" y="1069"/>
                      <a:pt x="3607" y="1083"/>
                      <a:pt x="3589" y="1068"/>
                    </a:cubicBezTo>
                    <a:cubicBezTo>
                      <a:pt x="3589" y="1034"/>
                      <a:pt x="3681" y="1062"/>
                      <a:pt x="3728" y="1039"/>
                    </a:cubicBezTo>
                    <a:cubicBezTo>
                      <a:pt x="3734" y="1025"/>
                      <a:pt x="3734" y="1025"/>
                      <a:pt x="3743" y="787"/>
                    </a:cubicBezTo>
                    <a:cubicBezTo>
                      <a:pt x="3746" y="763"/>
                      <a:pt x="3750" y="740"/>
                      <a:pt x="3754" y="716"/>
                    </a:cubicBezTo>
                    <a:cubicBezTo>
                      <a:pt x="3749" y="713"/>
                      <a:pt x="3745" y="711"/>
                      <a:pt x="3740" y="709"/>
                    </a:cubicBezTo>
                    <a:cubicBezTo>
                      <a:pt x="3716" y="756"/>
                      <a:pt x="3596" y="987"/>
                      <a:pt x="3529" y="987"/>
                    </a:cubicBezTo>
                    <a:cubicBezTo>
                      <a:pt x="3528" y="982"/>
                      <a:pt x="3527" y="980"/>
                      <a:pt x="3525" y="977"/>
                    </a:cubicBezTo>
                    <a:cubicBezTo>
                      <a:pt x="3484" y="969"/>
                      <a:pt x="3456" y="941"/>
                      <a:pt x="3451" y="916"/>
                    </a:cubicBezTo>
                    <a:cubicBezTo>
                      <a:pt x="3481" y="886"/>
                      <a:pt x="3565" y="858"/>
                      <a:pt x="3579" y="809"/>
                    </a:cubicBezTo>
                    <a:cubicBezTo>
                      <a:pt x="3629" y="759"/>
                      <a:pt x="3685" y="660"/>
                      <a:pt x="3746" y="629"/>
                    </a:cubicBezTo>
                    <a:cubicBezTo>
                      <a:pt x="3757" y="578"/>
                      <a:pt x="3763" y="540"/>
                      <a:pt x="3767" y="493"/>
                    </a:cubicBezTo>
                    <a:cubicBezTo>
                      <a:pt x="3764" y="491"/>
                      <a:pt x="3761" y="490"/>
                      <a:pt x="3758" y="490"/>
                    </a:cubicBezTo>
                    <a:cubicBezTo>
                      <a:pt x="3749" y="498"/>
                      <a:pt x="3749" y="498"/>
                      <a:pt x="3747" y="511"/>
                    </a:cubicBezTo>
                    <a:cubicBezTo>
                      <a:pt x="3707" y="505"/>
                      <a:pt x="3644" y="453"/>
                      <a:pt x="3652" y="426"/>
                    </a:cubicBezTo>
                    <a:cubicBezTo>
                      <a:pt x="3731" y="393"/>
                      <a:pt x="3731" y="393"/>
                      <a:pt x="3746" y="390"/>
                    </a:cubicBezTo>
                    <a:cubicBezTo>
                      <a:pt x="3757" y="367"/>
                      <a:pt x="3779" y="370"/>
                      <a:pt x="3794" y="348"/>
                    </a:cubicBezTo>
                    <a:cubicBezTo>
                      <a:pt x="3803" y="295"/>
                      <a:pt x="3811" y="243"/>
                      <a:pt x="3819" y="190"/>
                    </a:cubicBezTo>
                    <a:cubicBezTo>
                      <a:pt x="3855" y="164"/>
                      <a:pt x="3859" y="171"/>
                      <a:pt x="3910" y="200"/>
                    </a:cubicBezTo>
                    <a:cubicBezTo>
                      <a:pt x="3916" y="212"/>
                      <a:pt x="3928" y="239"/>
                      <a:pt x="3959" y="248"/>
                    </a:cubicBezTo>
                    <a:cubicBezTo>
                      <a:pt x="3956" y="258"/>
                      <a:pt x="3953" y="268"/>
                      <a:pt x="3950" y="277"/>
                    </a:cubicBezTo>
                    <a:cubicBezTo>
                      <a:pt x="3987" y="281"/>
                      <a:pt x="3990" y="277"/>
                      <a:pt x="4001" y="331"/>
                    </a:cubicBezTo>
                    <a:cubicBezTo>
                      <a:pt x="3892" y="432"/>
                      <a:pt x="3898" y="404"/>
                      <a:pt x="3869" y="548"/>
                    </a:cubicBezTo>
                    <a:cubicBezTo>
                      <a:pt x="3854" y="701"/>
                      <a:pt x="3841" y="864"/>
                      <a:pt x="3841" y="1031"/>
                    </a:cubicBezTo>
                    <a:cubicBezTo>
                      <a:pt x="3884" y="1094"/>
                      <a:pt x="3993" y="960"/>
                      <a:pt x="4026" y="938"/>
                    </a:cubicBezTo>
                    <a:cubicBezTo>
                      <a:pt x="4050" y="900"/>
                      <a:pt x="4073" y="867"/>
                      <a:pt x="4077" y="829"/>
                    </a:cubicBezTo>
                    <a:cubicBezTo>
                      <a:pt x="4039" y="785"/>
                      <a:pt x="4011" y="741"/>
                      <a:pt x="4005" y="700"/>
                    </a:cubicBezTo>
                    <a:cubicBezTo>
                      <a:pt x="4034" y="704"/>
                      <a:pt x="4081" y="706"/>
                      <a:pt x="4108" y="749"/>
                    </a:cubicBezTo>
                    <a:cubicBezTo>
                      <a:pt x="4117" y="749"/>
                      <a:pt x="4127" y="749"/>
                      <a:pt x="4137" y="749"/>
                    </a:cubicBezTo>
                    <a:cubicBezTo>
                      <a:pt x="4171" y="671"/>
                      <a:pt x="4171" y="671"/>
                      <a:pt x="4174" y="650"/>
                    </a:cubicBezTo>
                    <a:cubicBezTo>
                      <a:pt x="4139" y="650"/>
                      <a:pt x="4113" y="662"/>
                      <a:pt x="4090" y="664"/>
                    </a:cubicBezTo>
                    <a:cubicBezTo>
                      <a:pt x="4074" y="635"/>
                      <a:pt x="4068" y="635"/>
                      <a:pt x="4068" y="613"/>
                    </a:cubicBezTo>
                    <a:cubicBezTo>
                      <a:pt x="4091" y="597"/>
                      <a:pt x="4120" y="450"/>
                      <a:pt x="4123" y="439"/>
                    </a:cubicBezTo>
                    <a:cubicBezTo>
                      <a:pt x="4077" y="439"/>
                      <a:pt x="4047" y="517"/>
                      <a:pt x="3979" y="517"/>
                    </a:cubicBezTo>
                    <a:cubicBezTo>
                      <a:pt x="3976" y="513"/>
                      <a:pt x="3976" y="513"/>
                      <a:pt x="3936" y="511"/>
                    </a:cubicBezTo>
                    <a:cubicBezTo>
                      <a:pt x="3935" y="506"/>
                      <a:pt x="3935" y="502"/>
                      <a:pt x="3935" y="498"/>
                    </a:cubicBezTo>
                    <a:cubicBezTo>
                      <a:pt x="3928" y="495"/>
                      <a:pt x="3921" y="493"/>
                      <a:pt x="3914" y="490"/>
                    </a:cubicBezTo>
                    <a:cubicBezTo>
                      <a:pt x="3913" y="486"/>
                      <a:pt x="3912" y="482"/>
                      <a:pt x="3912" y="479"/>
                    </a:cubicBezTo>
                    <a:cubicBezTo>
                      <a:pt x="3976" y="433"/>
                      <a:pt x="4068" y="393"/>
                      <a:pt x="4124" y="337"/>
                    </a:cubicBezTo>
                    <a:cubicBezTo>
                      <a:pt x="4186" y="324"/>
                      <a:pt x="4196" y="177"/>
                      <a:pt x="4199" y="128"/>
                    </a:cubicBezTo>
                    <a:cubicBezTo>
                      <a:pt x="4246" y="131"/>
                      <a:pt x="4265" y="160"/>
                      <a:pt x="4317" y="179"/>
                    </a:cubicBezTo>
                    <a:cubicBezTo>
                      <a:pt x="4320" y="192"/>
                      <a:pt x="4324" y="206"/>
                      <a:pt x="4328" y="219"/>
                    </a:cubicBezTo>
                    <a:cubicBezTo>
                      <a:pt x="4341" y="224"/>
                      <a:pt x="4353" y="224"/>
                      <a:pt x="4364" y="247"/>
                    </a:cubicBezTo>
                    <a:cubicBezTo>
                      <a:pt x="4368" y="247"/>
                      <a:pt x="4372" y="247"/>
                      <a:pt x="4378" y="248"/>
                    </a:cubicBezTo>
                    <a:cubicBezTo>
                      <a:pt x="4379" y="258"/>
                      <a:pt x="4381" y="268"/>
                      <a:pt x="4384" y="277"/>
                    </a:cubicBezTo>
                    <a:cubicBezTo>
                      <a:pt x="4363" y="294"/>
                      <a:pt x="4345" y="306"/>
                      <a:pt x="4319" y="319"/>
                    </a:cubicBezTo>
                    <a:cubicBezTo>
                      <a:pt x="4317" y="323"/>
                      <a:pt x="4317" y="327"/>
                      <a:pt x="4317" y="331"/>
                    </a:cubicBezTo>
                    <a:cubicBezTo>
                      <a:pt x="4306" y="334"/>
                      <a:pt x="4297" y="337"/>
                      <a:pt x="4287" y="341"/>
                    </a:cubicBezTo>
                    <a:cubicBezTo>
                      <a:pt x="4239" y="422"/>
                      <a:pt x="4206" y="477"/>
                      <a:pt x="4199" y="578"/>
                    </a:cubicBezTo>
                    <a:cubicBezTo>
                      <a:pt x="4275" y="585"/>
                      <a:pt x="4297" y="578"/>
                      <a:pt x="4297" y="669"/>
                    </a:cubicBezTo>
                    <a:cubicBezTo>
                      <a:pt x="4265" y="705"/>
                      <a:pt x="4219" y="767"/>
                      <a:pt x="4219" y="820"/>
                    </a:cubicBezTo>
                    <a:cubicBezTo>
                      <a:pt x="4261" y="850"/>
                      <a:pt x="4302" y="882"/>
                      <a:pt x="4345" y="913"/>
                    </a:cubicBezTo>
                    <a:cubicBezTo>
                      <a:pt x="4410" y="937"/>
                      <a:pt x="4490" y="933"/>
                      <a:pt x="4567" y="933"/>
                    </a:cubicBezTo>
                    <a:cubicBezTo>
                      <a:pt x="4573" y="938"/>
                      <a:pt x="4573" y="938"/>
                      <a:pt x="4573" y="949"/>
                    </a:cubicBezTo>
                    <a:cubicBezTo>
                      <a:pt x="4487" y="1009"/>
                      <a:pt x="4363" y="1056"/>
                      <a:pt x="4265" y="1056"/>
                    </a:cubicBezTo>
                    <a:cubicBezTo>
                      <a:pt x="4214" y="1005"/>
                      <a:pt x="4190" y="956"/>
                      <a:pt x="4142" y="918"/>
                    </a:cubicBezTo>
                    <a:cubicBezTo>
                      <a:pt x="4091" y="984"/>
                      <a:pt x="3972" y="1115"/>
                      <a:pt x="3885" y="1125"/>
                    </a:cubicBezTo>
                    <a:cubicBezTo>
                      <a:pt x="3867" y="1103"/>
                      <a:pt x="3851" y="1090"/>
                      <a:pt x="3840" y="1087"/>
                    </a:cubicBezTo>
                    <a:cubicBezTo>
                      <a:pt x="3836" y="1131"/>
                      <a:pt x="3818" y="1160"/>
                      <a:pt x="3771" y="1178"/>
                    </a:cubicBezTo>
                    <a:close/>
                    <a:moveTo>
                      <a:pt x="5504" y="1160"/>
                    </a:moveTo>
                    <a:cubicBezTo>
                      <a:pt x="5523" y="1155"/>
                      <a:pt x="5544" y="1151"/>
                      <a:pt x="5565" y="1147"/>
                    </a:cubicBezTo>
                    <a:cubicBezTo>
                      <a:pt x="5565" y="1143"/>
                      <a:pt x="5565" y="1140"/>
                      <a:pt x="5565" y="1137"/>
                    </a:cubicBezTo>
                    <a:cubicBezTo>
                      <a:pt x="5590" y="1131"/>
                      <a:pt x="5653" y="1104"/>
                      <a:pt x="5711" y="1086"/>
                    </a:cubicBezTo>
                    <a:cubicBezTo>
                      <a:pt x="5711" y="1083"/>
                      <a:pt x="5711" y="1080"/>
                      <a:pt x="5711" y="1078"/>
                    </a:cubicBezTo>
                    <a:cubicBezTo>
                      <a:pt x="5718" y="1078"/>
                      <a:pt x="5726" y="1078"/>
                      <a:pt x="5734" y="1078"/>
                    </a:cubicBezTo>
                    <a:cubicBezTo>
                      <a:pt x="5734" y="1074"/>
                      <a:pt x="5734" y="1071"/>
                      <a:pt x="5734" y="1068"/>
                    </a:cubicBezTo>
                    <a:cubicBezTo>
                      <a:pt x="5739" y="1068"/>
                      <a:pt x="5743" y="1068"/>
                      <a:pt x="5748" y="1068"/>
                    </a:cubicBezTo>
                    <a:cubicBezTo>
                      <a:pt x="5739" y="1016"/>
                      <a:pt x="5668" y="1034"/>
                      <a:pt x="5634" y="1034"/>
                    </a:cubicBezTo>
                    <a:cubicBezTo>
                      <a:pt x="5556" y="1003"/>
                      <a:pt x="5556" y="1003"/>
                      <a:pt x="5504" y="976"/>
                    </a:cubicBezTo>
                    <a:cubicBezTo>
                      <a:pt x="5504" y="973"/>
                      <a:pt x="5504" y="970"/>
                      <a:pt x="5504" y="967"/>
                    </a:cubicBezTo>
                    <a:cubicBezTo>
                      <a:pt x="5501" y="967"/>
                      <a:pt x="5498" y="967"/>
                      <a:pt x="5496" y="967"/>
                    </a:cubicBezTo>
                    <a:cubicBezTo>
                      <a:pt x="5496" y="963"/>
                      <a:pt x="5496" y="960"/>
                      <a:pt x="5496" y="958"/>
                    </a:cubicBezTo>
                    <a:cubicBezTo>
                      <a:pt x="5490" y="958"/>
                      <a:pt x="5486" y="958"/>
                      <a:pt x="5482" y="958"/>
                    </a:cubicBezTo>
                    <a:cubicBezTo>
                      <a:pt x="5482" y="953"/>
                      <a:pt x="5482" y="951"/>
                      <a:pt x="5482" y="948"/>
                    </a:cubicBezTo>
                    <a:cubicBezTo>
                      <a:pt x="5478" y="948"/>
                      <a:pt x="5475" y="948"/>
                      <a:pt x="5472" y="948"/>
                    </a:cubicBezTo>
                    <a:cubicBezTo>
                      <a:pt x="5472" y="945"/>
                      <a:pt x="5472" y="942"/>
                      <a:pt x="5472" y="940"/>
                    </a:cubicBezTo>
                    <a:cubicBezTo>
                      <a:pt x="5468" y="940"/>
                      <a:pt x="5465" y="940"/>
                      <a:pt x="5463" y="940"/>
                    </a:cubicBezTo>
                    <a:cubicBezTo>
                      <a:pt x="5463" y="936"/>
                      <a:pt x="5463" y="933"/>
                      <a:pt x="5463" y="930"/>
                    </a:cubicBezTo>
                    <a:cubicBezTo>
                      <a:pt x="5460" y="930"/>
                      <a:pt x="5457" y="930"/>
                      <a:pt x="5454" y="930"/>
                    </a:cubicBezTo>
                    <a:cubicBezTo>
                      <a:pt x="5454" y="925"/>
                      <a:pt x="5454" y="920"/>
                      <a:pt x="5454" y="916"/>
                    </a:cubicBezTo>
                    <a:cubicBezTo>
                      <a:pt x="5434" y="904"/>
                      <a:pt x="5421" y="889"/>
                      <a:pt x="5413" y="889"/>
                    </a:cubicBezTo>
                    <a:cubicBezTo>
                      <a:pt x="5406" y="875"/>
                      <a:pt x="5399" y="861"/>
                      <a:pt x="5394" y="847"/>
                    </a:cubicBezTo>
                    <a:cubicBezTo>
                      <a:pt x="5391" y="847"/>
                      <a:pt x="5388" y="847"/>
                      <a:pt x="5385" y="847"/>
                    </a:cubicBezTo>
                    <a:cubicBezTo>
                      <a:pt x="5381" y="838"/>
                      <a:pt x="5378" y="828"/>
                      <a:pt x="5376" y="820"/>
                    </a:cubicBezTo>
                    <a:cubicBezTo>
                      <a:pt x="5370" y="820"/>
                      <a:pt x="5366" y="820"/>
                      <a:pt x="5362" y="820"/>
                    </a:cubicBezTo>
                    <a:cubicBezTo>
                      <a:pt x="5358" y="811"/>
                      <a:pt x="5355" y="803"/>
                      <a:pt x="5352" y="796"/>
                    </a:cubicBezTo>
                    <a:cubicBezTo>
                      <a:pt x="5349" y="796"/>
                      <a:pt x="5347" y="796"/>
                      <a:pt x="5344" y="796"/>
                    </a:cubicBezTo>
                    <a:cubicBezTo>
                      <a:pt x="5344" y="793"/>
                      <a:pt x="5344" y="791"/>
                      <a:pt x="5344" y="788"/>
                    </a:cubicBezTo>
                    <a:cubicBezTo>
                      <a:pt x="5337" y="788"/>
                      <a:pt x="5330" y="788"/>
                      <a:pt x="5325" y="788"/>
                    </a:cubicBezTo>
                    <a:cubicBezTo>
                      <a:pt x="5325" y="791"/>
                      <a:pt x="5325" y="793"/>
                      <a:pt x="5325" y="796"/>
                    </a:cubicBezTo>
                    <a:cubicBezTo>
                      <a:pt x="5322" y="796"/>
                      <a:pt x="5319" y="796"/>
                      <a:pt x="5316" y="796"/>
                    </a:cubicBezTo>
                    <a:cubicBezTo>
                      <a:pt x="5316" y="807"/>
                      <a:pt x="5316" y="818"/>
                      <a:pt x="5316" y="829"/>
                    </a:cubicBezTo>
                    <a:cubicBezTo>
                      <a:pt x="5319" y="829"/>
                      <a:pt x="5322" y="829"/>
                      <a:pt x="5325" y="829"/>
                    </a:cubicBezTo>
                    <a:cubicBezTo>
                      <a:pt x="5347" y="905"/>
                      <a:pt x="5389" y="991"/>
                      <a:pt x="5427" y="1078"/>
                    </a:cubicBezTo>
                    <a:cubicBezTo>
                      <a:pt x="5429" y="1078"/>
                      <a:pt x="5432" y="1078"/>
                      <a:pt x="5435" y="1078"/>
                    </a:cubicBezTo>
                    <a:cubicBezTo>
                      <a:pt x="5435" y="1087"/>
                      <a:pt x="5435" y="1098"/>
                      <a:pt x="5435" y="1109"/>
                    </a:cubicBezTo>
                    <a:cubicBezTo>
                      <a:pt x="5438" y="1109"/>
                      <a:pt x="5441" y="1109"/>
                      <a:pt x="5445" y="1109"/>
                    </a:cubicBezTo>
                    <a:cubicBezTo>
                      <a:pt x="5446" y="1130"/>
                      <a:pt x="5449" y="1136"/>
                      <a:pt x="5482" y="1147"/>
                    </a:cubicBezTo>
                    <a:cubicBezTo>
                      <a:pt x="5482" y="1149"/>
                      <a:pt x="5482" y="1152"/>
                      <a:pt x="5482" y="1156"/>
                    </a:cubicBezTo>
                    <a:cubicBezTo>
                      <a:pt x="5489" y="1158"/>
                      <a:pt x="5496" y="1159"/>
                      <a:pt x="5504" y="1160"/>
                    </a:cubicBezTo>
                    <a:close/>
                    <a:moveTo>
                      <a:pt x="2574" y="1036"/>
                    </a:moveTo>
                    <a:cubicBezTo>
                      <a:pt x="2588" y="1029"/>
                      <a:pt x="2602" y="1022"/>
                      <a:pt x="2616" y="1017"/>
                    </a:cubicBezTo>
                    <a:cubicBezTo>
                      <a:pt x="2614" y="962"/>
                      <a:pt x="2613" y="908"/>
                      <a:pt x="2613" y="854"/>
                    </a:cubicBezTo>
                    <a:cubicBezTo>
                      <a:pt x="2630" y="803"/>
                      <a:pt x="2681" y="755"/>
                      <a:pt x="2708" y="709"/>
                    </a:cubicBezTo>
                    <a:cubicBezTo>
                      <a:pt x="2712" y="709"/>
                      <a:pt x="2717" y="709"/>
                      <a:pt x="2721" y="709"/>
                    </a:cubicBezTo>
                    <a:cubicBezTo>
                      <a:pt x="2726" y="675"/>
                      <a:pt x="2754" y="643"/>
                      <a:pt x="2758" y="607"/>
                    </a:cubicBezTo>
                    <a:cubicBezTo>
                      <a:pt x="2719" y="617"/>
                      <a:pt x="2664" y="735"/>
                      <a:pt x="2623" y="727"/>
                    </a:cubicBezTo>
                    <a:cubicBezTo>
                      <a:pt x="2623" y="622"/>
                      <a:pt x="2649" y="591"/>
                      <a:pt x="2692" y="511"/>
                    </a:cubicBezTo>
                    <a:cubicBezTo>
                      <a:pt x="2692" y="501"/>
                      <a:pt x="2693" y="491"/>
                      <a:pt x="2695" y="482"/>
                    </a:cubicBezTo>
                    <a:cubicBezTo>
                      <a:pt x="2648" y="435"/>
                      <a:pt x="2657" y="404"/>
                      <a:pt x="2580" y="404"/>
                    </a:cubicBezTo>
                    <a:cubicBezTo>
                      <a:pt x="2574" y="410"/>
                      <a:pt x="2569" y="415"/>
                      <a:pt x="2565" y="422"/>
                    </a:cubicBezTo>
                    <a:cubicBezTo>
                      <a:pt x="2537" y="535"/>
                      <a:pt x="2438" y="557"/>
                      <a:pt x="2362" y="628"/>
                    </a:cubicBezTo>
                    <a:cubicBezTo>
                      <a:pt x="2341" y="637"/>
                      <a:pt x="2238" y="687"/>
                      <a:pt x="2228" y="708"/>
                    </a:cubicBezTo>
                    <a:cubicBezTo>
                      <a:pt x="2221" y="708"/>
                      <a:pt x="2216" y="708"/>
                      <a:pt x="2210" y="709"/>
                    </a:cubicBezTo>
                    <a:cubicBezTo>
                      <a:pt x="2217" y="748"/>
                      <a:pt x="2278" y="766"/>
                      <a:pt x="2333" y="766"/>
                    </a:cubicBezTo>
                    <a:cubicBezTo>
                      <a:pt x="2398" y="726"/>
                      <a:pt x="2453" y="650"/>
                      <a:pt x="2522" y="604"/>
                    </a:cubicBezTo>
                    <a:cubicBezTo>
                      <a:pt x="2530" y="677"/>
                      <a:pt x="2521" y="760"/>
                      <a:pt x="2518" y="846"/>
                    </a:cubicBezTo>
                    <a:cubicBezTo>
                      <a:pt x="2505" y="849"/>
                      <a:pt x="2494" y="851"/>
                      <a:pt x="2483" y="856"/>
                    </a:cubicBezTo>
                    <a:cubicBezTo>
                      <a:pt x="2482" y="833"/>
                      <a:pt x="2482" y="813"/>
                      <a:pt x="2482" y="792"/>
                    </a:cubicBezTo>
                    <a:cubicBezTo>
                      <a:pt x="2475" y="791"/>
                      <a:pt x="2468" y="789"/>
                      <a:pt x="2461" y="789"/>
                    </a:cubicBezTo>
                    <a:cubicBezTo>
                      <a:pt x="2432" y="825"/>
                      <a:pt x="2403" y="862"/>
                      <a:pt x="2374" y="900"/>
                    </a:cubicBezTo>
                    <a:cubicBezTo>
                      <a:pt x="2374" y="925"/>
                      <a:pt x="2363" y="992"/>
                      <a:pt x="2388" y="1024"/>
                    </a:cubicBezTo>
                    <a:cubicBezTo>
                      <a:pt x="2396" y="1022"/>
                      <a:pt x="2406" y="1021"/>
                      <a:pt x="2416" y="1021"/>
                    </a:cubicBezTo>
                    <a:cubicBezTo>
                      <a:pt x="2449" y="1002"/>
                      <a:pt x="2476" y="936"/>
                      <a:pt x="2518" y="949"/>
                    </a:cubicBezTo>
                    <a:cubicBezTo>
                      <a:pt x="2519" y="969"/>
                      <a:pt x="2522" y="989"/>
                      <a:pt x="2525" y="1010"/>
                    </a:cubicBezTo>
                    <a:cubicBezTo>
                      <a:pt x="2541" y="1018"/>
                      <a:pt x="2558" y="1027"/>
                      <a:pt x="2574" y="1036"/>
                    </a:cubicBezTo>
                    <a:close/>
                    <a:moveTo>
                      <a:pt x="339" y="1017"/>
                    </a:moveTo>
                    <a:cubicBezTo>
                      <a:pt x="385" y="1009"/>
                      <a:pt x="495" y="967"/>
                      <a:pt x="538" y="941"/>
                    </a:cubicBezTo>
                    <a:cubicBezTo>
                      <a:pt x="536" y="923"/>
                      <a:pt x="536" y="905"/>
                      <a:pt x="536" y="889"/>
                    </a:cubicBezTo>
                    <a:cubicBezTo>
                      <a:pt x="473" y="909"/>
                      <a:pt x="414" y="951"/>
                      <a:pt x="357" y="976"/>
                    </a:cubicBezTo>
                    <a:cubicBezTo>
                      <a:pt x="356" y="980"/>
                      <a:pt x="356" y="984"/>
                      <a:pt x="356" y="988"/>
                    </a:cubicBezTo>
                    <a:cubicBezTo>
                      <a:pt x="349" y="991"/>
                      <a:pt x="342" y="995"/>
                      <a:pt x="336" y="999"/>
                    </a:cubicBezTo>
                    <a:cubicBezTo>
                      <a:pt x="336" y="1005"/>
                      <a:pt x="338" y="1010"/>
                      <a:pt x="339" y="1017"/>
                    </a:cubicBezTo>
                    <a:close/>
                    <a:moveTo>
                      <a:pt x="674" y="902"/>
                    </a:moveTo>
                    <a:cubicBezTo>
                      <a:pt x="688" y="897"/>
                      <a:pt x="702" y="893"/>
                      <a:pt x="716" y="889"/>
                    </a:cubicBezTo>
                    <a:cubicBezTo>
                      <a:pt x="710" y="856"/>
                      <a:pt x="695" y="840"/>
                      <a:pt x="684" y="822"/>
                    </a:cubicBezTo>
                    <a:cubicBezTo>
                      <a:pt x="677" y="822"/>
                      <a:pt x="670" y="822"/>
                      <a:pt x="665" y="822"/>
                    </a:cubicBezTo>
                    <a:cubicBezTo>
                      <a:pt x="651" y="840"/>
                      <a:pt x="651" y="872"/>
                      <a:pt x="674" y="902"/>
                    </a:cubicBezTo>
                    <a:close/>
                    <a:moveTo>
                      <a:pt x="684" y="769"/>
                    </a:moveTo>
                    <a:cubicBezTo>
                      <a:pt x="730" y="751"/>
                      <a:pt x="822" y="713"/>
                      <a:pt x="840" y="668"/>
                    </a:cubicBezTo>
                    <a:cubicBezTo>
                      <a:pt x="775" y="673"/>
                      <a:pt x="710" y="704"/>
                      <a:pt x="658" y="730"/>
                    </a:cubicBezTo>
                    <a:cubicBezTo>
                      <a:pt x="662" y="751"/>
                      <a:pt x="658" y="748"/>
                      <a:pt x="684" y="769"/>
                    </a:cubicBezTo>
                    <a:close/>
                    <a:moveTo>
                      <a:pt x="665" y="676"/>
                    </a:moveTo>
                    <a:cubicBezTo>
                      <a:pt x="696" y="666"/>
                      <a:pt x="709" y="660"/>
                      <a:pt x="731" y="633"/>
                    </a:cubicBezTo>
                    <a:cubicBezTo>
                      <a:pt x="741" y="530"/>
                      <a:pt x="756" y="542"/>
                      <a:pt x="673" y="531"/>
                    </a:cubicBezTo>
                    <a:cubicBezTo>
                      <a:pt x="654" y="564"/>
                      <a:pt x="643" y="632"/>
                      <a:pt x="665" y="676"/>
                    </a:cubicBezTo>
                    <a:close/>
                    <a:moveTo>
                      <a:pt x="1654" y="672"/>
                    </a:moveTo>
                    <a:cubicBezTo>
                      <a:pt x="1698" y="658"/>
                      <a:pt x="1731" y="646"/>
                      <a:pt x="1748" y="600"/>
                    </a:cubicBezTo>
                    <a:cubicBezTo>
                      <a:pt x="1751" y="567"/>
                      <a:pt x="1760" y="541"/>
                      <a:pt x="1760" y="522"/>
                    </a:cubicBezTo>
                    <a:cubicBezTo>
                      <a:pt x="1764" y="520"/>
                      <a:pt x="1769" y="520"/>
                      <a:pt x="1774" y="520"/>
                    </a:cubicBezTo>
                    <a:cubicBezTo>
                      <a:pt x="1774" y="502"/>
                      <a:pt x="1774" y="484"/>
                      <a:pt x="1776" y="466"/>
                    </a:cubicBezTo>
                    <a:cubicBezTo>
                      <a:pt x="1741" y="461"/>
                      <a:pt x="1690" y="493"/>
                      <a:pt x="1680" y="519"/>
                    </a:cubicBezTo>
                    <a:cubicBezTo>
                      <a:pt x="1638" y="528"/>
                      <a:pt x="1635" y="632"/>
                      <a:pt x="1654" y="672"/>
                    </a:cubicBezTo>
                    <a:close/>
                    <a:moveTo>
                      <a:pt x="6448" y="428"/>
                    </a:moveTo>
                    <a:cubicBezTo>
                      <a:pt x="6489" y="425"/>
                      <a:pt x="6489" y="425"/>
                      <a:pt x="6495" y="421"/>
                    </a:cubicBezTo>
                    <a:cubicBezTo>
                      <a:pt x="6493" y="388"/>
                      <a:pt x="6486" y="362"/>
                      <a:pt x="6480" y="344"/>
                    </a:cubicBezTo>
                    <a:cubicBezTo>
                      <a:pt x="6413" y="338"/>
                      <a:pt x="6423" y="350"/>
                      <a:pt x="6423" y="411"/>
                    </a:cubicBezTo>
                    <a:cubicBezTo>
                      <a:pt x="6431" y="417"/>
                      <a:pt x="6440" y="422"/>
                      <a:pt x="6448" y="428"/>
                    </a:cubicBezTo>
                    <a:close/>
                    <a:moveTo>
                      <a:pt x="2348" y="410"/>
                    </a:moveTo>
                    <a:cubicBezTo>
                      <a:pt x="2363" y="408"/>
                      <a:pt x="2423" y="397"/>
                      <a:pt x="2432" y="378"/>
                    </a:cubicBezTo>
                    <a:cubicBezTo>
                      <a:pt x="2488" y="352"/>
                      <a:pt x="2543" y="326"/>
                      <a:pt x="2599" y="301"/>
                    </a:cubicBezTo>
                    <a:cubicBezTo>
                      <a:pt x="2695" y="287"/>
                      <a:pt x="2697" y="283"/>
                      <a:pt x="2718" y="277"/>
                    </a:cubicBezTo>
                    <a:cubicBezTo>
                      <a:pt x="2746" y="228"/>
                      <a:pt x="2737" y="177"/>
                      <a:pt x="2721" y="138"/>
                    </a:cubicBezTo>
                    <a:cubicBezTo>
                      <a:pt x="2679" y="124"/>
                      <a:pt x="2670" y="76"/>
                      <a:pt x="2660" y="150"/>
                    </a:cubicBezTo>
                    <a:cubicBezTo>
                      <a:pt x="2581" y="197"/>
                      <a:pt x="2505" y="257"/>
                      <a:pt x="2434" y="317"/>
                    </a:cubicBezTo>
                    <a:cubicBezTo>
                      <a:pt x="2425" y="335"/>
                      <a:pt x="2407" y="349"/>
                      <a:pt x="2390" y="359"/>
                    </a:cubicBezTo>
                    <a:cubicBezTo>
                      <a:pt x="2390" y="362"/>
                      <a:pt x="2390" y="364"/>
                      <a:pt x="2390" y="368"/>
                    </a:cubicBezTo>
                    <a:cubicBezTo>
                      <a:pt x="2387" y="368"/>
                      <a:pt x="2384" y="368"/>
                      <a:pt x="2381" y="368"/>
                    </a:cubicBezTo>
                    <a:cubicBezTo>
                      <a:pt x="2377" y="375"/>
                      <a:pt x="2374" y="384"/>
                      <a:pt x="2372" y="392"/>
                    </a:cubicBezTo>
                    <a:cubicBezTo>
                      <a:pt x="2367" y="392"/>
                      <a:pt x="2365" y="392"/>
                      <a:pt x="2362" y="392"/>
                    </a:cubicBezTo>
                    <a:cubicBezTo>
                      <a:pt x="2362" y="395"/>
                      <a:pt x="2362" y="397"/>
                      <a:pt x="2362" y="400"/>
                    </a:cubicBezTo>
                    <a:cubicBezTo>
                      <a:pt x="2356" y="400"/>
                      <a:pt x="2352" y="400"/>
                      <a:pt x="2348" y="400"/>
                    </a:cubicBezTo>
                    <a:cubicBezTo>
                      <a:pt x="2348" y="403"/>
                      <a:pt x="2348" y="406"/>
                      <a:pt x="2348" y="410"/>
                    </a:cubicBezTo>
                    <a:close/>
                    <a:moveTo>
                      <a:pt x="767" y="280"/>
                    </a:moveTo>
                    <a:cubicBezTo>
                      <a:pt x="782" y="277"/>
                      <a:pt x="797" y="275"/>
                      <a:pt x="812" y="272"/>
                    </a:cubicBezTo>
                    <a:cubicBezTo>
                      <a:pt x="812" y="266"/>
                      <a:pt x="812" y="262"/>
                      <a:pt x="814" y="258"/>
                    </a:cubicBezTo>
                    <a:cubicBezTo>
                      <a:pt x="818" y="255"/>
                      <a:pt x="822" y="252"/>
                      <a:pt x="828" y="251"/>
                    </a:cubicBezTo>
                    <a:cubicBezTo>
                      <a:pt x="828" y="226"/>
                      <a:pt x="823" y="211"/>
                      <a:pt x="818" y="200"/>
                    </a:cubicBezTo>
                    <a:cubicBezTo>
                      <a:pt x="810" y="200"/>
                      <a:pt x="801" y="200"/>
                      <a:pt x="794" y="200"/>
                    </a:cubicBezTo>
                    <a:cubicBezTo>
                      <a:pt x="781" y="222"/>
                      <a:pt x="757" y="241"/>
                      <a:pt x="757" y="272"/>
                    </a:cubicBezTo>
                    <a:cubicBezTo>
                      <a:pt x="760" y="272"/>
                      <a:pt x="763" y="272"/>
                      <a:pt x="767" y="272"/>
                    </a:cubicBezTo>
                    <a:cubicBezTo>
                      <a:pt x="767" y="275"/>
                      <a:pt x="767" y="277"/>
                      <a:pt x="767" y="280"/>
                    </a:cubicBezTo>
                    <a:close/>
                  </a:path>
                </a:pathLst>
              </a:custGeom>
              <a:grpFill/>
              <a:ln>
                <a:noFill/>
              </a:ln>
            </p:spPr>
            <p:txBody>
              <a:bodyPr anchor="ctr"/>
              <a:lstStyle/>
              <a:p>
                <a:pPr algn="ctr"/>
                <a:endParaRPr/>
              </a:p>
            </p:txBody>
          </p:sp>
          <p:sp>
            <p:nvSpPr>
              <p:cNvPr id="84" name="iṩḻîḑè">
                <a:extLst>
                  <a:ext uri="{FF2B5EF4-FFF2-40B4-BE49-F238E27FC236}">
                    <a16:creationId xmlns:a16="http://schemas.microsoft.com/office/drawing/2014/main" id="{5988883C-2BE9-405D-A778-D104319E18C8}"/>
                  </a:ext>
                </a:extLst>
              </p:cNvPr>
              <p:cNvSpPr/>
              <p:nvPr/>
            </p:nvSpPr>
            <p:spPr bwMode="auto">
              <a:xfrm>
                <a:off x="10109901" y="721607"/>
                <a:ext cx="36902" cy="46547"/>
              </a:xfrm>
              <a:custGeom>
                <a:avLst/>
                <a:gdLst>
                  <a:gd name="T0" fmla="*/ 73 w 88"/>
                  <a:gd name="T1" fmla="*/ 45 h 111"/>
                  <a:gd name="T2" fmla="*/ 73 w 88"/>
                  <a:gd name="T3" fmla="*/ 0 h 111"/>
                  <a:gd name="T4" fmla="*/ 88 w 88"/>
                  <a:gd name="T5" fmla="*/ 0 h 111"/>
                  <a:gd name="T6" fmla="*/ 88 w 88"/>
                  <a:gd name="T7" fmla="*/ 111 h 111"/>
                  <a:gd name="T8" fmla="*/ 73 w 88"/>
                  <a:gd name="T9" fmla="*/ 111 h 111"/>
                  <a:gd name="T10" fmla="*/ 73 w 88"/>
                  <a:gd name="T11" fmla="*/ 59 h 111"/>
                  <a:gd name="T12" fmla="*/ 15 w 88"/>
                  <a:gd name="T13" fmla="*/ 59 h 111"/>
                  <a:gd name="T14" fmla="*/ 15 w 88"/>
                  <a:gd name="T15" fmla="*/ 111 h 111"/>
                  <a:gd name="T16" fmla="*/ 0 w 88"/>
                  <a:gd name="T17" fmla="*/ 111 h 111"/>
                  <a:gd name="T18" fmla="*/ 0 w 88"/>
                  <a:gd name="T19" fmla="*/ 0 h 111"/>
                  <a:gd name="T20" fmla="*/ 15 w 88"/>
                  <a:gd name="T21" fmla="*/ 0 h 111"/>
                  <a:gd name="T22" fmla="*/ 15 w 88"/>
                  <a:gd name="T23" fmla="*/ 45 h 111"/>
                  <a:gd name="T24" fmla="*/ 73 w 88"/>
                  <a:gd name="T25" fmla="*/ 4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111">
                    <a:moveTo>
                      <a:pt x="73" y="45"/>
                    </a:moveTo>
                    <a:lnTo>
                      <a:pt x="73" y="0"/>
                    </a:lnTo>
                    <a:lnTo>
                      <a:pt x="88" y="0"/>
                    </a:lnTo>
                    <a:lnTo>
                      <a:pt x="88" y="111"/>
                    </a:lnTo>
                    <a:lnTo>
                      <a:pt x="73" y="111"/>
                    </a:lnTo>
                    <a:lnTo>
                      <a:pt x="73" y="59"/>
                    </a:lnTo>
                    <a:lnTo>
                      <a:pt x="15" y="59"/>
                    </a:lnTo>
                    <a:lnTo>
                      <a:pt x="15" y="111"/>
                    </a:lnTo>
                    <a:lnTo>
                      <a:pt x="0" y="111"/>
                    </a:lnTo>
                    <a:lnTo>
                      <a:pt x="0" y="0"/>
                    </a:lnTo>
                    <a:lnTo>
                      <a:pt x="15" y="0"/>
                    </a:lnTo>
                    <a:lnTo>
                      <a:pt x="15" y="45"/>
                    </a:lnTo>
                    <a:lnTo>
                      <a:pt x="73" y="45"/>
                    </a:lnTo>
                    <a:close/>
                  </a:path>
                </a:pathLst>
              </a:custGeom>
              <a:grpFill/>
              <a:ln>
                <a:noFill/>
              </a:ln>
            </p:spPr>
            <p:txBody>
              <a:bodyPr anchor="ctr"/>
              <a:lstStyle/>
              <a:p>
                <a:pPr algn="ctr"/>
                <a:endParaRPr/>
              </a:p>
            </p:txBody>
          </p:sp>
          <p:sp>
            <p:nvSpPr>
              <p:cNvPr id="85" name="íṥḻïďê">
                <a:extLst>
                  <a:ext uri="{FF2B5EF4-FFF2-40B4-BE49-F238E27FC236}">
                    <a16:creationId xmlns:a16="http://schemas.microsoft.com/office/drawing/2014/main" id="{CCCA5068-A45B-4545-9C5A-451B5A64F3AA}"/>
                  </a:ext>
                </a:extLst>
              </p:cNvPr>
              <p:cNvSpPr/>
              <p:nvPr/>
            </p:nvSpPr>
            <p:spPr bwMode="auto">
              <a:xfrm>
                <a:off x="10156029" y="734187"/>
                <a:ext cx="27258" cy="34386"/>
              </a:xfrm>
              <a:custGeom>
                <a:avLst/>
                <a:gdLst>
                  <a:gd name="T0" fmla="*/ 132 w 132"/>
                  <a:gd name="T1" fmla="*/ 164 h 167"/>
                  <a:gd name="T2" fmla="*/ 107 w 132"/>
                  <a:gd name="T3" fmla="*/ 164 h 167"/>
                  <a:gd name="T4" fmla="*/ 107 w 132"/>
                  <a:gd name="T5" fmla="*/ 141 h 167"/>
                  <a:gd name="T6" fmla="*/ 105 w 132"/>
                  <a:gd name="T7" fmla="*/ 140 h 167"/>
                  <a:gd name="T8" fmla="*/ 53 w 132"/>
                  <a:gd name="T9" fmla="*/ 166 h 167"/>
                  <a:gd name="T10" fmla="*/ 0 w 132"/>
                  <a:gd name="T11" fmla="*/ 117 h 167"/>
                  <a:gd name="T12" fmla="*/ 0 w 132"/>
                  <a:gd name="T13" fmla="*/ 0 h 167"/>
                  <a:gd name="T14" fmla="*/ 28 w 132"/>
                  <a:gd name="T15" fmla="*/ 0 h 167"/>
                  <a:gd name="T16" fmla="*/ 28 w 132"/>
                  <a:gd name="T17" fmla="*/ 109 h 167"/>
                  <a:gd name="T18" fmla="*/ 60 w 132"/>
                  <a:gd name="T19" fmla="*/ 146 h 167"/>
                  <a:gd name="T20" fmla="*/ 105 w 132"/>
                  <a:gd name="T21" fmla="*/ 91 h 167"/>
                  <a:gd name="T22" fmla="*/ 105 w 132"/>
                  <a:gd name="T23" fmla="*/ 0 h 167"/>
                  <a:gd name="T24" fmla="*/ 132 w 132"/>
                  <a:gd name="T25" fmla="*/ 0 h 167"/>
                  <a:gd name="T26" fmla="*/ 132 w 132"/>
                  <a:gd name="T27" fmla="*/ 1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2" h="167">
                    <a:moveTo>
                      <a:pt x="132" y="164"/>
                    </a:moveTo>
                    <a:cubicBezTo>
                      <a:pt x="107" y="164"/>
                      <a:pt x="107" y="164"/>
                      <a:pt x="107" y="164"/>
                    </a:cubicBezTo>
                    <a:cubicBezTo>
                      <a:pt x="107" y="141"/>
                      <a:pt x="107" y="141"/>
                      <a:pt x="107" y="141"/>
                    </a:cubicBezTo>
                    <a:cubicBezTo>
                      <a:pt x="105" y="140"/>
                      <a:pt x="105" y="140"/>
                      <a:pt x="105" y="140"/>
                    </a:cubicBezTo>
                    <a:cubicBezTo>
                      <a:pt x="94" y="158"/>
                      <a:pt x="76" y="167"/>
                      <a:pt x="53" y="166"/>
                    </a:cubicBezTo>
                    <a:cubicBezTo>
                      <a:pt x="18" y="165"/>
                      <a:pt x="1" y="149"/>
                      <a:pt x="0" y="117"/>
                    </a:cubicBezTo>
                    <a:cubicBezTo>
                      <a:pt x="0" y="0"/>
                      <a:pt x="0" y="0"/>
                      <a:pt x="0" y="0"/>
                    </a:cubicBezTo>
                    <a:cubicBezTo>
                      <a:pt x="28" y="0"/>
                      <a:pt x="28" y="0"/>
                      <a:pt x="28" y="0"/>
                    </a:cubicBezTo>
                    <a:cubicBezTo>
                      <a:pt x="28" y="109"/>
                      <a:pt x="28" y="109"/>
                      <a:pt x="28" y="109"/>
                    </a:cubicBezTo>
                    <a:cubicBezTo>
                      <a:pt x="28" y="133"/>
                      <a:pt x="39" y="146"/>
                      <a:pt x="60" y="146"/>
                    </a:cubicBezTo>
                    <a:cubicBezTo>
                      <a:pt x="88" y="145"/>
                      <a:pt x="103" y="126"/>
                      <a:pt x="105" y="91"/>
                    </a:cubicBezTo>
                    <a:cubicBezTo>
                      <a:pt x="105" y="0"/>
                      <a:pt x="105" y="0"/>
                      <a:pt x="105" y="0"/>
                    </a:cubicBezTo>
                    <a:cubicBezTo>
                      <a:pt x="132" y="0"/>
                      <a:pt x="132" y="0"/>
                      <a:pt x="132" y="0"/>
                    </a:cubicBezTo>
                    <a:lnTo>
                      <a:pt x="132" y="164"/>
                    </a:lnTo>
                    <a:close/>
                  </a:path>
                </a:pathLst>
              </a:custGeom>
              <a:grpFill/>
              <a:ln>
                <a:noFill/>
              </a:ln>
            </p:spPr>
            <p:txBody>
              <a:bodyPr anchor="ctr"/>
              <a:lstStyle/>
              <a:p>
                <a:pPr algn="ctr"/>
                <a:endParaRPr/>
              </a:p>
            </p:txBody>
          </p:sp>
          <p:sp>
            <p:nvSpPr>
              <p:cNvPr id="86" name="íşlíḋè">
                <a:extLst>
                  <a:ext uri="{FF2B5EF4-FFF2-40B4-BE49-F238E27FC236}">
                    <a16:creationId xmlns:a16="http://schemas.microsoft.com/office/drawing/2014/main" id="{27146E29-9384-4A9C-8FA0-60343EEF3D8A}"/>
                  </a:ext>
                </a:extLst>
              </p:cNvPr>
              <p:cNvSpPr/>
              <p:nvPr/>
            </p:nvSpPr>
            <p:spPr bwMode="auto">
              <a:xfrm>
                <a:off x="10189996"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0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5" y="2"/>
                      <a:pt x="135"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2" y="170"/>
                      <a:pt x="140" y="170"/>
                    </a:cubicBezTo>
                    <a:cubicBezTo>
                      <a:pt x="120" y="170"/>
                      <a:pt x="111" y="163"/>
                      <a:pt x="112" y="147"/>
                    </a:cubicBezTo>
                    <a:cubicBezTo>
                      <a:pt x="95" y="163"/>
                      <a:pt x="75" y="171"/>
                      <a:pt x="52" y="171"/>
                    </a:cubicBezTo>
                    <a:cubicBezTo>
                      <a:pt x="19" y="170"/>
                      <a:pt x="2" y="155"/>
                      <a:pt x="0" y="126"/>
                    </a:cubicBezTo>
                    <a:cubicBezTo>
                      <a:pt x="1" y="97"/>
                      <a:pt x="18" y="80"/>
                      <a:pt x="50" y="75"/>
                    </a:cubicBezTo>
                    <a:cubicBezTo>
                      <a:pt x="96" y="70"/>
                      <a:pt x="96" y="70"/>
                      <a:pt x="96" y="70"/>
                    </a:cubicBezTo>
                    <a:cubicBezTo>
                      <a:pt x="106" y="68"/>
                      <a:pt x="111" y="62"/>
                      <a:pt x="111" y="50"/>
                    </a:cubicBezTo>
                    <a:cubicBezTo>
                      <a:pt x="111" y="32"/>
                      <a:pt x="97" y="23"/>
                      <a:pt x="71" y="23"/>
                    </a:cubicBezTo>
                    <a:cubicBezTo>
                      <a:pt x="48"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87" name="ïṣlíďe">
                <a:extLst>
                  <a:ext uri="{FF2B5EF4-FFF2-40B4-BE49-F238E27FC236}">
                    <a16:creationId xmlns:a16="http://schemas.microsoft.com/office/drawing/2014/main" id="{19A4C7AB-7584-4E06-9096-ECD2D5C0FDF7}"/>
                  </a:ext>
                </a:extLst>
              </p:cNvPr>
              <p:cNvSpPr/>
              <p:nvPr/>
            </p:nvSpPr>
            <p:spPr bwMode="auto">
              <a:xfrm>
                <a:off x="10225640" y="734187"/>
                <a:ext cx="28515" cy="33967"/>
              </a:xfrm>
              <a:custGeom>
                <a:avLst/>
                <a:gdLst>
                  <a:gd name="T0" fmla="*/ 67 w 68"/>
                  <a:gd name="T1" fmla="*/ 11 h 81"/>
                  <a:gd name="T2" fmla="*/ 19 w 68"/>
                  <a:gd name="T3" fmla="*/ 70 h 81"/>
                  <a:gd name="T4" fmla="*/ 68 w 68"/>
                  <a:gd name="T5" fmla="*/ 70 h 81"/>
                  <a:gd name="T6" fmla="*/ 68 w 68"/>
                  <a:gd name="T7" fmla="*/ 81 h 81"/>
                  <a:gd name="T8" fmla="*/ 0 w 68"/>
                  <a:gd name="T9" fmla="*/ 81 h 81"/>
                  <a:gd name="T10" fmla="*/ 0 w 68"/>
                  <a:gd name="T11" fmla="*/ 70 h 81"/>
                  <a:gd name="T12" fmla="*/ 49 w 68"/>
                  <a:gd name="T13" fmla="*/ 11 h 81"/>
                  <a:gd name="T14" fmla="*/ 4 w 68"/>
                  <a:gd name="T15" fmla="*/ 11 h 81"/>
                  <a:gd name="T16" fmla="*/ 4 w 68"/>
                  <a:gd name="T17" fmla="*/ 0 h 81"/>
                  <a:gd name="T18" fmla="*/ 67 w 68"/>
                  <a:gd name="T19" fmla="*/ 0 h 81"/>
                  <a:gd name="T20" fmla="*/ 67 w 68"/>
                  <a:gd name="T21" fmla="*/ 1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 h="81">
                    <a:moveTo>
                      <a:pt x="67" y="11"/>
                    </a:moveTo>
                    <a:lnTo>
                      <a:pt x="19" y="70"/>
                    </a:lnTo>
                    <a:lnTo>
                      <a:pt x="68" y="70"/>
                    </a:lnTo>
                    <a:lnTo>
                      <a:pt x="68" y="81"/>
                    </a:lnTo>
                    <a:lnTo>
                      <a:pt x="0" y="81"/>
                    </a:lnTo>
                    <a:lnTo>
                      <a:pt x="0" y="70"/>
                    </a:lnTo>
                    <a:lnTo>
                      <a:pt x="49" y="11"/>
                    </a:lnTo>
                    <a:lnTo>
                      <a:pt x="4" y="11"/>
                    </a:lnTo>
                    <a:lnTo>
                      <a:pt x="4" y="0"/>
                    </a:lnTo>
                    <a:lnTo>
                      <a:pt x="67" y="0"/>
                    </a:lnTo>
                    <a:lnTo>
                      <a:pt x="67" y="11"/>
                    </a:lnTo>
                    <a:close/>
                  </a:path>
                </a:pathLst>
              </a:custGeom>
              <a:grpFill/>
              <a:ln>
                <a:noFill/>
              </a:ln>
            </p:spPr>
            <p:txBody>
              <a:bodyPr anchor="ctr"/>
              <a:lstStyle/>
              <a:p>
                <a:pPr algn="ctr"/>
                <a:endParaRPr/>
              </a:p>
            </p:txBody>
          </p:sp>
          <p:sp>
            <p:nvSpPr>
              <p:cNvPr id="88" name="íṧľîḑe">
                <a:extLst>
                  <a:ext uri="{FF2B5EF4-FFF2-40B4-BE49-F238E27FC236}">
                    <a16:creationId xmlns:a16="http://schemas.microsoft.com/office/drawing/2014/main" id="{357292CA-AAF9-4946-87AE-8A5E709BFC47}"/>
                  </a:ext>
                </a:extLst>
              </p:cNvPr>
              <p:cNvSpPr/>
              <p:nvPr/>
            </p:nvSpPr>
            <p:spPr bwMode="auto">
              <a:xfrm>
                <a:off x="10260446" y="721607"/>
                <a:ext cx="27677"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2" y="75"/>
                      <a:pt x="133" y="113"/>
                    </a:cubicBezTo>
                    <a:close/>
                  </a:path>
                </a:pathLst>
              </a:custGeom>
              <a:grpFill/>
              <a:ln>
                <a:noFill/>
              </a:ln>
            </p:spPr>
            <p:txBody>
              <a:bodyPr anchor="ctr"/>
              <a:lstStyle/>
              <a:p>
                <a:pPr algn="ctr"/>
                <a:endParaRPr/>
              </a:p>
            </p:txBody>
          </p:sp>
          <p:sp>
            <p:nvSpPr>
              <p:cNvPr id="89" name="išliḍé">
                <a:extLst>
                  <a:ext uri="{FF2B5EF4-FFF2-40B4-BE49-F238E27FC236}">
                    <a16:creationId xmlns:a16="http://schemas.microsoft.com/office/drawing/2014/main" id="{0DF1B33A-A4CE-403C-9FF7-EDA0F9FE0FE3}"/>
                  </a:ext>
                </a:extLst>
              </p:cNvPr>
              <p:cNvSpPr/>
              <p:nvPr/>
            </p:nvSpPr>
            <p:spPr bwMode="auto">
              <a:xfrm>
                <a:off x="10294413"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6" y="149"/>
                      <a:pt x="121" y="128"/>
                      <a:pt x="124" y="87"/>
                    </a:cubicBezTo>
                    <a:cubicBezTo>
                      <a:pt x="121" y="46"/>
                      <a:pt x="106" y="25"/>
                      <a:pt x="76" y="24"/>
                    </a:cubicBezTo>
                    <a:cubicBezTo>
                      <a:pt x="47" y="25"/>
                      <a:pt x="31" y="46"/>
                      <a:pt x="28" y="87"/>
                    </a:cubicBezTo>
                    <a:close/>
                  </a:path>
                </a:pathLst>
              </a:custGeom>
              <a:grpFill/>
              <a:ln>
                <a:noFill/>
              </a:ln>
            </p:spPr>
            <p:txBody>
              <a:bodyPr anchor="ctr"/>
              <a:lstStyle/>
              <a:p>
                <a:pPr algn="ctr"/>
                <a:endParaRPr/>
              </a:p>
            </p:txBody>
          </p:sp>
          <p:sp>
            <p:nvSpPr>
              <p:cNvPr id="90" name="iŝliďé">
                <a:extLst>
                  <a:ext uri="{FF2B5EF4-FFF2-40B4-BE49-F238E27FC236}">
                    <a16:creationId xmlns:a16="http://schemas.microsoft.com/office/drawing/2014/main" id="{29FD4168-098F-4776-8BB3-C157AA140D70}"/>
                  </a:ext>
                </a:extLst>
              </p:cNvPr>
              <p:cNvSpPr/>
              <p:nvPr/>
            </p:nvSpPr>
            <p:spPr bwMode="auto">
              <a:xfrm>
                <a:off x="10332573"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2" y="20"/>
                      <a:pt x="133" y="58"/>
                    </a:cubicBezTo>
                    <a:close/>
                  </a:path>
                </a:pathLst>
              </a:custGeom>
              <a:grpFill/>
              <a:ln>
                <a:noFill/>
              </a:ln>
            </p:spPr>
            <p:txBody>
              <a:bodyPr anchor="ctr"/>
              <a:lstStyle/>
              <a:p>
                <a:pPr algn="ctr"/>
                <a:endParaRPr/>
              </a:p>
            </p:txBody>
          </p:sp>
          <p:sp>
            <p:nvSpPr>
              <p:cNvPr id="91" name="íṥľïdê">
                <a:extLst>
                  <a:ext uri="{FF2B5EF4-FFF2-40B4-BE49-F238E27FC236}">
                    <a16:creationId xmlns:a16="http://schemas.microsoft.com/office/drawing/2014/main" id="{317EE5BD-E397-49E8-A67D-1000D9D842AC}"/>
                  </a:ext>
                </a:extLst>
              </p:cNvPr>
              <p:cNvSpPr/>
              <p:nvPr/>
            </p:nvSpPr>
            <p:spPr bwMode="auto">
              <a:xfrm>
                <a:off x="10366960" y="732929"/>
                <a:ext cx="29774"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1" y="129"/>
                      <a:pt x="45" y="150"/>
                      <a:pt x="74" y="151"/>
                    </a:cubicBezTo>
                    <a:cubicBezTo>
                      <a:pt x="103"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1"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92" name="ïṡ1iďe">
                <a:extLst>
                  <a:ext uri="{FF2B5EF4-FFF2-40B4-BE49-F238E27FC236}">
                    <a16:creationId xmlns:a16="http://schemas.microsoft.com/office/drawing/2014/main" id="{262D40FB-16BB-4284-AFC9-C81F18C5BD60}"/>
                  </a:ext>
                </a:extLst>
              </p:cNvPr>
              <p:cNvSpPr/>
              <p:nvPr/>
            </p:nvSpPr>
            <p:spPr bwMode="auto">
              <a:xfrm>
                <a:off x="10423571" y="721607"/>
                <a:ext cx="36483" cy="47386"/>
              </a:xfrm>
              <a:custGeom>
                <a:avLst/>
                <a:gdLst>
                  <a:gd name="T0" fmla="*/ 147 w 177"/>
                  <a:gd name="T1" fmla="*/ 0 h 228"/>
                  <a:gd name="T2" fmla="*/ 177 w 177"/>
                  <a:gd name="T3" fmla="*/ 0 h 228"/>
                  <a:gd name="T4" fmla="*/ 177 w 177"/>
                  <a:gd name="T5" fmla="*/ 144 h 228"/>
                  <a:gd name="T6" fmla="*/ 85 w 177"/>
                  <a:gd name="T7" fmla="*/ 228 h 228"/>
                  <a:gd name="T8" fmla="*/ 0 w 177"/>
                  <a:gd name="T9" fmla="*/ 149 h 228"/>
                  <a:gd name="T10" fmla="*/ 0 w 177"/>
                  <a:gd name="T11" fmla="*/ 0 h 228"/>
                  <a:gd name="T12" fmla="*/ 30 w 177"/>
                  <a:gd name="T13" fmla="*/ 0 h 228"/>
                  <a:gd name="T14" fmla="*/ 30 w 177"/>
                  <a:gd name="T15" fmla="*/ 141 h 228"/>
                  <a:gd name="T16" fmla="*/ 87 w 177"/>
                  <a:gd name="T17" fmla="*/ 203 h 228"/>
                  <a:gd name="T18" fmla="*/ 147 w 177"/>
                  <a:gd name="T19" fmla="*/ 141 h 228"/>
                  <a:gd name="T20" fmla="*/ 147 w 177"/>
                  <a:gd name="T2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7" h="228">
                    <a:moveTo>
                      <a:pt x="147" y="0"/>
                    </a:moveTo>
                    <a:cubicBezTo>
                      <a:pt x="177" y="0"/>
                      <a:pt x="177" y="0"/>
                      <a:pt x="177" y="0"/>
                    </a:cubicBezTo>
                    <a:cubicBezTo>
                      <a:pt x="177" y="144"/>
                      <a:pt x="177" y="144"/>
                      <a:pt x="177" y="144"/>
                    </a:cubicBezTo>
                    <a:cubicBezTo>
                      <a:pt x="175" y="198"/>
                      <a:pt x="144" y="226"/>
                      <a:pt x="85" y="228"/>
                    </a:cubicBezTo>
                    <a:cubicBezTo>
                      <a:pt x="31" y="226"/>
                      <a:pt x="2" y="200"/>
                      <a:pt x="0" y="149"/>
                    </a:cubicBezTo>
                    <a:cubicBezTo>
                      <a:pt x="0" y="0"/>
                      <a:pt x="0" y="0"/>
                      <a:pt x="0" y="0"/>
                    </a:cubicBezTo>
                    <a:cubicBezTo>
                      <a:pt x="30" y="0"/>
                      <a:pt x="30" y="0"/>
                      <a:pt x="30" y="0"/>
                    </a:cubicBezTo>
                    <a:cubicBezTo>
                      <a:pt x="30" y="141"/>
                      <a:pt x="30" y="141"/>
                      <a:pt x="30" y="141"/>
                    </a:cubicBezTo>
                    <a:cubicBezTo>
                      <a:pt x="31" y="182"/>
                      <a:pt x="50" y="202"/>
                      <a:pt x="87" y="203"/>
                    </a:cubicBezTo>
                    <a:cubicBezTo>
                      <a:pt x="127" y="202"/>
                      <a:pt x="147" y="182"/>
                      <a:pt x="147" y="141"/>
                    </a:cubicBezTo>
                    <a:lnTo>
                      <a:pt x="147" y="0"/>
                    </a:lnTo>
                    <a:close/>
                  </a:path>
                </a:pathLst>
              </a:custGeom>
              <a:grpFill/>
              <a:ln>
                <a:noFill/>
              </a:ln>
            </p:spPr>
            <p:txBody>
              <a:bodyPr anchor="ctr"/>
              <a:lstStyle/>
              <a:p>
                <a:pPr algn="ctr"/>
                <a:endParaRPr/>
              </a:p>
            </p:txBody>
          </p:sp>
          <p:sp>
            <p:nvSpPr>
              <p:cNvPr id="93" name="ïṧľïḋé">
                <a:extLst>
                  <a:ext uri="{FF2B5EF4-FFF2-40B4-BE49-F238E27FC236}">
                    <a16:creationId xmlns:a16="http://schemas.microsoft.com/office/drawing/2014/main" id="{4E712710-AF9C-4582-8970-E1AF9A2332C5}"/>
                  </a:ext>
                </a:extLst>
              </p:cNvPr>
              <p:cNvSpPr/>
              <p:nvPr/>
            </p:nvSpPr>
            <p:spPr bwMode="auto">
              <a:xfrm>
                <a:off x="10469280"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8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9" y="38"/>
                      <a:pt x="97" y="24"/>
                      <a:pt x="71" y="26"/>
                    </a:cubicBezTo>
                    <a:cubicBezTo>
                      <a:pt x="44"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8" y="0"/>
                    </a:cubicBezTo>
                    <a:cubicBezTo>
                      <a:pt x="114" y="1"/>
                      <a:pt x="133" y="20"/>
                      <a:pt x="134" y="58"/>
                    </a:cubicBezTo>
                    <a:close/>
                  </a:path>
                </a:pathLst>
              </a:custGeom>
              <a:grpFill/>
              <a:ln>
                <a:noFill/>
              </a:ln>
            </p:spPr>
            <p:txBody>
              <a:bodyPr anchor="ctr"/>
              <a:lstStyle/>
              <a:p>
                <a:pPr algn="ctr"/>
                <a:endParaRPr/>
              </a:p>
            </p:txBody>
          </p:sp>
          <p:sp>
            <p:nvSpPr>
              <p:cNvPr id="94" name="ïṧ1ïḓe">
                <a:extLst>
                  <a:ext uri="{FF2B5EF4-FFF2-40B4-BE49-F238E27FC236}">
                    <a16:creationId xmlns:a16="http://schemas.microsoft.com/office/drawing/2014/main" id="{63EE038E-A4BA-4F61-9361-FEA530A9F452}"/>
                  </a:ext>
                </a:extLst>
              </p:cNvPr>
              <p:cNvSpPr/>
              <p:nvPr/>
            </p:nvSpPr>
            <p:spPr bwMode="auto">
              <a:xfrm>
                <a:off x="10505763" y="721607"/>
                <a:ext cx="5452" cy="46547"/>
              </a:xfrm>
              <a:custGeom>
                <a:avLst/>
                <a:gdLst>
                  <a:gd name="T0" fmla="*/ 13 w 13"/>
                  <a:gd name="T1" fmla="*/ 30 h 111"/>
                  <a:gd name="T2" fmla="*/ 13 w 13"/>
                  <a:gd name="T3" fmla="*/ 111 h 111"/>
                  <a:gd name="T4" fmla="*/ 0 w 13"/>
                  <a:gd name="T5" fmla="*/ 111 h 111"/>
                  <a:gd name="T6" fmla="*/ 0 w 13"/>
                  <a:gd name="T7" fmla="*/ 30 h 111"/>
                  <a:gd name="T8" fmla="*/ 13 w 13"/>
                  <a:gd name="T9" fmla="*/ 30 h 111"/>
                  <a:gd name="T10" fmla="*/ 13 w 13"/>
                  <a:gd name="T11" fmla="*/ 30 h 111"/>
                  <a:gd name="T12" fmla="*/ 13 w 13"/>
                  <a:gd name="T13" fmla="*/ 15 h 111"/>
                  <a:gd name="T14" fmla="*/ 0 w 13"/>
                  <a:gd name="T15" fmla="*/ 15 h 111"/>
                  <a:gd name="T16" fmla="*/ 0 w 13"/>
                  <a:gd name="T17" fmla="*/ 0 h 111"/>
                  <a:gd name="T18" fmla="*/ 13 w 13"/>
                  <a:gd name="T19" fmla="*/ 0 h 111"/>
                  <a:gd name="T20" fmla="*/ 13 w 13"/>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111">
                    <a:moveTo>
                      <a:pt x="13" y="30"/>
                    </a:moveTo>
                    <a:lnTo>
                      <a:pt x="13" y="111"/>
                    </a:lnTo>
                    <a:lnTo>
                      <a:pt x="0" y="111"/>
                    </a:lnTo>
                    <a:lnTo>
                      <a:pt x="0" y="30"/>
                    </a:lnTo>
                    <a:lnTo>
                      <a:pt x="13" y="30"/>
                    </a:lnTo>
                    <a:lnTo>
                      <a:pt x="13" y="30"/>
                    </a:lnTo>
                    <a:close/>
                    <a:moveTo>
                      <a:pt x="13" y="15"/>
                    </a:moveTo>
                    <a:lnTo>
                      <a:pt x="0" y="15"/>
                    </a:lnTo>
                    <a:lnTo>
                      <a:pt x="0" y="0"/>
                    </a:lnTo>
                    <a:lnTo>
                      <a:pt x="13" y="0"/>
                    </a:lnTo>
                    <a:lnTo>
                      <a:pt x="13" y="15"/>
                    </a:lnTo>
                    <a:close/>
                  </a:path>
                </a:pathLst>
              </a:custGeom>
              <a:grpFill/>
              <a:ln>
                <a:noFill/>
              </a:ln>
            </p:spPr>
            <p:txBody>
              <a:bodyPr anchor="ctr"/>
              <a:lstStyle/>
              <a:p>
                <a:pPr algn="ctr"/>
                <a:endParaRPr/>
              </a:p>
            </p:txBody>
          </p:sp>
          <p:sp>
            <p:nvSpPr>
              <p:cNvPr id="95" name="îśľîḋé">
                <a:extLst>
                  <a:ext uri="{FF2B5EF4-FFF2-40B4-BE49-F238E27FC236}">
                    <a16:creationId xmlns:a16="http://schemas.microsoft.com/office/drawing/2014/main" id="{AF8D45F1-676B-4A01-99BD-8D51D2BAF3D6}"/>
                  </a:ext>
                </a:extLst>
              </p:cNvPr>
              <p:cNvSpPr/>
              <p:nvPr/>
            </p:nvSpPr>
            <p:spPr bwMode="auto">
              <a:xfrm>
                <a:off x="10515827" y="734187"/>
                <a:ext cx="31451" cy="33967"/>
              </a:xfrm>
              <a:custGeom>
                <a:avLst/>
                <a:gdLst>
                  <a:gd name="T0" fmla="*/ 37 w 75"/>
                  <a:gd name="T1" fmla="*/ 66 h 81"/>
                  <a:gd name="T2" fmla="*/ 60 w 75"/>
                  <a:gd name="T3" fmla="*/ 0 h 81"/>
                  <a:gd name="T4" fmla="*/ 75 w 75"/>
                  <a:gd name="T5" fmla="*/ 0 h 81"/>
                  <a:gd name="T6" fmla="*/ 44 w 75"/>
                  <a:gd name="T7" fmla="*/ 81 h 81"/>
                  <a:gd name="T8" fmla="*/ 30 w 75"/>
                  <a:gd name="T9" fmla="*/ 81 h 81"/>
                  <a:gd name="T10" fmla="*/ 0 w 75"/>
                  <a:gd name="T11" fmla="*/ 0 h 81"/>
                  <a:gd name="T12" fmla="*/ 16 w 75"/>
                  <a:gd name="T13" fmla="*/ 0 h 81"/>
                  <a:gd name="T14" fmla="*/ 36 w 75"/>
                  <a:gd name="T15" fmla="*/ 66 h 81"/>
                  <a:gd name="T16" fmla="*/ 37 w 75"/>
                  <a:gd name="T17"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37" y="66"/>
                    </a:moveTo>
                    <a:lnTo>
                      <a:pt x="60" y="0"/>
                    </a:lnTo>
                    <a:lnTo>
                      <a:pt x="75" y="0"/>
                    </a:lnTo>
                    <a:lnTo>
                      <a:pt x="44" y="81"/>
                    </a:lnTo>
                    <a:lnTo>
                      <a:pt x="30" y="81"/>
                    </a:lnTo>
                    <a:lnTo>
                      <a:pt x="0" y="0"/>
                    </a:lnTo>
                    <a:lnTo>
                      <a:pt x="16" y="0"/>
                    </a:lnTo>
                    <a:lnTo>
                      <a:pt x="36" y="66"/>
                    </a:lnTo>
                    <a:lnTo>
                      <a:pt x="37" y="66"/>
                    </a:lnTo>
                    <a:close/>
                  </a:path>
                </a:pathLst>
              </a:custGeom>
              <a:grpFill/>
              <a:ln>
                <a:noFill/>
              </a:ln>
            </p:spPr>
            <p:txBody>
              <a:bodyPr anchor="ctr"/>
              <a:lstStyle/>
              <a:p>
                <a:pPr algn="ctr"/>
                <a:endParaRPr/>
              </a:p>
            </p:txBody>
          </p:sp>
          <p:sp>
            <p:nvSpPr>
              <p:cNvPr id="96" name="iṧḷïdè">
                <a:extLst>
                  <a:ext uri="{FF2B5EF4-FFF2-40B4-BE49-F238E27FC236}">
                    <a16:creationId xmlns:a16="http://schemas.microsoft.com/office/drawing/2014/main" id="{E1C4D69B-FBB4-47D2-BD03-AC7C1444A26A}"/>
                  </a:ext>
                </a:extLst>
              </p:cNvPr>
              <p:cNvSpPr/>
              <p:nvPr/>
            </p:nvSpPr>
            <p:spPr bwMode="auto">
              <a:xfrm>
                <a:off x="10550213" y="732929"/>
                <a:ext cx="31032" cy="35644"/>
              </a:xfrm>
              <a:custGeom>
                <a:avLst/>
                <a:gdLst>
                  <a:gd name="T0" fmla="*/ 121 w 150"/>
                  <a:gd name="T1" fmla="*/ 118 h 171"/>
                  <a:gd name="T2" fmla="*/ 148 w 150"/>
                  <a:gd name="T3" fmla="*/ 118 h 171"/>
                  <a:gd name="T4" fmla="*/ 118 w 150"/>
                  <a:gd name="T5" fmla="*/ 163 h 171"/>
                  <a:gd name="T6" fmla="*/ 74 w 150"/>
                  <a:gd name="T7" fmla="*/ 171 h 171"/>
                  <a:gd name="T8" fmla="*/ 0 w 150"/>
                  <a:gd name="T9" fmla="*/ 92 h 171"/>
                  <a:gd name="T10" fmla="*/ 79 w 150"/>
                  <a:gd name="T11" fmla="*/ 0 h 171"/>
                  <a:gd name="T12" fmla="*/ 150 w 150"/>
                  <a:gd name="T13" fmla="*/ 97 h 171"/>
                  <a:gd name="T14" fmla="*/ 30 w 150"/>
                  <a:gd name="T15" fmla="*/ 97 h 171"/>
                  <a:gd name="T16" fmla="*/ 78 w 150"/>
                  <a:gd name="T17" fmla="*/ 151 h 171"/>
                  <a:gd name="T18" fmla="*/ 121 w 150"/>
                  <a:gd name="T19" fmla="*/ 118 h 171"/>
                  <a:gd name="T20" fmla="*/ 30 w 150"/>
                  <a:gd name="T21" fmla="*/ 75 h 171"/>
                  <a:gd name="T22" fmla="*/ 122 w 150"/>
                  <a:gd name="T23" fmla="*/ 75 h 171"/>
                  <a:gd name="T24" fmla="*/ 75 w 150"/>
                  <a:gd name="T25" fmla="*/ 26 h 171"/>
                  <a:gd name="T26" fmla="*/ 30 w 150"/>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0" h="171">
                    <a:moveTo>
                      <a:pt x="121" y="118"/>
                    </a:moveTo>
                    <a:cubicBezTo>
                      <a:pt x="148" y="118"/>
                      <a:pt x="148" y="118"/>
                      <a:pt x="148" y="118"/>
                    </a:cubicBezTo>
                    <a:cubicBezTo>
                      <a:pt x="144" y="136"/>
                      <a:pt x="134" y="151"/>
                      <a:pt x="118" y="163"/>
                    </a:cubicBezTo>
                    <a:cubicBezTo>
                      <a:pt x="109" y="169"/>
                      <a:pt x="94" y="171"/>
                      <a:pt x="74" y="171"/>
                    </a:cubicBezTo>
                    <a:cubicBezTo>
                      <a:pt x="27" y="170"/>
                      <a:pt x="3" y="143"/>
                      <a:pt x="0" y="92"/>
                    </a:cubicBezTo>
                    <a:cubicBezTo>
                      <a:pt x="2" y="32"/>
                      <a:pt x="28" y="2"/>
                      <a:pt x="79" y="0"/>
                    </a:cubicBezTo>
                    <a:cubicBezTo>
                      <a:pt x="125" y="1"/>
                      <a:pt x="149" y="33"/>
                      <a:pt x="150" y="97"/>
                    </a:cubicBezTo>
                    <a:cubicBezTo>
                      <a:pt x="30" y="97"/>
                      <a:pt x="30" y="97"/>
                      <a:pt x="30" y="97"/>
                    </a:cubicBezTo>
                    <a:cubicBezTo>
                      <a:pt x="30" y="133"/>
                      <a:pt x="46" y="151"/>
                      <a:pt x="78" y="151"/>
                    </a:cubicBezTo>
                    <a:cubicBezTo>
                      <a:pt x="101" y="149"/>
                      <a:pt x="115" y="138"/>
                      <a:pt x="121" y="118"/>
                    </a:cubicBezTo>
                    <a:close/>
                    <a:moveTo>
                      <a:pt x="30" y="75"/>
                    </a:moveTo>
                    <a:cubicBezTo>
                      <a:pt x="122" y="75"/>
                      <a:pt x="122" y="75"/>
                      <a:pt x="122" y="75"/>
                    </a:cubicBezTo>
                    <a:cubicBezTo>
                      <a:pt x="119" y="42"/>
                      <a:pt x="104" y="26"/>
                      <a:pt x="75" y="26"/>
                    </a:cubicBezTo>
                    <a:cubicBezTo>
                      <a:pt x="48" y="28"/>
                      <a:pt x="33" y="44"/>
                      <a:pt x="30" y="75"/>
                    </a:cubicBezTo>
                    <a:close/>
                  </a:path>
                </a:pathLst>
              </a:custGeom>
              <a:grpFill/>
              <a:ln>
                <a:noFill/>
              </a:ln>
            </p:spPr>
            <p:txBody>
              <a:bodyPr anchor="ctr"/>
              <a:lstStyle/>
              <a:p>
                <a:pPr algn="ctr"/>
                <a:endParaRPr/>
              </a:p>
            </p:txBody>
          </p:sp>
          <p:sp>
            <p:nvSpPr>
              <p:cNvPr id="97" name="îṩḷîḓe">
                <a:extLst>
                  <a:ext uri="{FF2B5EF4-FFF2-40B4-BE49-F238E27FC236}">
                    <a16:creationId xmlns:a16="http://schemas.microsoft.com/office/drawing/2014/main" id="{78E96D5D-3221-43D0-A0D6-3607C2926725}"/>
                  </a:ext>
                </a:extLst>
              </p:cNvPr>
              <p:cNvSpPr/>
              <p:nvPr/>
            </p:nvSpPr>
            <p:spPr bwMode="auto">
              <a:xfrm>
                <a:off x="10588793" y="732929"/>
                <a:ext cx="16774" cy="35225"/>
              </a:xfrm>
              <a:custGeom>
                <a:avLst/>
                <a:gdLst>
                  <a:gd name="T0" fmla="*/ 29 w 81"/>
                  <a:gd name="T1" fmla="*/ 73 h 169"/>
                  <a:gd name="T2" fmla="*/ 29 w 81"/>
                  <a:gd name="T3" fmla="*/ 169 h 169"/>
                  <a:gd name="T4" fmla="*/ 0 w 81"/>
                  <a:gd name="T5" fmla="*/ 169 h 169"/>
                  <a:gd name="T6" fmla="*/ 0 w 81"/>
                  <a:gd name="T7" fmla="*/ 5 h 169"/>
                  <a:gd name="T8" fmla="*/ 27 w 81"/>
                  <a:gd name="T9" fmla="*/ 5 h 169"/>
                  <a:gd name="T10" fmla="*/ 27 w 81"/>
                  <a:gd name="T11" fmla="*/ 33 h 169"/>
                  <a:gd name="T12" fmla="*/ 74 w 81"/>
                  <a:gd name="T13" fmla="*/ 0 h 169"/>
                  <a:gd name="T14" fmla="*/ 79 w 81"/>
                  <a:gd name="T15" fmla="*/ 1 h 169"/>
                  <a:gd name="T16" fmla="*/ 81 w 81"/>
                  <a:gd name="T17" fmla="*/ 1 h 169"/>
                  <a:gd name="T18" fmla="*/ 81 w 81"/>
                  <a:gd name="T19" fmla="*/ 31 h 169"/>
                  <a:gd name="T20" fmla="*/ 70 w 81"/>
                  <a:gd name="T21" fmla="*/ 31 h 169"/>
                  <a:gd name="T22" fmla="*/ 29 w 81"/>
                  <a:gd name="T23" fmla="*/ 73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1" h="169">
                    <a:moveTo>
                      <a:pt x="29" y="73"/>
                    </a:moveTo>
                    <a:cubicBezTo>
                      <a:pt x="29" y="169"/>
                      <a:pt x="29" y="169"/>
                      <a:pt x="29" y="169"/>
                    </a:cubicBezTo>
                    <a:cubicBezTo>
                      <a:pt x="0" y="169"/>
                      <a:pt x="0" y="169"/>
                      <a:pt x="0" y="169"/>
                    </a:cubicBezTo>
                    <a:cubicBezTo>
                      <a:pt x="0" y="5"/>
                      <a:pt x="0" y="5"/>
                      <a:pt x="0" y="5"/>
                    </a:cubicBezTo>
                    <a:cubicBezTo>
                      <a:pt x="27" y="5"/>
                      <a:pt x="27" y="5"/>
                      <a:pt x="27" y="5"/>
                    </a:cubicBezTo>
                    <a:cubicBezTo>
                      <a:pt x="27" y="33"/>
                      <a:pt x="27" y="33"/>
                      <a:pt x="27" y="33"/>
                    </a:cubicBezTo>
                    <a:cubicBezTo>
                      <a:pt x="40" y="11"/>
                      <a:pt x="55" y="0"/>
                      <a:pt x="74" y="0"/>
                    </a:cubicBezTo>
                    <a:cubicBezTo>
                      <a:pt x="76" y="0"/>
                      <a:pt x="77" y="0"/>
                      <a:pt x="79" y="1"/>
                    </a:cubicBezTo>
                    <a:cubicBezTo>
                      <a:pt x="80" y="1"/>
                      <a:pt x="81" y="1"/>
                      <a:pt x="81" y="1"/>
                    </a:cubicBezTo>
                    <a:cubicBezTo>
                      <a:pt x="81" y="31"/>
                      <a:pt x="81" y="31"/>
                      <a:pt x="81" y="31"/>
                    </a:cubicBezTo>
                    <a:cubicBezTo>
                      <a:pt x="70" y="31"/>
                      <a:pt x="70" y="31"/>
                      <a:pt x="70" y="31"/>
                    </a:cubicBezTo>
                    <a:cubicBezTo>
                      <a:pt x="44" y="32"/>
                      <a:pt x="30" y="46"/>
                      <a:pt x="29" y="73"/>
                    </a:cubicBezTo>
                    <a:close/>
                  </a:path>
                </a:pathLst>
              </a:custGeom>
              <a:grpFill/>
              <a:ln>
                <a:noFill/>
              </a:ln>
            </p:spPr>
            <p:txBody>
              <a:bodyPr anchor="ctr"/>
              <a:lstStyle/>
              <a:p>
                <a:pPr algn="ctr"/>
                <a:endParaRPr/>
              </a:p>
            </p:txBody>
          </p:sp>
          <p:sp>
            <p:nvSpPr>
              <p:cNvPr id="98" name="is1idé">
                <a:extLst>
                  <a:ext uri="{FF2B5EF4-FFF2-40B4-BE49-F238E27FC236}">
                    <a16:creationId xmlns:a16="http://schemas.microsoft.com/office/drawing/2014/main" id="{0ED3107C-ACE6-4D50-ADC3-999027E96110}"/>
                  </a:ext>
                </a:extLst>
              </p:cNvPr>
              <p:cNvSpPr/>
              <p:nvPr/>
            </p:nvSpPr>
            <p:spPr bwMode="auto">
              <a:xfrm>
                <a:off x="10607244" y="732929"/>
                <a:ext cx="28096" cy="35644"/>
              </a:xfrm>
              <a:custGeom>
                <a:avLst/>
                <a:gdLst>
                  <a:gd name="T0" fmla="*/ 130 w 136"/>
                  <a:gd name="T1" fmla="*/ 53 h 171"/>
                  <a:gd name="T2" fmla="*/ 103 w 136"/>
                  <a:gd name="T3" fmla="*/ 53 h 171"/>
                  <a:gd name="T4" fmla="*/ 64 w 136"/>
                  <a:gd name="T5" fmla="*/ 24 h 171"/>
                  <a:gd name="T6" fmla="*/ 32 w 136"/>
                  <a:gd name="T7" fmla="*/ 48 h 171"/>
                  <a:gd name="T8" fmla="*/ 61 w 136"/>
                  <a:gd name="T9" fmla="*/ 70 h 171"/>
                  <a:gd name="T10" fmla="*/ 89 w 136"/>
                  <a:gd name="T11" fmla="*/ 76 h 171"/>
                  <a:gd name="T12" fmla="*/ 135 w 136"/>
                  <a:gd name="T13" fmla="*/ 120 h 171"/>
                  <a:gd name="T14" fmla="*/ 71 w 136"/>
                  <a:gd name="T15" fmla="*/ 171 h 171"/>
                  <a:gd name="T16" fmla="*/ 0 w 136"/>
                  <a:gd name="T17" fmla="*/ 116 h 171"/>
                  <a:gd name="T18" fmla="*/ 26 w 136"/>
                  <a:gd name="T19" fmla="*/ 116 h 171"/>
                  <a:gd name="T20" fmla="*/ 71 w 136"/>
                  <a:gd name="T21" fmla="*/ 151 h 171"/>
                  <a:gd name="T22" fmla="*/ 108 w 136"/>
                  <a:gd name="T23" fmla="*/ 124 h 171"/>
                  <a:gd name="T24" fmla="*/ 76 w 136"/>
                  <a:gd name="T25" fmla="*/ 100 h 171"/>
                  <a:gd name="T26" fmla="*/ 43 w 136"/>
                  <a:gd name="T27" fmla="*/ 93 h 171"/>
                  <a:gd name="T28" fmla="*/ 5 w 136"/>
                  <a:gd name="T29" fmla="*/ 54 h 171"/>
                  <a:gd name="T30" fmla="*/ 67 w 136"/>
                  <a:gd name="T31" fmla="*/ 0 h 171"/>
                  <a:gd name="T32" fmla="*/ 130 w 136"/>
                  <a:gd name="T33" fmla="*/ 5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6" h="171">
                    <a:moveTo>
                      <a:pt x="130" y="53"/>
                    </a:moveTo>
                    <a:cubicBezTo>
                      <a:pt x="103" y="53"/>
                      <a:pt x="103" y="53"/>
                      <a:pt x="103" y="53"/>
                    </a:cubicBezTo>
                    <a:cubicBezTo>
                      <a:pt x="103" y="34"/>
                      <a:pt x="90" y="24"/>
                      <a:pt x="64" y="24"/>
                    </a:cubicBezTo>
                    <a:cubicBezTo>
                      <a:pt x="43" y="25"/>
                      <a:pt x="33" y="33"/>
                      <a:pt x="32" y="48"/>
                    </a:cubicBezTo>
                    <a:cubicBezTo>
                      <a:pt x="30" y="58"/>
                      <a:pt x="40" y="66"/>
                      <a:pt x="61" y="70"/>
                    </a:cubicBezTo>
                    <a:cubicBezTo>
                      <a:pt x="89" y="76"/>
                      <a:pt x="89" y="76"/>
                      <a:pt x="89" y="76"/>
                    </a:cubicBezTo>
                    <a:cubicBezTo>
                      <a:pt x="120" y="83"/>
                      <a:pt x="136" y="98"/>
                      <a:pt x="135" y="120"/>
                    </a:cubicBezTo>
                    <a:cubicBezTo>
                      <a:pt x="133" y="153"/>
                      <a:pt x="112" y="170"/>
                      <a:pt x="71" y="171"/>
                    </a:cubicBezTo>
                    <a:cubicBezTo>
                      <a:pt x="24" y="171"/>
                      <a:pt x="1" y="153"/>
                      <a:pt x="0" y="116"/>
                    </a:cubicBezTo>
                    <a:cubicBezTo>
                      <a:pt x="26" y="116"/>
                      <a:pt x="26" y="116"/>
                      <a:pt x="26" y="116"/>
                    </a:cubicBezTo>
                    <a:cubicBezTo>
                      <a:pt x="27" y="139"/>
                      <a:pt x="42" y="151"/>
                      <a:pt x="71" y="151"/>
                    </a:cubicBezTo>
                    <a:cubicBezTo>
                      <a:pt x="95" y="150"/>
                      <a:pt x="107" y="141"/>
                      <a:pt x="108" y="124"/>
                    </a:cubicBezTo>
                    <a:cubicBezTo>
                      <a:pt x="109" y="114"/>
                      <a:pt x="99" y="106"/>
                      <a:pt x="76" y="100"/>
                    </a:cubicBezTo>
                    <a:cubicBezTo>
                      <a:pt x="43" y="93"/>
                      <a:pt x="43" y="93"/>
                      <a:pt x="43" y="93"/>
                    </a:cubicBezTo>
                    <a:cubicBezTo>
                      <a:pt x="18" y="87"/>
                      <a:pt x="5" y="73"/>
                      <a:pt x="5" y="54"/>
                    </a:cubicBezTo>
                    <a:cubicBezTo>
                      <a:pt x="7" y="20"/>
                      <a:pt x="27" y="2"/>
                      <a:pt x="67" y="0"/>
                    </a:cubicBezTo>
                    <a:cubicBezTo>
                      <a:pt x="107" y="1"/>
                      <a:pt x="127" y="18"/>
                      <a:pt x="130" y="53"/>
                    </a:cubicBezTo>
                    <a:close/>
                  </a:path>
                </a:pathLst>
              </a:custGeom>
              <a:grpFill/>
              <a:ln>
                <a:noFill/>
              </a:ln>
            </p:spPr>
            <p:txBody>
              <a:bodyPr anchor="ctr"/>
              <a:lstStyle/>
              <a:p>
                <a:pPr algn="ctr"/>
                <a:endParaRPr/>
              </a:p>
            </p:txBody>
          </p:sp>
          <p:sp>
            <p:nvSpPr>
              <p:cNvPr id="99" name="iśľîḋe">
                <a:extLst>
                  <a:ext uri="{FF2B5EF4-FFF2-40B4-BE49-F238E27FC236}">
                    <a16:creationId xmlns:a16="http://schemas.microsoft.com/office/drawing/2014/main" id="{D435AD35-6A0D-4345-9415-FF0776BFD61A}"/>
                  </a:ext>
                </a:extLst>
              </p:cNvPr>
              <p:cNvSpPr/>
              <p:nvPr/>
            </p:nvSpPr>
            <p:spPr bwMode="auto">
              <a:xfrm>
                <a:off x="1064205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0" name="îṩḻíḍé">
                <a:extLst>
                  <a:ext uri="{FF2B5EF4-FFF2-40B4-BE49-F238E27FC236}">
                    <a16:creationId xmlns:a16="http://schemas.microsoft.com/office/drawing/2014/main" id="{0625285B-8E29-429A-A983-E9F5167DDF09}"/>
                  </a:ext>
                </a:extLst>
              </p:cNvPr>
              <p:cNvSpPr/>
              <p:nvPr/>
            </p:nvSpPr>
            <p:spPr bwMode="auto">
              <a:xfrm>
                <a:off x="10652953" y="724542"/>
                <a:ext cx="15935" cy="43612"/>
              </a:xfrm>
              <a:custGeom>
                <a:avLst/>
                <a:gdLst>
                  <a:gd name="T0" fmla="*/ 76 w 76"/>
                  <a:gd name="T1" fmla="*/ 69 h 210"/>
                  <a:gd name="T2" fmla="*/ 49 w 76"/>
                  <a:gd name="T3" fmla="*/ 69 h 210"/>
                  <a:gd name="T4" fmla="*/ 49 w 76"/>
                  <a:gd name="T5" fmla="*/ 176 h 210"/>
                  <a:gd name="T6" fmla="*/ 65 w 76"/>
                  <a:gd name="T7" fmla="*/ 189 h 210"/>
                  <a:gd name="T8" fmla="*/ 76 w 76"/>
                  <a:gd name="T9" fmla="*/ 189 h 210"/>
                  <a:gd name="T10" fmla="*/ 76 w 76"/>
                  <a:gd name="T11" fmla="*/ 210 h 210"/>
                  <a:gd name="T12" fmla="*/ 58 w 76"/>
                  <a:gd name="T13" fmla="*/ 210 h 210"/>
                  <a:gd name="T14" fmla="*/ 55 w 76"/>
                  <a:gd name="T15" fmla="*/ 210 h 210"/>
                  <a:gd name="T16" fmla="*/ 20 w 76"/>
                  <a:gd name="T17" fmla="*/ 178 h 210"/>
                  <a:gd name="T18" fmla="*/ 20 w 76"/>
                  <a:gd name="T19" fmla="*/ 69 h 210"/>
                  <a:gd name="T20" fmla="*/ 0 w 76"/>
                  <a:gd name="T21" fmla="*/ 69 h 210"/>
                  <a:gd name="T22" fmla="*/ 0 w 76"/>
                  <a:gd name="T23" fmla="*/ 46 h 210"/>
                  <a:gd name="T24" fmla="*/ 20 w 76"/>
                  <a:gd name="T25" fmla="*/ 46 h 210"/>
                  <a:gd name="T26" fmla="*/ 20 w 76"/>
                  <a:gd name="T27" fmla="*/ 0 h 210"/>
                  <a:gd name="T28" fmla="*/ 49 w 76"/>
                  <a:gd name="T29" fmla="*/ 0 h 210"/>
                  <a:gd name="T30" fmla="*/ 49 w 76"/>
                  <a:gd name="T31" fmla="*/ 46 h 210"/>
                  <a:gd name="T32" fmla="*/ 76 w 76"/>
                  <a:gd name="T33" fmla="*/ 46 h 210"/>
                  <a:gd name="T34" fmla="*/ 76 w 76"/>
                  <a:gd name="T35" fmla="*/ 69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6" h="210">
                    <a:moveTo>
                      <a:pt x="76" y="69"/>
                    </a:moveTo>
                    <a:cubicBezTo>
                      <a:pt x="49" y="69"/>
                      <a:pt x="49" y="69"/>
                      <a:pt x="49" y="69"/>
                    </a:cubicBezTo>
                    <a:cubicBezTo>
                      <a:pt x="49" y="176"/>
                      <a:pt x="49" y="176"/>
                      <a:pt x="49" y="176"/>
                    </a:cubicBezTo>
                    <a:cubicBezTo>
                      <a:pt x="49" y="185"/>
                      <a:pt x="54" y="189"/>
                      <a:pt x="65" y="189"/>
                    </a:cubicBezTo>
                    <a:cubicBezTo>
                      <a:pt x="76" y="189"/>
                      <a:pt x="76" y="189"/>
                      <a:pt x="76" y="189"/>
                    </a:cubicBezTo>
                    <a:cubicBezTo>
                      <a:pt x="76" y="210"/>
                      <a:pt x="76" y="210"/>
                      <a:pt x="76" y="210"/>
                    </a:cubicBezTo>
                    <a:cubicBezTo>
                      <a:pt x="71" y="210"/>
                      <a:pt x="65" y="210"/>
                      <a:pt x="58" y="210"/>
                    </a:cubicBezTo>
                    <a:cubicBezTo>
                      <a:pt x="57" y="210"/>
                      <a:pt x="56" y="210"/>
                      <a:pt x="55" y="210"/>
                    </a:cubicBezTo>
                    <a:cubicBezTo>
                      <a:pt x="31" y="210"/>
                      <a:pt x="20" y="199"/>
                      <a:pt x="20" y="178"/>
                    </a:cubicBezTo>
                    <a:cubicBezTo>
                      <a:pt x="20" y="69"/>
                      <a:pt x="20" y="69"/>
                      <a:pt x="20" y="69"/>
                    </a:cubicBezTo>
                    <a:cubicBezTo>
                      <a:pt x="0" y="69"/>
                      <a:pt x="0" y="69"/>
                      <a:pt x="0" y="69"/>
                    </a:cubicBezTo>
                    <a:cubicBezTo>
                      <a:pt x="0" y="46"/>
                      <a:pt x="0" y="46"/>
                      <a:pt x="0" y="46"/>
                    </a:cubicBezTo>
                    <a:cubicBezTo>
                      <a:pt x="20" y="46"/>
                      <a:pt x="20" y="46"/>
                      <a:pt x="20" y="46"/>
                    </a:cubicBezTo>
                    <a:cubicBezTo>
                      <a:pt x="20" y="0"/>
                      <a:pt x="20" y="0"/>
                      <a:pt x="20" y="0"/>
                    </a:cubicBezTo>
                    <a:cubicBezTo>
                      <a:pt x="49" y="0"/>
                      <a:pt x="49" y="0"/>
                      <a:pt x="49" y="0"/>
                    </a:cubicBezTo>
                    <a:cubicBezTo>
                      <a:pt x="49" y="46"/>
                      <a:pt x="49" y="46"/>
                      <a:pt x="49" y="46"/>
                    </a:cubicBezTo>
                    <a:cubicBezTo>
                      <a:pt x="76" y="46"/>
                      <a:pt x="76" y="46"/>
                      <a:pt x="76" y="46"/>
                    </a:cubicBezTo>
                    <a:lnTo>
                      <a:pt x="76" y="69"/>
                    </a:lnTo>
                    <a:close/>
                  </a:path>
                </a:pathLst>
              </a:custGeom>
              <a:grpFill/>
              <a:ln>
                <a:noFill/>
              </a:ln>
            </p:spPr>
            <p:txBody>
              <a:bodyPr anchor="ctr"/>
              <a:lstStyle/>
              <a:p>
                <a:pPr algn="ctr"/>
                <a:endParaRPr/>
              </a:p>
            </p:txBody>
          </p:sp>
          <p:sp>
            <p:nvSpPr>
              <p:cNvPr id="101" name="íS1íde">
                <a:extLst>
                  <a:ext uri="{FF2B5EF4-FFF2-40B4-BE49-F238E27FC236}">
                    <a16:creationId xmlns:a16="http://schemas.microsoft.com/office/drawing/2014/main" id="{0F0F95BD-1608-46EB-86C8-D8A8DF4945DD}"/>
                  </a:ext>
                </a:extLst>
              </p:cNvPr>
              <p:cNvSpPr/>
              <p:nvPr/>
            </p:nvSpPr>
            <p:spPr bwMode="auto">
              <a:xfrm>
                <a:off x="10670565" y="734187"/>
                <a:ext cx="31032" cy="47386"/>
              </a:xfrm>
              <a:custGeom>
                <a:avLst/>
                <a:gdLst>
                  <a:gd name="T0" fmla="*/ 76 w 150"/>
                  <a:gd name="T1" fmla="*/ 135 h 229"/>
                  <a:gd name="T2" fmla="*/ 119 w 150"/>
                  <a:gd name="T3" fmla="*/ 0 h 229"/>
                  <a:gd name="T4" fmla="*/ 150 w 150"/>
                  <a:gd name="T5" fmla="*/ 0 h 229"/>
                  <a:gd name="T6" fmla="*/ 133 w 150"/>
                  <a:gd name="T7" fmla="*/ 48 h 229"/>
                  <a:gd name="T8" fmla="*/ 91 w 150"/>
                  <a:gd name="T9" fmla="*/ 160 h 229"/>
                  <a:gd name="T10" fmla="*/ 62 w 150"/>
                  <a:gd name="T11" fmla="*/ 218 h 229"/>
                  <a:gd name="T12" fmla="*/ 26 w 150"/>
                  <a:gd name="T13" fmla="*/ 228 h 229"/>
                  <a:gd name="T14" fmla="*/ 15 w 150"/>
                  <a:gd name="T15" fmla="*/ 225 h 229"/>
                  <a:gd name="T16" fmla="*/ 15 w 150"/>
                  <a:gd name="T17" fmla="*/ 201 h 229"/>
                  <a:gd name="T18" fmla="*/ 18 w 150"/>
                  <a:gd name="T19" fmla="*/ 202 h 229"/>
                  <a:gd name="T20" fmla="*/ 31 w 150"/>
                  <a:gd name="T21" fmla="*/ 204 h 229"/>
                  <a:gd name="T22" fmla="*/ 60 w 150"/>
                  <a:gd name="T23" fmla="*/ 166 h 229"/>
                  <a:gd name="T24" fmla="*/ 0 w 150"/>
                  <a:gd name="T25" fmla="*/ 0 h 229"/>
                  <a:gd name="T26" fmla="*/ 31 w 150"/>
                  <a:gd name="T27" fmla="*/ 0 h 229"/>
                  <a:gd name="T28" fmla="*/ 75 w 150"/>
                  <a:gd name="T29" fmla="*/ 135 h 229"/>
                  <a:gd name="T30" fmla="*/ 76 w 150"/>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0" h="229">
                    <a:moveTo>
                      <a:pt x="76" y="135"/>
                    </a:moveTo>
                    <a:cubicBezTo>
                      <a:pt x="119" y="0"/>
                      <a:pt x="119" y="0"/>
                      <a:pt x="119" y="0"/>
                    </a:cubicBezTo>
                    <a:cubicBezTo>
                      <a:pt x="150" y="0"/>
                      <a:pt x="150" y="0"/>
                      <a:pt x="150" y="0"/>
                    </a:cubicBezTo>
                    <a:cubicBezTo>
                      <a:pt x="146" y="10"/>
                      <a:pt x="140" y="26"/>
                      <a:pt x="133" y="48"/>
                    </a:cubicBezTo>
                    <a:cubicBezTo>
                      <a:pt x="115" y="97"/>
                      <a:pt x="101" y="135"/>
                      <a:pt x="91" y="160"/>
                    </a:cubicBezTo>
                    <a:cubicBezTo>
                      <a:pt x="77" y="195"/>
                      <a:pt x="67" y="214"/>
                      <a:pt x="62" y="218"/>
                    </a:cubicBezTo>
                    <a:cubicBezTo>
                      <a:pt x="56" y="225"/>
                      <a:pt x="44" y="229"/>
                      <a:pt x="26" y="228"/>
                    </a:cubicBezTo>
                    <a:cubicBezTo>
                      <a:pt x="23" y="228"/>
                      <a:pt x="19" y="227"/>
                      <a:pt x="15" y="225"/>
                    </a:cubicBezTo>
                    <a:cubicBezTo>
                      <a:pt x="15" y="201"/>
                      <a:pt x="15" y="201"/>
                      <a:pt x="15" y="201"/>
                    </a:cubicBezTo>
                    <a:cubicBezTo>
                      <a:pt x="16" y="201"/>
                      <a:pt x="17" y="201"/>
                      <a:pt x="18" y="202"/>
                    </a:cubicBezTo>
                    <a:cubicBezTo>
                      <a:pt x="22" y="204"/>
                      <a:pt x="27" y="204"/>
                      <a:pt x="31" y="204"/>
                    </a:cubicBezTo>
                    <a:cubicBezTo>
                      <a:pt x="42" y="209"/>
                      <a:pt x="51" y="196"/>
                      <a:pt x="60" y="166"/>
                    </a:cubicBezTo>
                    <a:cubicBezTo>
                      <a:pt x="0" y="0"/>
                      <a:pt x="0" y="0"/>
                      <a:pt x="0" y="0"/>
                    </a:cubicBezTo>
                    <a:cubicBezTo>
                      <a:pt x="31" y="0"/>
                      <a:pt x="31" y="0"/>
                      <a:pt x="31" y="0"/>
                    </a:cubicBezTo>
                    <a:cubicBezTo>
                      <a:pt x="75" y="135"/>
                      <a:pt x="75" y="135"/>
                      <a:pt x="75" y="135"/>
                    </a:cubicBezTo>
                    <a:lnTo>
                      <a:pt x="76" y="135"/>
                    </a:lnTo>
                    <a:close/>
                  </a:path>
                </a:pathLst>
              </a:custGeom>
              <a:grpFill/>
              <a:ln>
                <a:noFill/>
              </a:ln>
            </p:spPr>
            <p:txBody>
              <a:bodyPr anchor="ctr"/>
              <a:lstStyle/>
              <a:p>
                <a:pPr algn="ctr"/>
                <a:endParaRPr/>
              </a:p>
            </p:txBody>
          </p:sp>
          <p:sp>
            <p:nvSpPr>
              <p:cNvPr id="102" name="îsḷiḋê">
                <a:extLst>
                  <a:ext uri="{FF2B5EF4-FFF2-40B4-BE49-F238E27FC236}">
                    <a16:creationId xmlns:a16="http://schemas.microsoft.com/office/drawing/2014/main" id="{BB4BC201-820D-44EF-B3D4-D5B6E0085B09}"/>
                  </a:ext>
                </a:extLst>
              </p:cNvPr>
              <p:cNvSpPr/>
              <p:nvPr/>
            </p:nvSpPr>
            <p:spPr bwMode="auto">
              <a:xfrm>
                <a:off x="10722564" y="732929"/>
                <a:ext cx="31870"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3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8" y="2"/>
                      <a:pt x="76" y="0"/>
                    </a:cubicBezTo>
                    <a:cubicBezTo>
                      <a:pt x="123" y="2"/>
                      <a:pt x="148" y="31"/>
                      <a:pt x="152" y="87"/>
                    </a:cubicBezTo>
                    <a:cubicBezTo>
                      <a:pt x="148" y="142"/>
                      <a:pt x="123" y="170"/>
                      <a:pt x="76" y="171"/>
                    </a:cubicBezTo>
                    <a:cubicBezTo>
                      <a:pt x="28" y="170"/>
                      <a:pt x="3" y="142"/>
                      <a:pt x="0" y="87"/>
                    </a:cubicBezTo>
                    <a:close/>
                    <a:moveTo>
                      <a:pt x="28" y="87"/>
                    </a:moveTo>
                    <a:cubicBezTo>
                      <a:pt x="30" y="128"/>
                      <a:pt x="46" y="149"/>
                      <a:pt x="76" y="149"/>
                    </a:cubicBezTo>
                    <a:cubicBezTo>
                      <a:pt x="105" y="149"/>
                      <a:pt x="121" y="128"/>
                      <a:pt x="123" y="87"/>
                    </a:cubicBezTo>
                    <a:cubicBezTo>
                      <a:pt x="121" y="46"/>
                      <a:pt x="105" y="25"/>
                      <a:pt x="76" y="24"/>
                    </a:cubicBezTo>
                    <a:cubicBezTo>
                      <a:pt x="46" y="25"/>
                      <a:pt x="30" y="46"/>
                      <a:pt x="28" y="87"/>
                    </a:cubicBezTo>
                    <a:close/>
                  </a:path>
                </a:pathLst>
              </a:custGeom>
              <a:grpFill/>
              <a:ln>
                <a:noFill/>
              </a:ln>
            </p:spPr>
            <p:txBody>
              <a:bodyPr anchor="ctr"/>
              <a:lstStyle/>
              <a:p>
                <a:pPr algn="ctr"/>
                <a:endParaRPr/>
              </a:p>
            </p:txBody>
          </p:sp>
          <p:sp>
            <p:nvSpPr>
              <p:cNvPr id="103" name="ïś1ïḓé">
                <a:extLst>
                  <a:ext uri="{FF2B5EF4-FFF2-40B4-BE49-F238E27FC236}">
                    <a16:creationId xmlns:a16="http://schemas.microsoft.com/office/drawing/2014/main" id="{5FDC32AB-4AB7-42B7-B11F-102DFF6B29C0}"/>
                  </a:ext>
                </a:extLst>
              </p:cNvPr>
              <p:cNvSpPr/>
              <p:nvPr/>
            </p:nvSpPr>
            <p:spPr bwMode="auto">
              <a:xfrm>
                <a:off x="10757370" y="720768"/>
                <a:ext cx="15935" cy="47386"/>
              </a:xfrm>
              <a:custGeom>
                <a:avLst/>
                <a:gdLst>
                  <a:gd name="T0" fmla="*/ 77 w 77"/>
                  <a:gd name="T1" fmla="*/ 87 h 228"/>
                  <a:gd name="T2" fmla="*/ 48 w 77"/>
                  <a:gd name="T3" fmla="*/ 87 h 228"/>
                  <a:gd name="T4" fmla="*/ 48 w 77"/>
                  <a:gd name="T5" fmla="*/ 228 h 228"/>
                  <a:gd name="T6" fmla="*/ 22 w 77"/>
                  <a:gd name="T7" fmla="*/ 228 h 228"/>
                  <a:gd name="T8" fmla="*/ 22 w 77"/>
                  <a:gd name="T9" fmla="*/ 87 h 228"/>
                  <a:gd name="T10" fmla="*/ 0 w 77"/>
                  <a:gd name="T11" fmla="*/ 87 h 228"/>
                  <a:gd name="T12" fmla="*/ 0 w 77"/>
                  <a:gd name="T13" fmla="*/ 64 h 228"/>
                  <a:gd name="T14" fmla="*/ 22 w 77"/>
                  <a:gd name="T15" fmla="*/ 64 h 228"/>
                  <a:gd name="T16" fmla="*/ 22 w 77"/>
                  <a:gd name="T17" fmla="*/ 37 h 228"/>
                  <a:gd name="T18" fmla="*/ 63 w 77"/>
                  <a:gd name="T19" fmla="*/ 0 h 228"/>
                  <a:gd name="T20" fmla="*/ 77 w 77"/>
                  <a:gd name="T21" fmla="*/ 1 h 228"/>
                  <a:gd name="T22" fmla="*/ 77 w 77"/>
                  <a:gd name="T23" fmla="*/ 25 h 228"/>
                  <a:gd name="T24" fmla="*/ 64 w 77"/>
                  <a:gd name="T25" fmla="*/ 25 h 228"/>
                  <a:gd name="T26" fmla="*/ 48 w 77"/>
                  <a:gd name="T27" fmla="*/ 44 h 228"/>
                  <a:gd name="T28" fmla="*/ 48 w 77"/>
                  <a:gd name="T29" fmla="*/ 64 h 228"/>
                  <a:gd name="T30" fmla="*/ 77 w 77"/>
                  <a:gd name="T31" fmla="*/ 64 h 228"/>
                  <a:gd name="T32" fmla="*/ 77 w 77"/>
                  <a:gd name="T33" fmla="*/ 8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7" h="228">
                    <a:moveTo>
                      <a:pt x="77" y="87"/>
                    </a:moveTo>
                    <a:cubicBezTo>
                      <a:pt x="48" y="87"/>
                      <a:pt x="48" y="87"/>
                      <a:pt x="48" y="87"/>
                    </a:cubicBezTo>
                    <a:cubicBezTo>
                      <a:pt x="48" y="228"/>
                      <a:pt x="48" y="228"/>
                      <a:pt x="48" y="228"/>
                    </a:cubicBezTo>
                    <a:cubicBezTo>
                      <a:pt x="22" y="228"/>
                      <a:pt x="22" y="228"/>
                      <a:pt x="22" y="228"/>
                    </a:cubicBezTo>
                    <a:cubicBezTo>
                      <a:pt x="22" y="87"/>
                      <a:pt x="22" y="87"/>
                      <a:pt x="22" y="87"/>
                    </a:cubicBezTo>
                    <a:cubicBezTo>
                      <a:pt x="0" y="87"/>
                      <a:pt x="0" y="87"/>
                      <a:pt x="0" y="87"/>
                    </a:cubicBezTo>
                    <a:cubicBezTo>
                      <a:pt x="0" y="64"/>
                      <a:pt x="0" y="64"/>
                      <a:pt x="0" y="64"/>
                    </a:cubicBezTo>
                    <a:cubicBezTo>
                      <a:pt x="22" y="64"/>
                      <a:pt x="22" y="64"/>
                      <a:pt x="22" y="64"/>
                    </a:cubicBezTo>
                    <a:cubicBezTo>
                      <a:pt x="22" y="37"/>
                      <a:pt x="22" y="37"/>
                      <a:pt x="22" y="37"/>
                    </a:cubicBezTo>
                    <a:cubicBezTo>
                      <a:pt x="22" y="12"/>
                      <a:pt x="35" y="0"/>
                      <a:pt x="63" y="0"/>
                    </a:cubicBezTo>
                    <a:cubicBezTo>
                      <a:pt x="68" y="0"/>
                      <a:pt x="73" y="0"/>
                      <a:pt x="77" y="1"/>
                    </a:cubicBezTo>
                    <a:cubicBezTo>
                      <a:pt x="77" y="25"/>
                      <a:pt x="77" y="25"/>
                      <a:pt x="77" y="25"/>
                    </a:cubicBezTo>
                    <a:cubicBezTo>
                      <a:pt x="73" y="25"/>
                      <a:pt x="69" y="25"/>
                      <a:pt x="64" y="25"/>
                    </a:cubicBezTo>
                    <a:cubicBezTo>
                      <a:pt x="54" y="25"/>
                      <a:pt x="48" y="31"/>
                      <a:pt x="48" y="44"/>
                    </a:cubicBezTo>
                    <a:cubicBezTo>
                      <a:pt x="48" y="64"/>
                      <a:pt x="48" y="64"/>
                      <a:pt x="48" y="64"/>
                    </a:cubicBezTo>
                    <a:cubicBezTo>
                      <a:pt x="77" y="64"/>
                      <a:pt x="77" y="64"/>
                      <a:pt x="77" y="64"/>
                    </a:cubicBezTo>
                    <a:lnTo>
                      <a:pt x="77" y="87"/>
                    </a:lnTo>
                    <a:close/>
                  </a:path>
                </a:pathLst>
              </a:custGeom>
              <a:grpFill/>
              <a:ln>
                <a:noFill/>
              </a:ln>
            </p:spPr>
            <p:txBody>
              <a:bodyPr anchor="ctr"/>
              <a:lstStyle/>
              <a:p>
                <a:pPr algn="ctr"/>
                <a:endParaRPr/>
              </a:p>
            </p:txBody>
          </p:sp>
          <p:sp>
            <p:nvSpPr>
              <p:cNvPr id="104" name="iṥlïḑê">
                <a:extLst>
                  <a:ext uri="{FF2B5EF4-FFF2-40B4-BE49-F238E27FC236}">
                    <a16:creationId xmlns:a16="http://schemas.microsoft.com/office/drawing/2014/main" id="{C6600A15-9F1F-40DE-9F04-F0F31A9C57F7}"/>
                  </a:ext>
                </a:extLst>
              </p:cNvPr>
              <p:cNvSpPr/>
              <p:nvPr/>
            </p:nvSpPr>
            <p:spPr bwMode="auto">
              <a:xfrm>
                <a:off x="10795530" y="720349"/>
                <a:ext cx="36902" cy="48644"/>
              </a:xfrm>
              <a:custGeom>
                <a:avLst/>
                <a:gdLst>
                  <a:gd name="T0" fmla="*/ 173 w 179"/>
                  <a:gd name="T1" fmla="*/ 71 h 234"/>
                  <a:gd name="T2" fmla="*/ 145 w 179"/>
                  <a:gd name="T3" fmla="*/ 71 h 234"/>
                  <a:gd name="T4" fmla="*/ 89 w 179"/>
                  <a:gd name="T5" fmla="*/ 25 h 234"/>
                  <a:gd name="T6" fmla="*/ 38 w 179"/>
                  <a:gd name="T7" fmla="*/ 65 h 234"/>
                  <a:gd name="T8" fmla="*/ 65 w 179"/>
                  <a:gd name="T9" fmla="*/ 93 h 234"/>
                  <a:gd name="T10" fmla="*/ 129 w 179"/>
                  <a:gd name="T11" fmla="*/ 107 h 234"/>
                  <a:gd name="T12" fmla="*/ 179 w 179"/>
                  <a:gd name="T13" fmla="*/ 169 h 234"/>
                  <a:gd name="T14" fmla="*/ 91 w 179"/>
                  <a:gd name="T15" fmla="*/ 234 h 234"/>
                  <a:gd name="T16" fmla="*/ 24 w 179"/>
                  <a:gd name="T17" fmla="*/ 214 h 234"/>
                  <a:gd name="T18" fmla="*/ 0 w 179"/>
                  <a:gd name="T19" fmla="*/ 158 h 234"/>
                  <a:gd name="T20" fmla="*/ 30 w 179"/>
                  <a:gd name="T21" fmla="*/ 158 h 234"/>
                  <a:gd name="T22" fmla="*/ 91 w 179"/>
                  <a:gd name="T23" fmla="*/ 210 h 234"/>
                  <a:gd name="T24" fmla="*/ 151 w 179"/>
                  <a:gd name="T25" fmla="*/ 172 h 234"/>
                  <a:gd name="T26" fmla="*/ 102 w 179"/>
                  <a:gd name="T27" fmla="*/ 132 h 234"/>
                  <a:gd name="T28" fmla="*/ 55 w 179"/>
                  <a:gd name="T29" fmla="*/ 122 h 234"/>
                  <a:gd name="T30" fmla="*/ 8 w 179"/>
                  <a:gd name="T31" fmla="*/ 68 h 234"/>
                  <a:gd name="T32" fmla="*/ 86 w 179"/>
                  <a:gd name="T33" fmla="*/ 0 h 234"/>
                  <a:gd name="T34" fmla="*/ 173 w 179"/>
                  <a:gd name="T35" fmla="*/ 7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9" h="234">
                    <a:moveTo>
                      <a:pt x="173" y="71"/>
                    </a:moveTo>
                    <a:cubicBezTo>
                      <a:pt x="145" y="71"/>
                      <a:pt x="145" y="71"/>
                      <a:pt x="145" y="71"/>
                    </a:cubicBezTo>
                    <a:cubicBezTo>
                      <a:pt x="143" y="42"/>
                      <a:pt x="124" y="27"/>
                      <a:pt x="89" y="25"/>
                    </a:cubicBezTo>
                    <a:cubicBezTo>
                      <a:pt x="55" y="26"/>
                      <a:pt x="38" y="39"/>
                      <a:pt x="38" y="65"/>
                    </a:cubicBezTo>
                    <a:cubicBezTo>
                      <a:pt x="38" y="81"/>
                      <a:pt x="47" y="90"/>
                      <a:pt x="65" y="93"/>
                    </a:cubicBezTo>
                    <a:cubicBezTo>
                      <a:pt x="129" y="107"/>
                      <a:pt x="129" y="107"/>
                      <a:pt x="129" y="107"/>
                    </a:cubicBezTo>
                    <a:cubicBezTo>
                      <a:pt x="162" y="116"/>
                      <a:pt x="179" y="136"/>
                      <a:pt x="179" y="169"/>
                    </a:cubicBezTo>
                    <a:cubicBezTo>
                      <a:pt x="178" y="210"/>
                      <a:pt x="149" y="232"/>
                      <a:pt x="91" y="234"/>
                    </a:cubicBezTo>
                    <a:cubicBezTo>
                      <a:pt x="59" y="234"/>
                      <a:pt x="37" y="227"/>
                      <a:pt x="24" y="214"/>
                    </a:cubicBezTo>
                    <a:cubicBezTo>
                      <a:pt x="7" y="202"/>
                      <a:pt x="0" y="183"/>
                      <a:pt x="0" y="158"/>
                    </a:cubicBezTo>
                    <a:cubicBezTo>
                      <a:pt x="30" y="158"/>
                      <a:pt x="30" y="158"/>
                      <a:pt x="30" y="158"/>
                    </a:cubicBezTo>
                    <a:cubicBezTo>
                      <a:pt x="31" y="192"/>
                      <a:pt x="51" y="210"/>
                      <a:pt x="91" y="210"/>
                    </a:cubicBezTo>
                    <a:cubicBezTo>
                      <a:pt x="130" y="210"/>
                      <a:pt x="150" y="197"/>
                      <a:pt x="151" y="172"/>
                    </a:cubicBezTo>
                    <a:cubicBezTo>
                      <a:pt x="154" y="152"/>
                      <a:pt x="138" y="139"/>
                      <a:pt x="102" y="132"/>
                    </a:cubicBezTo>
                    <a:cubicBezTo>
                      <a:pt x="55" y="122"/>
                      <a:pt x="55" y="122"/>
                      <a:pt x="55" y="122"/>
                    </a:cubicBezTo>
                    <a:cubicBezTo>
                      <a:pt x="24" y="113"/>
                      <a:pt x="8" y="95"/>
                      <a:pt x="8" y="68"/>
                    </a:cubicBezTo>
                    <a:cubicBezTo>
                      <a:pt x="10" y="24"/>
                      <a:pt x="36" y="1"/>
                      <a:pt x="86" y="0"/>
                    </a:cubicBezTo>
                    <a:cubicBezTo>
                      <a:pt x="142" y="0"/>
                      <a:pt x="171" y="23"/>
                      <a:pt x="173" y="71"/>
                    </a:cubicBezTo>
                    <a:close/>
                  </a:path>
                </a:pathLst>
              </a:custGeom>
              <a:grpFill/>
              <a:ln>
                <a:noFill/>
              </a:ln>
            </p:spPr>
            <p:txBody>
              <a:bodyPr anchor="ctr"/>
              <a:lstStyle/>
              <a:p>
                <a:pPr algn="ctr"/>
                <a:endParaRPr/>
              </a:p>
            </p:txBody>
          </p:sp>
          <p:sp>
            <p:nvSpPr>
              <p:cNvPr id="105" name="iṩļîḋé">
                <a:extLst>
                  <a:ext uri="{FF2B5EF4-FFF2-40B4-BE49-F238E27FC236}">
                    <a16:creationId xmlns:a16="http://schemas.microsoft.com/office/drawing/2014/main" id="{974F8C08-F987-4D49-8EB1-A06FE29DB83D}"/>
                  </a:ext>
                </a:extLst>
              </p:cNvPr>
              <p:cNvSpPr/>
              <p:nvPr/>
            </p:nvSpPr>
            <p:spPr bwMode="auto">
              <a:xfrm>
                <a:off x="10837884" y="732929"/>
                <a:ext cx="28515" cy="35644"/>
              </a:xfrm>
              <a:custGeom>
                <a:avLst/>
                <a:gdLst>
                  <a:gd name="T0" fmla="*/ 139 w 139"/>
                  <a:gd name="T1" fmla="*/ 61 h 171"/>
                  <a:gd name="T2" fmla="*/ 112 w 139"/>
                  <a:gd name="T3" fmla="*/ 61 h 171"/>
                  <a:gd name="T4" fmla="*/ 74 w 139"/>
                  <a:gd name="T5" fmla="*/ 26 h 171"/>
                  <a:gd name="T6" fmla="*/ 28 w 139"/>
                  <a:gd name="T7" fmla="*/ 87 h 171"/>
                  <a:gd name="T8" fmla="*/ 73 w 139"/>
                  <a:gd name="T9" fmla="*/ 151 h 171"/>
                  <a:gd name="T10" fmla="*/ 112 w 139"/>
                  <a:gd name="T11" fmla="*/ 111 h 171"/>
                  <a:gd name="T12" fmla="*/ 139 w 139"/>
                  <a:gd name="T13" fmla="*/ 111 h 171"/>
                  <a:gd name="T14" fmla="*/ 73 w 139"/>
                  <a:gd name="T15" fmla="*/ 171 h 171"/>
                  <a:gd name="T16" fmla="*/ 0 w 139"/>
                  <a:gd name="T17" fmla="*/ 92 h 171"/>
                  <a:gd name="T18" fmla="*/ 78 w 139"/>
                  <a:gd name="T19" fmla="*/ 0 h 171"/>
                  <a:gd name="T20" fmla="*/ 139 w 139"/>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9" h="171">
                    <a:moveTo>
                      <a:pt x="139" y="61"/>
                    </a:moveTo>
                    <a:cubicBezTo>
                      <a:pt x="112" y="61"/>
                      <a:pt x="112" y="61"/>
                      <a:pt x="112" y="61"/>
                    </a:cubicBezTo>
                    <a:cubicBezTo>
                      <a:pt x="110" y="37"/>
                      <a:pt x="97" y="26"/>
                      <a:pt x="74" y="26"/>
                    </a:cubicBezTo>
                    <a:cubicBezTo>
                      <a:pt x="45" y="27"/>
                      <a:pt x="30" y="48"/>
                      <a:pt x="28" y="87"/>
                    </a:cubicBezTo>
                    <a:cubicBezTo>
                      <a:pt x="28" y="129"/>
                      <a:pt x="43" y="151"/>
                      <a:pt x="73" y="151"/>
                    </a:cubicBezTo>
                    <a:cubicBezTo>
                      <a:pt x="95" y="149"/>
                      <a:pt x="108" y="136"/>
                      <a:pt x="112" y="111"/>
                    </a:cubicBezTo>
                    <a:cubicBezTo>
                      <a:pt x="139" y="111"/>
                      <a:pt x="139" y="111"/>
                      <a:pt x="139" y="111"/>
                    </a:cubicBezTo>
                    <a:cubicBezTo>
                      <a:pt x="133" y="151"/>
                      <a:pt x="111" y="171"/>
                      <a:pt x="73" y="171"/>
                    </a:cubicBezTo>
                    <a:cubicBezTo>
                      <a:pt x="26" y="170"/>
                      <a:pt x="1" y="143"/>
                      <a:pt x="0" y="92"/>
                    </a:cubicBezTo>
                    <a:cubicBezTo>
                      <a:pt x="1" y="32"/>
                      <a:pt x="28" y="2"/>
                      <a:pt x="78" y="0"/>
                    </a:cubicBezTo>
                    <a:cubicBezTo>
                      <a:pt x="114" y="1"/>
                      <a:pt x="135" y="21"/>
                      <a:pt x="139" y="61"/>
                    </a:cubicBezTo>
                    <a:close/>
                  </a:path>
                </a:pathLst>
              </a:custGeom>
              <a:grpFill/>
              <a:ln>
                <a:noFill/>
              </a:ln>
            </p:spPr>
            <p:txBody>
              <a:bodyPr anchor="ctr"/>
              <a:lstStyle/>
              <a:p>
                <a:pPr algn="ctr"/>
                <a:endParaRPr/>
              </a:p>
            </p:txBody>
          </p:sp>
          <p:sp>
            <p:nvSpPr>
              <p:cNvPr id="106" name="îs1iḋé">
                <a:extLst>
                  <a:ext uri="{FF2B5EF4-FFF2-40B4-BE49-F238E27FC236}">
                    <a16:creationId xmlns:a16="http://schemas.microsoft.com/office/drawing/2014/main" id="{0AC6DBD6-6442-4661-B146-8196CD63975C}"/>
                  </a:ext>
                </a:extLst>
              </p:cNvPr>
              <p:cNvSpPr/>
              <p:nvPr/>
            </p:nvSpPr>
            <p:spPr bwMode="auto">
              <a:xfrm>
                <a:off x="10872270" y="721607"/>
                <a:ext cx="5871" cy="46547"/>
              </a:xfrm>
              <a:custGeom>
                <a:avLst/>
                <a:gdLst>
                  <a:gd name="T0" fmla="*/ 14 w 14"/>
                  <a:gd name="T1" fmla="*/ 30 h 111"/>
                  <a:gd name="T2" fmla="*/ 14 w 14"/>
                  <a:gd name="T3" fmla="*/ 111 h 111"/>
                  <a:gd name="T4" fmla="*/ 0 w 14"/>
                  <a:gd name="T5" fmla="*/ 111 h 111"/>
                  <a:gd name="T6" fmla="*/ 0 w 14"/>
                  <a:gd name="T7" fmla="*/ 30 h 111"/>
                  <a:gd name="T8" fmla="*/ 14 w 14"/>
                  <a:gd name="T9" fmla="*/ 30 h 111"/>
                  <a:gd name="T10" fmla="*/ 14 w 14"/>
                  <a:gd name="T11" fmla="*/ 30 h 111"/>
                  <a:gd name="T12" fmla="*/ 14 w 14"/>
                  <a:gd name="T13" fmla="*/ 15 h 111"/>
                  <a:gd name="T14" fmla="*/ 0 w 14"/>
                  <a:gd name="T15" fmla="*/ 15 h 111"/>
                  <a:gd name="T16" fmla="*/ 0 w 14"/>
                  <a:gd name="T17" fmla="*/ 0 h 111"/>
                  <a:gd name="T18" fmla="*/ 14 w 14"/>
                  <a:gd name="T19" fmla="*/ 0 h 111"/>
                  <a:gd name="T20" fmla="*/ 14 w 14"/>
                  <a:gd name="T21" fmla="*/ 1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11">
                    <a:moveTo>
                      <a:pt x="14" y="30"/>
                    </a:moveTo>
                    <a:lnTo>
                      <a:pt x="14" y="111"/>
                    </a:lnTo>
                    <a:lnTo>
                      <a:pt x="0" y="111"/>
                    </a:lnTo>
                    <a:lnTo>
                      <a:pt x="0" y="30"/>
                    </a:lnTo>
                    <a:lnTo>
                      <a:pt x="14" y="30"/>
                    </a:lnTo>
                    <a:lnTo>
                      <a:pt x="14" y="30"/>
                    </a:lnTo>
                    <a:close/>
                    <a:moveTo>
                      <a:pt x="14" y="15"/>
                    </a:moveTo>
                    <a:lnTo>
                      <a:pt x="0" y="15"/>
                    </a:lnTo>
                    <a:lnTo>
                      <a:pt x="0" y="0"/>
                    </a:lnTo>
                    <a:lnTo>
                      <a:pt x="14" y="0"/>
                    </a:lnTo>
                    <a:lnTo>
                      <a:pt x="14" y="15"/>
                    </a:lnTo>
                    <a:close/>
                  </a:path>
                </a:pathLst>
              </a:custGeom>
              <a:grpFill/>
              <a:ln>
                <a:noFill/>
              </a:ln>
            </p:spPr>
            <p:txBody>
              <a:bodyPr anchor="ctr"/>
              <a:lstStyle/>
              <a:p>
                <a:pPr algn="ctr"/>
                <a:endParaRPr/>
              </a:p>
            </p:txBody>
          </p:sp>
          <p:sp>
            <p:nvSpPr>
              <p:cNvPr id="107" name="iṣ1ïḑê">
                <a:extLst>
                  <a:ext uri="{FF2B5EF4-FFF2-40B4-BE49-F238E27FC236}">
                    <a16:creationId xmlns:a16="http://schemas.microsoft.com/office/drawing/2014/main" id="{73A6C8BA-8AD9-4540-AA9F-231B74DC0777}"/>
                  </a:ext>
                </a:extLst>
              </p:cNvPr>
              <p:cNvSpPr/>
              <p:nvPr/>
            </p:nvSpPr>
            <p:spPr bwMode="auto">
              <a:xfrm>
                <a:off x="10884851"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08" name="ïS1îḑê">
                <a:extLst>
                  <a:ext uri="{FF2B5EF4-FFF2-40B4-BE49-F238E27FC236}">
                    <a16:creationId xmlns:a16="http://schemas.microsoft.com/office/drawing/2014/main" id="{7C382480-41EF-4EF7-AB6E-4AED395C3EA3}"/>
                  </a:ext>
                </a:extLst>
              </p:cNvPr>
              <p:cNvSpPr/>
              <p:nvPr/>
            </p:nvSpPr>
            <p:spPr bwMode="auto">
              <a:xfrm>
                <a:off x="10922172" y="732929"/>
                <a:ext cx="28096"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09" name="iŝḷíḍê">
                <a:extLst>
                  <a:ext uri="{FF2B5EF4-FFF2-40B4-BE49-F238E27FC236}">
                    <a16:creationId xmlns:a16="http://schemas.microsoft.com/office/drawing/2014/main" id="{7D332882-3E1E-4A5B-A428-00AFBD6D7343}"/>
                  </a:ext>
                </a:extLst>
              </p:cNvPr>
              <p:cNvSpPr/>
              <p:nvPr/>
            </p:nvSpPr>
            <p:spPr bwMode="auto">
              <a:xfrm>
                <a:off x="10956139" y="732929"/>
                <a:ext cx="29354"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1"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0" name="îṥľíḍé">
                <a:extLst>
                  <a:ext uri="{FF2B5EF4-FFF2-40B4-BE49-F238E27FC236}">
                    <a16:creationId xmlns:a16="http://schemas.microsoft.com/office/drawing/2014/main" id="{4EC31911-A59A-4F4A-9D34-553079CB472B}"/>
                  </a:ext>
                </a:extLst>
              </p:cNvPr>
              <p:cNvSpPr/>
              <p:nvPr/>
            </p:nvSpPr>
            <p:spPr bwMode="auto">
              <a:xfrm>
                <a:off x="10989268" y="732929"/>
                <a:ext cx="3103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8" y="42"/>
                      <a:pt x="103" y="26"/>
                      <a:pt x="74" y="26"/>
                    </a:cubicBezTo>
                    <a:cubicBezTo>
                      <a:pt x="47" y="28"/>
                      <a:pt x="32" y="44"/>
                      <a:pt x="29" y="75"/>
                    </a:cubicBezTo>
                    <a:close/>
                  </a:path>
                </a:pathLst>
              </a:custGeom>
              <a:grpFill/>
              <a:ln>
                <a:noFill/>
              </a:ln>
            </p:spPr>
            <p:txBody>
              <a:bodyPr anchor="ctr"/>
              <a:lstStyle/>
              <a:p>
                <a:pPr algn="ctr"/>
                <a:endParaRPr/>
              </a:p>
            </p:txBody>
          </p:sp>
          <p:sp>
            <p:nvSpPr>
              <p:cNvPr id="111" name="îşḻiḍe">
                <a:extLst>
                  <a:ext uri="{FF2B5EF4-FFF2-40B4-BE49-F238E27FC236}">
                    <a16:creationId xmlns:a16="http://schemas.microsoft.com/office/drawing/2014/main" id="{64E649FB-4ED5-45FD-A0C6-485B8BE24C83}"/>
                  </a:ext>
                </a:extLst>
              </p:cNvPr>
              <p:cNvSpPr/>
              <p:nvPr/>
            </p:nvSpPr>
            <p:spPr bwMode="auto">
              <a:xfrm>
                <a:off x="11060975" y="732929"/>
                <a:ext cx="32290" cy="35644"/>
              </a:xfrm>
              <a:custGeom>
                <a:avLst/>
                <a:gdLst>
                  <a:gd name="T0" fmla="*/ 35 w 156"/>
                  <a:gd name="T1" fmla="*/ 55 h 171"/>
                  <a:gd name="T2" fmla="*/ 9 w 156"/>
                  <a:gd name="T3" fmla="*/ 55 h 171"/>
                  <a:gd name="T4" fmla="*/ 76 w 156"/>
                  <a:gd name="T5" fmla="*/ 0 h 171"/>
                  <a:gd name="T6" fmla="*/ 136 w 156"/>
                  <a:gd name="T7" fmla="*/ 46 h 171"/>
                  <a:gd name="T8" fmla="*/ 136 w 156"/>
                  <a:gd name="T9" fmla="*/ 141 h 171"/>
                  <a:gd name="T10" fmla="*/ 146 w 156"/>
                  <a:gd name="T11" fmla="*/ 151 h 171"/>
                  <a:gd name="T12" fmla="*/ 150 w 156"/>
                  <a:gd name="T13" fmla="*/ 151 h 171"/>
                  <a:gd name="T14" fmla="*/ 156 w 156"/>
                  <a:gd name="T15" fmla="*/ 149 h 171"/>
                  <a:gd name="T16" fmla="*/ 156 w 156"/>
                  <a:gd name="T17" fmla="*/ 169 h 171"/>
                  <a:gd name="T18" fmla="*/ 150 w 156"/>
                  <a:gd name="T19" fmla="*/ 169 h 171"/>
                  <a:gd name="T20" fmla="*/ 140 w 156"/>
                  <a:gd name="T21" fmla="*/ 170 h 171"/>
                  <a:gd name="T22" fmla="*/ 112 w 156"/>
                  <a:gd name="T23" fmla="*/ 147 h 171"/>
                  <a:gd name="T24" fmla="*/ 52 w 156"/>
                  <a:gd name="T25" fmla="*/ 171 h 171"/>
                  <a:gd name="T26" fmla="*/ 0 w 156"/>
                  <a:gd name="T27" fmla="*/ 126 h 171"/>
                  <a:gd name="T28" fmla="*/ 51 w 156"/>
                  <a:gd name="T29" fmla="*/ 75 h 171"/>
                  <a:gd name="T30" fmla="*/ 96 w 156"/>
                  <a:gd name="T31" fmla="*/ 70 h 171"/>
                  <a:gd name="T32" fmla="*/ 111 w 156"/>
                  <a:gd name="T33" fmla="*/ 50 h 171"/>
                  <a:gd name="T34" fmla="*/ 71 w 156"/>
                  <a:gd name="T35" fmla="*/ 23 h 171"/>
                  <a:gd name="T36" fmla="*/ 35 w 156"/>
                  <a:gd name="T37" fmla="*/ 55 h 171"/>
                  <a:gd name="T38" fmla="*/ 109 w 156"/>
                  <a:gd name="T39" fmla="*/ 113 h 171"/>
                  <a:gd name="T40" fmla="*/ 109 w 156"/>
                  <a:gd name="T41" fmla="*/ 86 h 171"/>
                  <a:gd name="T42" fmla="*/ 64 w 156"/>
                  <a:gd name="T43" fmla="*/ 97 h 171"/>
                  <a:gd name="T44" fmla="*/ 30 w 156"/>
                  <a:gd name="T45" fmla="*/ 122 h 171"/>
                  <a:gd name="T46" fmla="*/ 58 w 156"/>
                  <a:gd name="T47" fmla="*/ 151 h 171"/>
                  <a:gd name="T48" fmla="*/ 109 w 156"/>
                  <a:gd name="T49" fmla="*/ 113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6" h="171">
                    <a:moveTo>
                      <a:pt x="35" y="55"/>
                    </a:moveTo>
                    <a:cubicBezTo>
                      <a:pt x="9" y="55"/>
                      <a:pt x="9" y="55"/>
                      <a:pt x="9" y="55"/>
                    </a:cubicBezTo>
                    <a:cubicBezTo>
                      <a:pt x="10" y="18"/>
                      <a:pt x="32" y="0"/>
                      <a:pt x="76" y="0"/>
                    </a:cubicBezTo>
                    <a:cubicBezTo>
                      <a:pt x="116" y="2"/>
                      <a:pt x="136" y="17"/>
                      <a:pt x="136" y="46"/>
                    </a:cubicBezTo>
                    <a:cubicBezTo>
                      <a:pt x="136" y="141"/>
                      <a:pt x="136" y="141"/>
                      <a:pt x="136" y="141"/>
                    </a:cubicBezTo>
                    <a:cubicBezTo>
                      <a:pt x="136" y="147"/>
                      <a:pt x="140" y="151"/>
                      <a:pt x="146" y="151"/>
                    </a:cubicBezTo>
                    <a:cubicBezTo>
                      <a:pt x="147" y="151"/>
                      <a:pt x="148" y="151"/>
                      <a:pt x="150" y="151"/>
                    </a:cubicBezTo>
                    <a:cubicBezTo>
                      <a:pt x="152" y="150"/>
                      <a:pt x="154" y="149"/>
                      <a:pt x="156" y="149"/>
                    </a:cubicBezTo>
                    <a:cubicBezTo>
                      <a:pt x="156" y="169"/>
                      <a:pt x="156" y="169"/>
                      <a:pt x="156" y="169"/>
                    </a:cubicBezTo>
                    <a:cubicBezTo>
                      <a:pt x="154" y="169"/>
                      <a:pt x="152" y="169"/>
                      <a:pt x="150" y="169"/>
                    </a:cubicBezTo>
                    <a:cubicBezTo>
                      <a:pt x="146" y="170"/>
                      <a:pt x="143" y="170"/>
                      <a:pt x="140" y="170"/>
                    </a:cubicBezTo>
                    <a:cubicBezTo>
                      <a:pt x="120" y="170"/>
                      <a:pt x="111" y="163"/>
                      <a:pt x="112" y="147"/>
                    </a:cubicBezTo>
                    <a:cubicBezTo>
                      <a:pt x="96" y="163"/>
                      <a:pt x="76" y="171"/>
                      <a:pt x="52" y="171"/>
                    </a:cubicBezTo>
                    <a:cubicBezTo>
                      <a:pt x="19" y="170"/>
                      <a:pt x="2" y="155"/>
                      <a:pt x="0" y="126"/>
                    </a:cubicBezTo>
                    <a:cubicBezTo>
                      <a:pt x="1" y="97"/>
                      <a:pt x="18" y="80"/>
                      <a:pt x="51" y="75"/>
                    </a:cubicBezTo>
                    <a:cubicBezTo>
                      <a:pt x="96" y="70"/>
                      <a:pt x="96" y="70"/>
                      <a:pt x="96" y="70"/>
                    </a:cubicBezTo>
                    <a:cubicBezTo>
                      <a:pt x="106" y="68"/>
                      <a:pt x="111" y="62"/>
                      <a:pt x="111" y="50"/>
                    </a:cubicBezTo>
                    <a:cubicBezTo>
                      <a:pt x="111" y="32"/>
                      <a:pt x="98" y="23"/>
                      <a:pt x="71" y="23"/>
                    </a:cubicBezTo>
                    <a:cubicBezTo>
                      <a:pt x="49" y="23"/>
                      <a:pt x="36" y="34"/>
                      <a:pt x="35" y="55"/>
                    </a:cubicBezTo>
                    <a:close/>
                    <a:moveTo>
                      <a:pt x="109" y="113"/>
                    </a:moveTo>
                    <a:cubicBezTo>
                      <a:pt x="109" y="86"/>
                      <a:pt x="109" y="86"/>
                      <a:pt x="109" y="86"/>
                    </a:cubicBezTo>
                    <a:cubicBezTo>
                      <a:pt x="103" y="90"/>
                      <a:pt x="88" y="93"/>
                      <a:pt x="64" y="97"/>
                    </a:cubicBezTo>
                    <a:cubicBezTo>
                      <a:pt x="41" y="98"/>
                      <a:pt x="30" y="107"/>
                      <a:pt x="30" y="122"/>
                    </a:cubicBezTo>
                    <a:cubicBezTo>
                      <a:pt x="30" y="141"/>
                      <a:pt x="39" y="151"/>
                      <a:pt x="58" y="151"/>
                    </a:cubicBezTo>
                    <a:cubicBezTo>
                      <a:pt x="90" y="148"/>
                      <a:pt x="107" y="136"/>
                      <a:pt x="109" y="113"/>
                    </a:cubicBezTo>
                    <a:close/>
                  </a:path>
                </a:pathLst>
              </a:custGeom>
              <a:grpFill/>
              <a:ln>
                <a:noFill/>
              </a:ln>
            </p:spPr>
            <p:txBody>
              <a:bodyPr anchor="ctr"/>
              <a:lstStyle/>
              <a:p>
                <a:pPr algn="ctr"/>
                <a:endParaRPr/>
              </a:p>
            </p:txBody>
          </p:sp>
          <p:sp>
            <p:nvSpPr>
              <p:cNvPr id="112" name="ïşḻíḓe">
                <a:extLst>
                  <a:ext uri="{FF2B5EF4-FFF2-40B4-BE49-F238E27FC236}">
                    <a16:creationId xmlns:a16="http://schemas.microsoft.com/office/drawing/2014/main" id="{19BDEC23-212D-4322-A5C3-0CC27626CF3E}"/>
                  </a:ext>
                </a:extLst>
              </p:cNvPr>
              <p:cNvSpPr/>
              <p:nvPr/>
            </p:nvSpPr>
            <p:spPr bwMode="auto">
              <a:xfrm>
                <a:off x="11099136" y="732929"/>
                <a:ext cx="27677" cy="35225"/>
              </a:xfrm>
              <a:custGeom>
                <a:avLst/>
                <a:gdLst>
                  <a:gd name="T0" fmla="*/ 134 w 134"/>
                  <a:gd name="T1" fmla="*/ 58 h 169"/>
                  <a:gd name="T2" fmla="*/ 134 w 134"/>
                  <a:gd name="T3" fmla="*/ 169 h 169"/>
                  <a:gd name="T4" fmla="*/ 107 w 134"/>
                  <a:gd name="T5" fmla="*/ 169 h 169"/>
                  <a:gd name="T6" fmla="*/ 107 w 134"/>
                  <a:gd name="T7" fmla="*/ 69 h 169"/>
                  <a:gd name="T8" fmla="*/ 71 w 134"/>
                  <a:gd name="T9" fmla="*/ 26 h 169"/>
                  <a:gd name="T10" fmla="*/ 28 w 134"/>
                  <a:gd name="T11" fmla="*/ 80 h 169"/>
                  <a:gd name="T12" fmla="*/ 28 w 134"/>
                  <a:gd name="T13" fmla="*/ 169 h 169"/>
                  <a:gd name="T14" fmla="*/ 0 w 134"/>
                  <a:gd name="T15" fmla="*/ 169 h 169"/>
                  <a:gd name="T16" fmla="*/ 0 w 134"/>
                  <a:gd name="T17" fmla="*/ 5 h 169"/>
                  <a:gd name="T18" fmla="*/ 27 w 134"/>
                  <a:gd name="T19" fmla="*/ 5 h 169"/>
                  <a:gd name="T20" fmla="*/ 27 w 134"/>
                  <a:gd name="T21" fmla="*/ 28 h 169"/>
                  <a:gd name="T22" fmla="*/ 77 w 134"/>
                  <a:gd name="T23" fmla="*/ 0 h 169"/>
                  <a:gd name="T24" fmla="*/ 134 w 134"/>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4" h="169">
                    <a:moveTo>
                      <a:pt x="134" y="58"/>
                    </a:moveTo>
                    <a:cubicBezTo>
                      <a:pt x="134" y="169"/>
                      <a:pt x="134" y="169"/>
                      <a:pt x="134" y="169"/>
                    </a:cubicBezTo>
                    <a:cubicBezTo>
                      <a:pt x="107" y="169"/>
                      <a:pt x="107" y="169"/>
                      <a:pt x="107" y="169"/>
                    </a:cubicBezTo>
                    <a:cubicBezTo>
                      <a:pt x="107" y="69"/>
                      <a:pt x="107" y="69"/>
                      <a:pt x="107"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4" y="58"/>
                    </a:cubicBezTo>
                    <a:close/>
                  </a:path>
                </a:pathLst>
              </a:custGeom>
              <a:grpFill/>
              <a:ln>
                <a:noFill/>
              </a:ln>
            </p:spPr>
            <p:txBody>
              <a:bodyPr anchor="ctr"/>
              <a:lstStyle/>
              <a:p>
                <a:pPr algn="ctr"/>
                <a:endParaRPr/>
              </a:p>
            </p:txBody>
          </p:sp>
          <p:sp>
            <p:nvSpPr>
              <p:cNvPr id="113" name="îS1iḓé">
                <a:extLst>
                  <a:ext uri="{FF2B5EF4-FFF2-40B4-BE49-F238E27FC236}">
                    <a16:creationId xmlns:a16="http://schemas.microsoft.com/office/drawing/2014/main" id="{7AB18821-9DE9-4079-A63D-AD64BC5C23E7}"/>
                  </a:ext>
                </a:extLst>
              </p:cNvPr>
              <p:cNvSpPr/>
              <p:nvPr/>
            </p:nvSpPr>
            <p:spPr bwMode="auto">
              <a:xfrm>
                <a:off x="11133103" y="721607"/>
                <a:ext cx="30193" cy="46967"/>
              </a:xfrm>
              <a:custGeom>
                <a:avLst/>
                <a:gdLst>
                  <a:gd name="T0" fmla="*/ 145 w 145"/>
                  <a:gd name="T1" fmla="*/ 0 h 226"/>
                  <a:gd name="T2" fmla="*/ 145 w 145"/>
                  <a:gd name="T3" fmla="*/ 224 h 226"/>
                  <a:gd name="T4" fmla="*/ 119 w 145"/>
                  <a:gd name="T5" fmla="*/ 224 h 226"/>
                  <a:gd name="T6" fmla="*/ 119 w 145"/>
                  <a:gd name="T7" fmla="*/ 202 h 226"/>
                  <a:gd name="T8" fmla="*/ 73 w 145"/>
                  <a:gd name="T9" fmla="*/ 226 h 226"/>
                  <a:gd name="T10" fmla="*/ 0 w 145"/>
                  <a:gd name="T11" fmla="*/ 137 h 226"/>
                  <a:gd name="T12" fmla="*/ 69 w 145"/>
                  <a:gd name="T13" fmla="*/ 55 h 226"/>
                  <a:gd name="T14" fmla="*/ 116 w 145"/>
                  <a:gd name="T15" fmla="*/ 79 h 226"/>
                  <a:gd name="T16" fmla="*/ 118 w 145"/>
                  <a:gd name="T17" fmla="*/ 83 h 226"/>
                  <a:gd name="T18" fmla="*/ 118 w 145"/>
                  <a:gd name="T19" fmla="*/ 82 h 226"/>
                  <a:gd name="T20" fmla="*/ 118 w 145"/>
                  <a:gd name="T21" fmla="*/ 0 h 226"/>
                  <a:gd name="T22" fmla="*/ 145 w 145"/>
                  <a:gd name="T23" fmla="*/ 0 h 226"/>
                  <a:gd name="T24" fmla="*/ 29 w 145"/>
                  <a:gd name="T25" fmla="*/ 142 h 226"/>
                  <a:gd name="T26" fmla="*/ 73 w 145"/>
                  <a:gd name="T27" fmla="*/ 206 h 226"/>
                  <a:gd name="T28" fmla="*/ 118 w 145"/>
                  <a:gd name="T29" fmla="*/ 151 h 226"/>
                  <a:gd name="T30" fmla="*/ 74 w 145"/>
                  <a:gd name="T31" fmla="*/ 81 h 226"/>
                  <a:gd name="T32" fmla="*/ 29 w 145"/>
                  <a:gd name="T33" fmla="*/ 142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5" h="226">
                    <a:moveTo>
                      <a:pt x="145" y="0"/>
                    </a:moveTo>
                    <a:cubicBezTo>
                      <a:pt x="145" y="224"/>
                      <a:pt x="145" y="224"/>
                      <a:pt x="145" y="224"/>
                    </a:cubicBezTo>
                    <a:cubicBezTo>
                      <a:pt x="119" y="224"/>
                      <a:pt x="119" y="224"/>
                      <a:pt x="119" y="224"/>
                    </a:cubicBezTo>
                    <a:cubicBezTo>
                      <a:pt x="119" y="202"/>
                      <a:pt x="119" y="202"/>
                      <a:pt x="119" y="202"/>
                    </a:cubicBezTo>
                    <a:cubicBezTo>
                      <a:pt x="109" y="218"/>
                      <a:pt x="94" y="226"/>
                      <a:pt x="73" y="226"/>
                    </a:cubicBezTo>
                    <a:cubicBezTo>
                      <a:pt x="27" y="225"/>
                      <a:pt x="3" y="195"/>
                      <a:pt x="0" y="137"/>
                    </a:cubicBezTo>
                    <a:cubicBezTo>
                      <a:pt x="3" y="85"/>
                      <a:pt x="26" y="57"/>
                      <a:pt x="69" y="55"/>
                    </a:cubicBezTo>
                    <a:cubicBezTo>
                      <a:pt x="86" y="55"/>
                      <a:pt x="102" y="63"/>
                      <a:pt x="116" y="79"/>
                    </a:cubicBezTo>
                    <a:cubicBezTo>
                      <a:pt x="116" y="81"/>
                      <a:pt x="117" y="82"/>
                      <a:pt x="118" y="83"/>
                    </a:cubicBezTo>
                    <a:cubicBezTo>
                      <a:pt x="118" y="82"/>
                      <a:pt x="118" y="82"/>
                      <a:pt x="118" y="82"/>
                    </a:cubicBezTo>
                    <a:cubicBezTo>
                      <a:pt x="118" y="0"/>
                      <a:pt x="118" y="0"/>
                      <a:pt x="118" y="0"/>
                    </a:cubicBezTo>
                    <a:cubicBezTo>
                      <a:pt x="145" y="0"/>
                      <a:pt x="145" y="0"/>
                      <a:pt x="145" y="0"/>
                    </a:cubicBezTo>
                    <a:close/>
                    <a:moveTo>
                      <a:pt x="29" y="142"/>
                    </a:moveTo>
                    <a:cubicBezTo>
                      <a:pt x="30" y="183"/>
                      <a:pt x="45" y="204"/>
                      <a:pt x="73" y="206"/>
                    </a:cubicBezTo>
                    <a:cubicBezTo>
                      <a:pt x="102" y="202"/>
                      <a:pt x="117" y="184"/>
                      <a:pt x="118" y="151"/>
                    </a:cubicBezTo>
                    <a:cubicBezTo>
                      <a:pt x="118" y="104"/>
                      <a:pt x="103" y="81"/>
                      <a:pt x="74" y="81"/>
                    </a:cubicBezTo>
                    <a:cubicBezTo>
                      <a:pt x="43" y="81"/>
                      <a:pt x="28" y="101"/>
                      <a:pt x="29" y="142"/>
                    </a:cubicBezTo>
                    <a:close/>
                  </a:path>
                </a:pathLst>
              </a:custGeom>
              <a:grpFill/>
              <a:ln>
                <a:noFill/>
              </a:ln>
            </p:spPr>
            <p:txBody>
              <a:bodyPr anchor="ctr"/>
              <a:lstStyle/>
              <a:p>
                <a:pPr algn="ctr"/>
                <a:endParaRPr/>
              </a:p>
            </p:txBody>
          </p:sp>
          <p:sp>
            <p:nvSpPr>
              <p:cNvPr id="114" name="ïṥḻîḍé">
                <a:extLst>
                  <a:ext uri="{FF2B5EF4-FFF2-40B4-BE49-F238E27FC236}">
                    <a16:creationId xmlns:a16="http://schemas.microsoft.com/office/drawing/2014/main" id="{67884FF0-BE6B-4D18-8871-C6C9E95C295F}"/>
                  </a:ext>
                </a:extLst>
              </p:cNvPr>
              <p:cNvSpPr/>
              <p:nvPr/>
            </p:nvSpPr>
            <p:spPr bwMode="auto">
              <a:xfrm>
                <a:off x="11185940" y="721607"/>
                <a:ext cx="37741" cy="46547"/>
              </a:xfrm>
              <a:custGeom>
                <a:avLst/>
                <a:gdLst>
                  <a:gd name="T0" fmla="*/ 0 w 90"/>
                  <a:gd name="T1" fmla="*/ 13 h 111"/>
                  <a:gd name="T2" fmla="*/ 0 w 90"/>
                  <a:gd name="T3" fmla="*/ 0 h 111"/>
                  <a:gd name="T4" fmla="*/ 90 w 90"/>
                  <a:gd name="T5" fmla="*/ 0 h 111"/>
                  <a:gd name="T6" fmla="*/ 90 w 90"/>
                  <a:gd name="T7" fmla="*/ 13 h 111"/>
                  <a:gd name="T8" fmla="*/ 52 w 90"/>
                  <a:gd name="T9" fmla="*/ 13 h 111"/>
                  <a:gd name="T10" fmla="*/ 52 w 90"/>
                  <a:gd name="T11" fmla="*/ 111 h 111"/>
                  <a:gd name="T12" fmla="*/ 38 w 90"/>
                  <a:gd name="T13" fmla="*/ 111 h 111"/>
                  <a:gd name="T14" fmla="*/ 38 w 90"/>
                  <a:gd name="T15" fmla="*/ 13 h 111"/>
                  <a:gd name="T16" fmla="*/ 0 w 90"/>
                  <a:gd name="T17" fmla="*/ 1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111">
                    <a:moveTo>
                      <a:pt x="0" y="13"/>
                    </a:moveTo>
                    <a:lnTo>
                      <a:pt x="0" y="0"/>
                    </a:lnTo>
                    <a:lnTo>
                      <a:pt x="90" y="0"/>
                    </a:lnTo>
                    <a:lnTo>
                      <a:pt x="90" y="13"/>
                    </a:lnTo>
                    <a:lnTo>
                      <a:pt x="52" y="13"/>
                    </a:lnTo>
                    <a:lnTo>
                      <a:pt x="52" y="111"/>
                    </a:lnTo>
                    <a:lnTo>
                      <a:pt x="38" y="111"/>
                    </a:lnTo>
                    <a:lnTo>
                      <a:pt x="38" y="13"/>
                    </a:lnTo>
                    <a:lnTo>
                      <a:pt x="0" y="13"/>
                    </a:lnTo>
                    <a:close/>
                  </a:path>
                </a:pathLst>
              </a:custGeom>
              <a:grpFill/>
              <a:ln>
                <a:noFill/>
              </a:ln>
            </p:spPr>
            <p:txBody>
              <a:bodyPr anchor="ctr"/>
              <a:lstStyle/>
              <a:p>
                <a:pPr algn="ctr"/>
                <a:endParaRPr/>
              </a:p>
            </p:txBody>
          </p:sp>
          <p:sp>
            <p:nvSpPr>
              <p:cNvPr id="115" name="ïṡḷíḍé">
                <a:extLst>
                  <a:ext uri="{FF2B5EF4-FFF2-40B4-BE49-F238E27FC236}">
                    <a16:creationId xmlns:a16="http://schemas.microsoft.com/office/drawing/2014/main" id="{3C9EAF9D-8B16-4C7A-BBBB-769C55755290}"/>
                  </a:ext>
                </a:extLst>
              </p:cNvPr>
              <p:cNvSpPr/>
              <p:nvPr/>
            </p:nvSpPr>
            <p:spPr bwMode="auto">
              <a:xfrm>
                <a:off x="11227036" y="732929"/>
                <a:ext cx="30612" cy="35644"/>
              </a:xfrm>
              <a:custGeom>
                <a:avLst/>
                <a:gdLst>
                  <a:gd name="T0" fmla="*/ 120 w 149"/>
                  <a:gd name="T1" fmla="*/ 118 h 171"/>
                  <a:gd name="T2" fmla="*/ 147 w 149"/>
                  <a:gd name="T3" fmla="*/ 118 h 171"/>
                  <a:gd name="T4" fmla="*/ 117 w 149"/>
                  <a:gd name="T5" fmla="*/ 163 h 171"/>
                  <a:gd name="T6" fmla="*/ 73 w 149"/>
                  <a:gd name="T7" fmla="*/ 171 h 171"/>
                  <a:gd name="T8" fmla="*/ 0 w 149"/>
                  <a:gd name="T9" fmla="*/ 92 h 171"/>
                  <a:gd name="T10" fmla="*/ 78 w 149"/>
                  <a:gd name="T11" fmla="*/ 0 h 171"/>
                  <a:gd name="T12" fmla="*/ 149 w 149"/>
                  <a:gd name="T13" fmla="*/ 97 h 171"/>
                  <a:gd name="T14" fmla="*/ 29 w 149"/>
                  <a:gd name="T15" fmla="*/ 97 h 171"/>
                  <a:gd name="T16" fmla="*/ 77 w 149"/>
                  <a:gd name="T17" fmla="*/ 151 h 171"/>
                  <a:gd name="T18" fmla="*/ 120 w 149"/>
                  <a:gd name="T19" fmla="*/ 118 h 171"/>
                  <a:gd name="T20" fmla="*/ 29 w 149"/>
                  <a:gd name="T21" fmla="*/ 75 h 171"/>
                  <a:gd name="T22" fmla="*/ 121 w 149"/>
                  <a:gd name="T23" fmla="*/ 75 h 171"/>
                  <a:gd name="T24" fmla="*/ 74 w 149"/>
                  <a:gd name="T25" fmla="*/ 26 h 171"/>
                  <a:gd name="T26" fmla="*/ 29 w 149"/>
                  <a:gd name="T27" fmla="*/ 75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9" h="171">
                    <a:moveTo>
                      <a:pt x="120" y="118"/>
                    </a:moveTo>
                    <a:cubicBezTo>
                      <a:pt x="147" y="118"/>
                      <a:pt x="147" y="118"/>
                      <a:pt x="147" y="118"/>
                    </a:cubicBezTo>
                    <a:cubicBezTo>
                      <a:pt x="143" y="136"/>
                      <a:pt x="134" y="151"/>
                      <a:pt x="117" y="163"/>
                    </a:cubicBezTo>
                    <a:cubicBezTo>
                      <a:pt x="108" y="169"/>
                      <a:pt x="94" y="171"/>
                      <a:pt x="73" y="171"/>
                    </a:cubicBezTo>
                    <a:cubicBezTo>
                      <a:pt x="27" y="170"/>
                      <a:pt x="2" y="143"/>
                      <a:pt x="0" y="92"/>
                    </a:cubicBezTo>
                    <a:cubicBezTo>
                      <a:pt x="1" y="32"/>
                      <a:pt x="27" y="2"/>
                      <a:pt x="78" y="0"/>
                    </a:cubicBezTo>
                    <a:cubicBezTo>
                      <a:pt x="125" y="1"/>
                      <a:pt x="148" y="33"/>
                      <a:pt x="149" y="97"/>
                    </a:cubicBezTo>
                    <a:cubicBezTo>
                      <a:pt x="29" y="97"/>
                      <a:pt x="29" y="97"/>
                      <a:pt x="29" y="97"/>
                    </a:cubicBezTo>
                    <a:cubicBezTo>
                      <a:pt x="29" y="133"/>
                      <a:pt x="45" y="151"/>
                      <a:pt x="77" y="151"/>
                    </a:cubicBezTo>
                    <a:cubicBezTo>
                      <a:pt x="100" y="149"/>
                      <a:pt x="114" y="138"/>
                      <a:pt x="120" y="118"/>
                    </a:cubicBezTo>
                    <a:close/>
                    <a:moveTo>
                      <a:pt x="29" y="75"/>
                    </a:moveTo>
                    <a:cubicBezTo>
                      <a:pt x="121" y="75"/>
                      <a:pt x="121" y="75"/>
                      <a:pt x="121" y="75"/>
                    </a:cubicBezTo>
                    <a:cubicBezTo>
                      <a:pt x="119" y="42"/>
                      <a:pt x="103" y="26"/>
                      <a:pt x="74" y="26"/>
                    </a:cubicBezTo>
                    <a:cubicBezTo>
                      <a:pt x="47" y="28"/>
                      <a:pt x="32" y="44"/>
                      <a:pt x="29" y="75"/>
                    </a:cubicBezTo>
                    <a:close/>
                  </a:path>
                </a:pathLst>
              </a:custGeom>
              <a:grpFill/>
              <a:ln>
                <a:noFill/>
              </a:ln>
            </p:spPr>
            <p:txBody>
              <a:bodyPr anchor="ctr"/>
              <a:lstStyle/>
              <a:p>
                <a:pPr algn="ctr"/>
                <a:endParaRPr/>
              </a:p>
            </p:txBody>
          </p:sp>
          <p:sp>
            <p:nvSpPr>
              <p:cNvPr id="116" name="íṧlíḍé">
                <a:extLst>
                  <a:ext uri="{FF2B5EF4-FFF2-40B4-BE49-F238E27FC236}">
                    <a16:creationId xmlns:a16="http://schemas.microsoft.com/office/drawing/2014/main" id="{F4AB2DE8-20EC-4594-92D3-CA5695A10390}"/>
                  </a:ext>
                </a:extLst>
              </p:cNvPr>
              <p:cNvSpPr/>
              <p:nvPr/>
            </p:nvSpPr>
            <p:spPr bwMode="auto">
              <a:xfrm>
                <a:off x="11262261" y="732929"/>
                <a:ext cx="28935" cy="35644"/>
              </a:xfrm>
              <a:custGeom>
                <a:avLst/>
                <a:gdLst>
                  <a:gd name="T0" fmla="*/ 140 w 140"/>
                  <a:gd name="T1" fmla="*/ 61 h 171"/>
                  <a:gd name="T2" fmla="*/ 113 w 140"/>
                  <a:gd name="T3" fmla="*/ 61 h 171"/>
                  <a:gd name="T4" fmla="*/ 75 w 140"/>
                  <a:gd name="T5" fmla="*/ 26 h 171"/>
                  <a:gd name="T6" fmla="*/ 28 w 140"/>
                  <a:gd name="T7" fmla="*/ 87 h 171"/>
                  <a:gd name="T8" fmla="*/ 74 w 140"/>
                  <a:gd name="T9" fmla="*/ 151 h 171"/>
                  <a:gd name="T10" fmla="*/ 113 w 140"/>
                  <a:gd name="T11" fmla="*/ 111 h 171"/>
                  <a:gd name="T12" fmla="*/ 140 w 140"/>
                  <a:gd name="T13" fmla="*/ 111 h 171"/>
                  <a:gd name="T14" fmla="*/ 74 w 140"/>
                  <a:gd name="T15" fmla="*/ 171 h 171"/>
                  <a:gd name="T16" fmla="*/ 0 w 140"/>
                  <a:gd name="T17" fmla="*/ 92 h 171"/>
                  <a:gd name="T18" fmla="*/ 79 w 140"/>
                  <a:gd name="T19" fmla="*/ 0 h 171"/>
                  <a:gd name="T20" fmla="*/ 140 w 140"/>
                  <a:gd name="T21" fmla="*/ 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0" h="171">
                    <a:moveTo>
                      <a:pt x="140" y="61"/>
                    </a:moveTo>
                    <a:cubicBezTo>
                      <a:pt x="113" y="61"/>
                      <a:pt x="113" y="61"/>
                      <a:pt x="113" y="61"/>
                    </a:cubicBezTo>
                    <a:cubicBezTo>
                      <a:pt x="110" y="37"/>
                      <a:pt x="98" y="26"/>
                      <a:pt x="75" y="26"/>
                    </a:cubicBezTo>
                    <a:cubicBezTo>
                      <a:pt x="46" y="27"/>
                      <a:pt x="30" y="48"/>
                      <a:pt x="28" y="87"/>
                    </a:cubicBezTo>
                    <a:cubicBezTo>
                      <a:pt x="28" y="129"/>
                      <a:pt x="44" y="151"/>
                      <a:pt x="74" y="151"/>
                    </a:cubicBezTo>
                    <a:cubicBezTo>
                      <a:pt x="96" y="149"/>
                      <a:pt x="109" y="136"/>
                      <a:pt x="113" y="111"/>
                    </a:cubicBezTo>
                    <a:cubicBezTo>
                      <a:pt x="140" y="111"/>
                      <a:pt x="140" y="111"/>
                      <a:pt x="140" y="111"/>
                    </a:cubicBezTo>
                    <a:cubicBezTo>
                      <a:pt x="133" y="151"/>
                      <a:pt x="111" y="171"/>
                      <a:pt x="74" y="171"/>
                    </a:cubicBezTo>
                    <a:cubicBezTo>
                      <a:pt x="26" y="170"/>
                      <a:pt x="2" y="143"/>
                      <a:pt x="0" y="92"/>
                    </a:cubicBezTo>
                    <a:cubicBezTo>
                      <a:pt x="2" y="32"/>
                      <a:pt x="28" y="2"/>
                      <a:pt x="79" y="0"/>
                    </a:cubicBezTo>
                    <a:cubicBezTo>
                      <a:pt x="115" y="1"/>
                      <a:pt x="135" y="21"/>
                      <a:pt x="140" y="61"/>
                    </a:cubicBezTo>
                    <a:close/>
                  </a:path>
                </a:pathLst>
              </a:custGeom>
              <a:grpFill/>
              <a:ln>
                <a:noFill/>
              </a:ln>
            </p:spPr>
            <p:txBody>
              <a:bodyPr anchor="ctr"/>
              <a:lstStyle/>
              <a:p>
                <a:pPr algn="ctr"/>
                <a:endParaRPr/>
              </a:p>
            </p:txBody>
          </p:sp>
          <p:sp>
            <p:nvSpPr>
              <p:cNvPr id="117" name="išļïḓé">
                <a:extLst>
                  <a:ext uri="{FF2B5EF4-FFF2-40B4-BE49-F238E27FC236}">
                    <a16:creationId xmlns:a16="http://schemas.microsoft.com/office/drawing/2014/main" id="{5AB17666-C8B9-4C3A-8E9B-73D45D40BDE2}"/>
                  </a:ext>
                </a:extLst>
              </p:cNvPr>
              <p:cNvSpPr/>
              <p:nvPr/>
            </p:nvSpPr>
            <p:spPr bwMode="auto">
              <a:xfrm>
                <a:off x="11297067" y="721607"/>
                <a:ext cx="27258" cy="46547"/>
              </a:xfrm>
              <a:custGeom>
                <a:avLst/>
                <a:gdLst>
                  <a:gd name="T0" fmla="*/ 133 w 133"/>
                  <a:gd name="T1" fmla="*/ 113 h 224"/>
                  <a:gd name="T2" fmla="*/ 133 w 133"/>
                  <a:gd name="T3" fmla="*/ 224 h 224"/>
                  <a:gd name="T4" fmla="*/ 106 w 133"/>
                  <a:gd name="T5" fmla="*/ 224 h 224"/>
                  <a:gd name="T6" fmla="*/ 106 w 133"/>
                  <a:gd name="T7" fmla="*/ 117 h 224"/>
                  <a:gd name="T8" fmla="*/ 73 w 133"/>
                  <a:gd name="T9" fmla="*/ 81 h 224"/>
                  <a:gd name="T10" fmla="*/ 28 w 133"/>
                  <a:gd name="T11" fmla="*/ 135 h 224"/>
                  <a:gd name="T12" fmla="*/ 28 w 133"/>
                  <a:gd name="T13" fmla="*/ 224 h 224"/>
                  <a:gd name="T14" fmla="*/ 0 w 133"/>
                  <a:gd name="T15" fmla="*/ 224 h 224"/>
                  <a:gd name="T16" fmla="*/ 0 w 133"/>
                  <a:gd name="T17" fmla="*/ 0 h 224"/>
                  <a:gd name="T18" fmla="*/ 28 w 133"/>
                  <a:gd name="T19" fmla="*/ 0 h 224"/>
                  <a:gd name="T20" fmla="*/ 28 w 133"/>
                  <a:gd name="T21" fmla="*/ 82 h 224"/>
                  <a:gd name="T22" fmla="*/ 29 w 133"/>
                  <a:gd name="T23" fmla="*/ 82 h 224"/>
                  <a:gd name="T24" fmla="*/ 77 w 133"/>
                  <a:gd name="T25" fmla="*/ 55 h 224"/>
                  <a:gd name="T26" fmla="*/ 133 w 133"/>
                  <a:gd name="T27" fmla="*/ 113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3" h="224">
                    <a:moveTo>
                      <a:pt x="133" y="113"/>
                    </a:moveTo>
                    <a:cubicBezTo>
                      <a:pt x="133" y="224"/>
                      <a:pt x="133" y="224"/>
                      <a:pt x="133" y="224"/>
                    </a:cubicBezTo>
                    <a:cubicBezTo>
                      <a:pt x="106" y="224"/>
                      <a:pt x="106" y="224"/>
                      <a:pt x="106" y="224"/>
                    </a:cubicBezTo>
                    <a:cubicBezTo>
                      <a:pt x="106" y="117"/>
                      <a:pt x="106" y="117"/>
                      <a:pt x="106" y="117"/>
                    </a:cubicBezTo>
                    <a:cubicBezTo>
                      <a:pt x="107" y="92"/>
                      <a:pt x="96" y="80"/>
                      <a:pt x="73" y="81"/>
                    </a:cubicBezTo>
                    <a:cubicBezTo>
                      <a:pt x="44" y="81"/>
                      <a:pt x="29" y="99"/>
                      <a:pt x="28" y="135"/>
                    </a:cubicBezTo>
                    <a:cubicBezTo>
                      <a:pt x="28" y="224"/>
                      <a:pt x="28" y="224"/>
                      <a:pt x="28" y="224"/>
                    </a:cubicBezTo>
                    <a:cubicBezTo>
                      <a:pt x="0" y="224"/>
                      <a:pt x="0" y="224"/>
                      <a:pt x="0" y="224"/>
                    </a:cubicBezTo>
                    <a:cubicBezTo>
                      <a:pt x="0" y="0"/>
                      <a:pt x="0" y="0"/>
                      <a:pt x="0" y="0"/>
                    </a:cubicBezTo>
                    <a:cubicBezTo>
                      <a:pt x="28" y="0"/>
                      <a:pt x="28" y="0"/>
                      <a:pt x="28" y="0"/>
                    </a:cubicBezTo>
                    <a:cubicBezTo>
                      <a:pt x="28" y="82"/>
                      <a:pt x="28" y="82"/>
                      <a:pt x="28" y="82"/>
                    </a:cubicBezTo>
                    <a:cubicBezTo>
                      <a:pt x="29" y="82"/>
                      <a:pt x="29" y="82"/>
                      <a:pt x="29" y="82"/>
                    </a:cubicBezTo>
                    <a:cubicBezTo>
                      <a:pt x="42" y="64"/>
                      <a:pt x="58" y="55"/>
                      <a:pt x="77" y="55"/>
                    </a:cubicBezTo>
                    <a:cubicBezTo>
                      <a:pt x="114" y="56"/>
                      <a:pt x="133" y="75"/>
                      <a:pt x="133" y="113"/>
                    </a:cubicBezTo>
                    <a:close/>
                  </a:path>
                </a:pathLst>
              </a:custGeom>
              <a:grpFill/>
              <a:ln>
                <a:noFill/>
              </a:ln>
            </p:spPr>
            <p:txBody>
              <a:bodyPr anchor="ctr"/>
              <a:lstStyle/>
              <a:p>
                <a:pPr algn="ctr"/>
                <a:endParaRPr/>
              </a:p>
            </p:txBody>
          </p:sp>
          <p:sp>
            <p:nvSpPr>
              <p:cNvPr id="118" name="ïšḻîḓè">
                <a:extLst>
                  <a:ext uri="{FF2B5EF4-FFF2-40B4-BE49-F238E27FC236}">
                    <a16:creationId xmlns:a16="http://schemas.microsoft.com/office/drawing/2014/main" id="{1E069E19-6306-49BF-970E-C2464CF51714}"/>
                  </a:ext>
                </a:extLst>
              </p:cNvPr>
              <p:cNvSpPr/>
              <p:nvPr/>
            </p:nvSpPr>
            <p:spPr bwMode="auto">
              <a:xfrm>
                <a:off x="11333130" y="732929"/>
                <a:ext cx="27258" cy="35225"/>
              </a:xfrm>
              <a:custGeom>
                <a:avLst/>
                <a:gdLst>
                  <a:gd name="T0" fmla="*/ 133 w 133"/>
                  <a:gd name="T1" fmla="*/ 58 h 169"/>
                  <a:gd name="T2" fmla="*/ 133 w 133"/>
                  <a:gd name="T3" fmla="*/ 169 h 169"/>
                  <a:gd name="T4" fmla="*/ 106 w 133"/>
                  <a:gd name="T5" fmla="*/ 169 h 169"/>
                  <a:gd name="T6" fmla="*/ 106 w 133"/>
                  <a:gd name="T7" fmla="*/ 69 h 169"/>
                  <a:gd name="T8" fmla="*/ 71 w 133"/>
                  <a:gd name="T9" fmla="*/ 26 h 169"/>
                  <a:gd name="T10" fmla="*/ 28 w 133"/>
                  <a:gd name="T11" fmla="*/ 80 h 169"/>
                  <a:gd name="T12" fmla="*/ 28 w 133"/>
                  <a:gd name="T13" fmla="*/ 169 h 169"/>
                  <a:gd name="T14" fmla="*/ 0 w 133"/>
                  <a:gd name="T15" fmla="*/ 169 h 169"/>
                  <a:gd name="T16" fmla="*/ 0 w 133"/>
                  <a:gd name="T17" fmla="*/ 5 h 169"/>
                  <a:gd name="T18" fmla="*/ 27 w 133"/>
                  <a:gd name="T19" fmla="*/ 5 h 169"/>
                  <a:gd name="T20" fmla="*/ 27 w 133"/>
                  <a:gd name="T21" fmla="*/ 28 h 169"/>
                  <a:gd name="T22" fmla="*/ 77 w 133"/>
                  <a:gd name="T23" fmla="*/ 0 h 169"/>
                  <a:gd name="T24" fmla="*/ 133 w 133"/>
                  <a:gd name="T25" fmla="*/ 58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169">
                    <a:moveTo>
                      <a:pt x="133" y="58"/>
                    </a:moveTo>
                    <a:cubicBezTo>
                      <a:pt x="133" y="169"/>
                      <a:pt x="133" y="169"/>
                      <a:pt x="133" y="169"/>
                    </a:cubicBezTo>
                    <a:cubicBezTo>
                      <a:pt x="106" y="169"/>
                      <a:pt x="106" y="169"/>
                      <a:pt x="106" y="169"/>
                    </a:cubicBezTo>
                    <a:cubicBezTo>
                      <a:pt x="106" y="69"/>
                      <a:pt x="106" y="69"/>
                      <a:pt x="106" y="69"/>
                    </a:cubicBezTo>
                    <a:cubicBezTo>
                      <a:pt x="108" y="38"/>
                      <a:pt x="96" y="24"/>
                      <a:pt x="71" y="26"/>
                    </a:cubicBezTo>
                    <a:cubicBezTo>
                      <a:pt x="43" y="27"/>
                      <a:pt x="29" y="45"/>
                      <a:pt x="28" y="80"/>
                    </a:cubicBezTo>
                    <a:cubicBezTo>
                      <a:pt x="28" y="169"/>
                      <a:pt x="28" y="169"/>
                      <a:pt x="28" y="169"/>
                    </a:cubicBezTo>
                    <a:cubicBezTo>
                      <a:pt x="0" y="169"/>
                      <a:pt x="0" y="169"/>
                      <a:pt x="0" y="169"/>
                    </a:cubicBezTo>
                    <a:cubicBezTo>
                      <a:pt x="0" y="5"/>
                      <a:pt x="0" y="5"/>
                      <a:pt x="0" y="5"/>
                    </a:cubicBezTo>
                    <a:cubicBezTo>
                      <a:pt x="27" y="5"/>
                      <a:pt x="27" y="5"/>
                      <a:pt x="27" y="5"/>
                    </a:cubicBezTo>
                    <a:cubicBezTo>
                      <a:pt x="27" y="28"/>
                      <a:pt x="27" y="28"/>
                      <a:pt x="27" y="28"/>
                    </a:cubicBezTo>
                    <a:cubicBezTo>
                      <a:pt x="40" y="9"/>
                      <a:pt x="57" y="0"/>
                      <a:pt x="77" y="0"/>
                    </a:cubicBezTo>
                    <a:cubicBezTo>
                      <a:pt x="114" y="1"/>
                      <a:pt x="133" y="20"/>
                      <a:pt x="133" y="58"/>
                    </a:cubicBezTo>
                    <a:close/>
                  </a:path>
                </a:pathLst>
              </a:custGeom>
              <a:grpFill/>
              <a:ln>
                <a:noFill/>
              </a:ln>
            </p:spPr>
            <p:txBody>
              <a:bodyPr anchor="ctr"/>
              <a:lstStyle/>
              <a:p>
                <a:pPr algn="ctr"/>
                <a:endParaRPr/>
              </a:p>
            </p:txBody>
          </p:sp>
          <p:sp>
            <p:nvSpPr>
              <p:cNvPr id="119" name="ïṡḷïḍê">
                <a:extLst>
                  <a:ext uri="{FF2B5EF4-FFF2-40B4-BE49-F238E27FC236}">
                    <a16:creationId xmlns:a16="http://schemas.microsoft.com/office/drawing/2014/main" id="{10D11FAC-1070-41FE-8B29-44FE1818EFD2}"/>
                  </a:ext>
                </a:extLst>
              </p:cNvPr>
              <p:cNvSpPr/>
              <p:nvPr/>
            </p:nvSpPr>
            <p:spPr bwMode="auto">
              <a:xfrm>
                <a:off x="11367097"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4" y="31"/>
                      <a:pt x="29" y="2"/>
                      <a:pt x="76" y="0"/>
                    </a:cubicBezTo>
                    <a:cubicBezTo>
                      <a:pt x="124" y="2"/>
                      <a:pt x="149" y="31"/>
                      <a:pt x="152" y="87"/>
                    </a:cubicBezTo>
                    <a:cubicBezTo>
                      <a:pt x="149" y="142"/>
                      <a:pt x="124" y="170"/>
                      <a:pt x="76" y="171"/>
                    </a:cubicBezTo>
                    <a:cubicBezTo>
                      <a:pt x="29" y="170"/>
                      <a:pt x="4" y="142"/>
                      <a:pt x="0" y="87"/>
                    </a:cubicBezTo>
                    <a:close/>
                    <a:moveTo>
                      <a:pt x="28" y="87"/>
                    </a:moveTo>
                    <a:cubicBezTo>
                      <a:pt x="31" y="128"/>
                      <a:pt x="47" y="149"/>
                      <a:pt x="76" y="149"/>
                    </a:cubicBezTo>
                    <a:cubicBezTo>
                      <a:pt x="106" y="149"/>
                      <a:pt x="122" y="128"/>
                      <a:pt x="124" y="87"/>
                    </a:cubicBezTo>
                    <a:cubicBezTo>
                      <a:pt x="122" y="46"/>
                      <a:pt x="106" y="25"/>
                      <a:pt x="76" y="24"/>
                    </a:cubicBezTo>
                    <a:cubicBezTo>
                      <a:pt x="47" y="25"/>
                      <a:pt x="31" y="46"/>
                      <a:pt x="28" y="87"/>
                    </a:cubicBezTo>
                    <a:close/>
                  </a:path>
                </a:pathLst>
              </a:custGeom>
              <a:grpFill/>
              <a:ln>
                <a:noFill/>
              </a:ln>
            </p:spPr>
            <p:txBody>
              <a:bodyPr anchor="ctr"/>
              <a:lstStyle/>
              <a:p>
                <a:pPr algn="ctr"/>
                <a:endParaRPr/>
              </a:p>
            </p:txBody>
          </p:sp>
          <p:sp>
            <p:nvSpPr>
              <p:cNvPr id="120" name="îşļíḋe">
                <a:extLst>
                  <a:ext uri="{FF2B5EF4-FFF2-40B4-BE49-F238E27FC236}">
                    <a16:creationId xmlns:a16="http://schemas.microsoft.com/office/drawing/2014/main" id="{D7D59A13-5F6C-4A29-BA42-46AA267D2631}"/>
                  </a:ext>
                </a:extLst>
              </p:cNvPr>
              <p:cNvSpPr/>
              <p:nvPr/>
            </p:nvSpPr>
            <p:spPr bwMode="auto">
              <a:xfrm>
                <a:off x="11405258" y="721607"/>
                <a:ext cx="5871" cy="46547"/>
              </a:xfrm>
              <a:prstGeom prst="rect">
                <a:avLst/>
              </a:prstGeom>
              <a:grpFill/>
              <a:ln>
                <a:noFill/>
              </a:ln>
            </p:spPr>
            <p:txBody>
              <a:bodyPr anchor="ctr"/>
              <a:lstStyle/>
              <a:p>
                <a:pPr algn="ctr"/>
                <a:endParaRPr/>
              </a:p>
            </p:txBody>
          </p:sp>
          <p:sp>
            <p:nvSpPr>
              <p:cNvPr id="121" name="íṩľide">
                <a:extLst>
                  <a:ext uri="{FF2B5EF4-FFF2-40B4-BE49-F238E27FC236}">
                    <a16:creationId xmlns:a16="http://schemas.microsoft.com/office/drawing/2014/main" id="{8D3DB728-D3FD-4DA3-888E-D17BD5198EF8}"/>
                  </a:ext>
                </a:extLst>
              </p:cNvPr>
              <p:cNvSpPr/>
              <p:nvPr/>
            </p:nvSpPr>
            <p:spPr bwMode="auto">
              <a:xfrm>
                <a:off x="11417419" y="732929"/>
                <a:ext cx="31451" cy="35644"/>
              </a:xfrm>
              <a:custGeom>
                <a:avLst/>
                <a:gdLst>
                  <a:gd name="T0" fmla="*/ 0 w 152"/>
                  <a:gd name="T1" fmla="*/ 87 h 171"/>
                  <a:gd name="T2" fmla="*/ 76 w 152"/>
                  <a:gd name="T3" fmla="*/ 0 h 171"/>
                  <a:gd name="T4" fmla="*/ 152 w 152"/>
                  <a:gd name="T5" fmla="*/ 87 h 171"/>
                  <a:gd name="T6" fmla="*/ 76 w 152"/>
                  <a:gd name="T7" fmla="*/ 171 h 171"/>
                  <a:gd name="T8" fmla="*/ 0 w 152"/>
                  <a:gd name="T9" fmla="*/ 87 h 171"/>
                  <a:gd name="T10" fmla="*/ 28 w 152"/>
                  <a:gd name="T11" fmla="*/ 87 h 171"/>
                  <a:gd name="T12" fmla="*/ 76 w 152"/>
                  <a:gd name="T13" fmla="*/ 149 h 171"/>
                  <a:gd name="T14" fmla="*/ 124 w 152"/>
                  <a:gd name="T15" fmla="*/ 87 h 171"/>
                  <a:gd name="T16" fmla="*/ 76 w 152"/>
                  <a:gd name="T17" fmla="*/ 24 h 171"/>
                  <a:gd name="T18" fmla="*/ 28 w 152"/>
                  <a:gd name="T19" fmla="*/ 87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2" h="171">
                    <a:moveTo>
                      <a:pt x="0" y="87"/>
                    </a:moveTo>
                    <a:cubicBezTo>
                      <a:pt x="3" y="31"/>
                      <a:pt x="29" y="2"/>
                      <a:pt x="76" y="0"/>
                    </a:cubicBezTo>
                    <a:cubicBezTo>
                      <a:pt x="123" y="2"/>
                      <a:pt x="149" y="31"/>
                      <a:pt x="152" y="87"/>
                    </a:cubicBezTo>
                    <a:cubicBezTo>
                      <a:pt x="149" y="142"/>
                      <a:pt x="123" y="170"/>
                      <a:pt x="76" y="171"/>
                    </a:cubicBezTo>
                    <a:cubicBezTo>
                      <a:pt x="29" y="170"/>
                      <a:pt x="3" y="142"/>
                      <a:pt x="0" y="87"/>
                    </a:cubicBezTo>
                    <a:close/>
                    <a:moveTo>
                      <a:pt x="28" y="87"/>
                    </a:moveTo>
                    <a:cubicBezTo>
                      <a:pt x="31" y="128"/>
                      <a:pt x="47" y="149"/>
                      <a:pt x="76" y="149"/>
                    </a:cubicBezTo>
                    <a:cubicBezTo>
                      <a:pt x="105" y="149"/>
                      <a:pt x="121" y="128"/>
                      <a:pt x="124" y="87"/>
                    </a:cubicBezTo>
                    <a:cubicBezTo>
                      <a:pt x="121" y="46"/>
                      <a:pt x="105" y="25"/>
                      <a:pt x="76" y="24"/>
                    </a:cubicBezTo>
                    <a:cubicBezTo>
                      <a:pt x="47" y="25"/>
                      <a:pt x="31" y="46"/>
                      <a:pt x="28" y="87"/>
                    </a:cubicBezTo>
                    <a:close/>
                  </a:path>
                </a:pathLst>
              </a:custGeom>
              <a:grpFill/>
              <a:ln>
                <a:noFill/>
              </a:ln>
            </p:spPr>
            <p:txBody>
              <a:bodyPr anchor="ctr"/>
              <a:lstStyle/>
              <a:p>
                <a:pPr algn="ctr"/>
                <a:endParaRPr/>
              </a:p>
            </p:txBody>
          </p:sp>
          <p:sp>
            <p:nvSpPr>
              <p:cNvPr id="122" name="ïSļídê">
                <a:extLst>
                  <a:ext uri="{FF2B5EF4-FFF2-40B4-BE49-F238E27FC236}">
                    <a16:creationId xmlns:a16="http://schemas.microsoft.com/office/drawing/2014/main" id="{B27E9A8F-A436-4C7E-9A8C-2365D0EB0C85}"/>
                  </a:ext>
                </a:extLst>
              </p:cNvPr>
              <p:cNvSpPr/>
              <p:nvPr/>
            </p:nvSpPr>
            <p:spPr bwMode="auto">
              <a:xfrm>
                <a:off x="11453482" y="732929"/>
                <a:ext cx="30193" cy="48644"/>
              </a:xfrm>
              <a:custGeom>
                <a:avLst/>
                <a:gdLst>
                  <a:gd name="T0" fmla="*/ 30 w 145"/>
                  <a:gd name="T1" fmla="*/ 87 h 235"/>
                  <a:gd name="T2" fmla="*/ 74 w 145"/>
                  <a:gd name="T3" fmla="*/ 151 h 235"/>
                  <a:gd name="T4" fmla="*/ 118 w 145"/>
                  <a:gd name="T5" fmla="*/ 96 h 235"/>
                  <a:gd name="T6" fmla="*/ 74 w 145"/>
                  <a:gd name="T7" fmla="*/ 26 h 235"/>
                  <a:gd name="T8" fmla="*/ 30 w 145"/>
                  <a:gd name="T9" fmla="*/ 87 h 235"/>
                  <a:gd name="T10" fmla="*/ 144 w 145"/>
                  <a:gd name="T11" fmla="*/ 5 h 235"/>
                  <a:gd name="T12" fmla="*/ 144 w 145"/>
                  <a:gd name="T13" fmla="*/ 156 h 235"/>
                  <a:gd name="T14" fmla="*/ 69 w 145"/>
                  <a:gd name="T15" fmla="*/ 235 h 235"/>
                  <a:gd name="T16" fmla="*/ 5 w 145"/>
                  <a:gd name="T17" fmla="*/ 186 h 235"/>
                  <a:gd name="T18" fmla="*/ 33 w 145"/>
                  <a:gd name="T19" fmla="*/ 186 h 235"/>
                  <a:gd name="T20" fmla="*/ 70 w 145"/>
                  <a:gd name="T21" fmla="*/ 213 h 235"/>
                  <a:gd name="T22" fmla="*/ 117 w 145"/>
                  <a:gd name="T23" fmla="*/ 158 h 235"/>
                  <a:gd name="T24" fmla="*/ 117 w 145"/>
                  <a:gd name="T25" fmla="*/ 151 h 235"/>
                  <a:gd name="T26" fmla="*/ 117 w 145"/>
                  <a:gd name="T27" fmla="*/ 152 h 235"/>
                  <a:gd name="T28" fmla="*/ 73 w 145"/>
                  <a:gd name="T29" fmla="*/ 171 h 235"/>
                  <a:gd name="T30" fmla="*/ 0 w 145"/>
                  <a:gd name="T31" fmla="*/ 82 h 235"/>
                  <a:gd name="T32" fmla="*/ 69 w 145"/>
                  <a:gd name="T33" fmla="*/ 0 h 235"/>
                  <a:gd name="T34" fmla="*/ 118 w 145"/>
                  <a:gd name="T35" fmla="*/ 28 h 235"/>
                  <a:gd name="T36" fmla="*/ 118 w 145"/>
                  <a:gd name="T37" fmla="*/ 5 h 235"/>
                  <a:gd name="T38" fmla="*/ 144 w 145"/>
                  <a:gd name="T39" fmla="*/ 5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45" h="235">
                    <a:moveTo>
                      <a:pt x="30" y="87"/>
                    </a:moveTo>
                    <a:cubicBezTo>
                      <a:pt x="30" y="129"/>
                      <a:pt x="45" y="150"/>
                      <a:pt x="74" y="151"/>
                    </a:cubicBezTo>
                    <a:cubicBezTo>
                      <a:pt x="102" y="148"/>
                      <a:pt x="117" y="130"/>
                      <a:pt x="118" y="96"/>
                    </a:cubicBezTo>
                    <a:cubicBezTo>
                      <a:pt x="119" y="49"/>
                      <a:pt x="104" y="26"/>
                      <a:pt x="74" y="26"/>
                    </a:cubicBezTo>
                    <a:cubicBezTo>
                      <a:pt x="44" y="26"/>
                      <a:pt x="29" y="46"/>
                      <a:pt x="30" y="87"/>
                    </a:cubicBezTo>
                    <a:close/>
                    <a:moveTo>
                      <a:pt x="144" y="5"/>
                    </a:moveTo>
                    <a:cubicBezTo>
                      <a:pt x="144" y="156"/>
                      <a:pt x="144" y="156"/>
                      <a:pt x="144" y="156"/>
                    </a:cubicBezTo>
                    <a:cubicBezTo>
                      <a:pt x="145" y="209"/>
                      <a:pt x="120" y="235"/>
                      <a:pt x="69" y="235"/>
                    </a:cubicBezTo>
                    <a:cubicBezTo>
                      <a:pt x="30" y="235"/>
                      <a:pt x="9" y="219"/>
                      <a:pt x="5" y="186"/>
                    </a:cubicBezTo>
                    <a:cubicBezTo>
                      <a:pt x="33" y="186"/>
                      <a:pt x="33" y="186"/>
                      <a:pt x="33" y="186"/>
                    </a:cubicBezTo>
                    <a:cubicBezTo>
                      <a:pt x="37" y="204"/>
                      <a:pt x="49" y="213"/>
                      <a:pt x="70" y="213"/>
                    </a:cubicBezTo>
                    <a:cubicBezTo>
                      <a:pt x="103" y="213"/>
                      <a:pt x="118" y="195"/>
                      <a:pt x="117" y="158"/>
                    </a:cubicBezTo>
                    <a:cubicBezTo>
                      <a:pt x="117" y="151"/>
                      <a:pt x="117" y="151"/>
                      <a:pt x="117" y="151"/>
                    </a:cubicBezTo>
                    <a:cubicBezTo>
                      <a:pt x="117" y="152"/>
                      <a:pt x="117" y="152"/>
                      <a:pt x="117" y="152"/>
                    </a:cubicBezTo>
                    <a:cubicBezTo>
                      <a:pt x="107" y="165"/>
                      <a:pt x="92" y="171"/>
                      <a:pt x="73" y="171"/>
                    </a:cubicBezTo>
                    <a:cubicBezTo>
                      <a:pt x="27" y="170"/>
                      <a:pt x="3" y="140"/>
                      <a:pt x="0" y="82"/>
                    </a:cubicBezTo>
                    <a:cubicBezTo>
                      <a:pt x="3" y="30"/>
                      <a:pt x="26" y="2"/>
                      <a:pt x="69" y="0"/>
                    </a:cubicBezTo>
                    <a:cubicBezTo>
                      <a:pt x="89" y="0"/>
                      <a:pt x="106" y="9"/>
                      <a:pt x="118" y="28"/>
                    </a:cubicBezTo>
                    <a:cubicBezTo>
                      <a:pt x="118" y="5"/>
                      <a:pt x="118" y="5"/>
                      <a:pt x="118" y="5"/>
                    </a:cubicBezTo>
                    <a:lnTo>
                      <a:pt x="144" y="5"/>
                    </a:lnTo>
                    <a:close/>
                  </a:path>
                </a:pathLst>
              </a:custGeom>
              <a:grpFill/>
              <a:ln>
                <a:noFill/>
              </a:ln>
            </p:spPr>
            <p:txBody>
              <a:bodyPr anchor="ctr"/>
              <a:lstStyle/>
              <a:p>
                <a:pPr algn="ctr"/>
                <a:endParaRPr/>
              </a:p>
            </p:txBody>
          </p:sp>
          <p:sp>
            <p:nvSpPr>
              <p:cNvPr id="123" name="işḷíḑè">
                <a:extLst>
                  <a:ext uri="{FF2B5EF4-FFF2-40B4-BE49-F238E27FC236}">
                    <a16:creationId xmlns:a16="http://schemas.microsoft.com/office/drawing/2014/main" id="{CDB414FC-16C0-44D5-8D49-A206F5467CBA}"/>
                  </a:ext>
                </a:extLst>
              </p:cNvPr>
              <p:cNvSpPr/>
              <p:nvPr/>
            </p:nvSpPr>
            <p:spPr bwMode="auto">
              <a:xfrm>
                <a:off x="11487868" y="734187"/>
                <a:ext cx="31032" cy="47386"/>
              </a:xfrm>
              <a:custGeom>
                <a:avLst/>
                <a:gdLst>
                  <a:gd name="T0" fmla="*/ 76 w 149"/>
                  <a:gd name="T1" fmla="*/ 135 h 229"/>
                  <a:gd name="T2" fmla="*/ 119 w 149"/>
                  <a:gd name="T3" fmla="*/ 0 h 229"/>
                  <a:gd name="T4" fmla="*/ 149 w 149"/>
                  <a:gd name="T5" fmla="*/ 0 h 229"/>
                  <a:gd name="T6" fmla="*/ 132 w 149"/>
                  <a:gd name="T7" fmla="*/ 48 h 229"/>
                  <a:gd name="T8" fmla="*/ 90 w 149"/>
                  <a:gd name="T9" fmla="*/ 160 h 229"/>
                  <a:gd name="T10" fmla="*/ 61 w 149"/>
                  <a:gd name="T11" fmla="*/ 218 h 229"/>
                  <a:gd name="T12" fmla="*/ 25 w 149"/>
                  <a:gd name="T13" fmla="*/ 228 h 229"/>
                  <a:gd name="T14" fmla="*/ 14 w 149"/>
                  <a:gd name="T15" fmla="*/ 225 h 229"/>
                  <a:gd name="T16" fmla="*/ 14 w 149"/>
                  <a:gd name="T17" fmla="*/ 201 h 229"/>
                  <a:gd name="T18" fmla="*/ 17 w 149"/>
                  <a:gd name="T19" fmla="*/ 202 h 229"/>
                  <a:gd name="T20" fmla="*/ 30 w 149"/>
                  <a:gd name="T21" fmla="*/ 204 h 229"/>
                  <a:gd name="T22" fmla="*/ 60 w 149"/>
                  <a:gd name="T23" fmla="*/ 166 h 229"/>
                  <a:gd name="T24" fmla="*/ 0 w 149"/>
                  <a:gd name="T25" fmla="*/ 0 h 229"/>
                  <a:gd name="T26" fmla="*/ 30 w 149"/>
                  <a:gd name="T27" fmla="*/ 0 h 229"/>
                  <a:gd name="T28" fmla="*/ 74 w 149"/>
                  <a:gd name="T29" fmla="*/ 135 h 229"/>
                  <a:gd name="T30" fmla="*/ 76 w 149"/>
                  <a:gd name="T31" fmla="*/ 135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229">
                    <a:moveTo>
                      <a:pt x="76" y="135"/>
                    </a:moveTo>
                    <a:cubicBezTo>
                      <a:pt x="119" y="0"/>
                      <a:pt x="119" y="0"/>
                      <a:pt x="119" y="0"/>
                    </a:cubicBezTo>
                    <a:cubicBezTo>
                      <a:pt x="149" y="0"/>
                      <a:pt x="149" y="0"/>
                      <a:pt x="149" y="0"/>
                    </a:cubicBezTo>
                    <a:cubicBezTo>
                      <a:pt x="145" y="10"/>
                      <a:pt x="139" y="26"/>
                      <a:pt x="132" y="48"/>
                    </a:cubicBezTo>
                    <a:cubicBezTo>
                      <a:pt x="114" y="97"/>
                      <a:pt x="100" y="135"/>
                      <a:pt x="90" y="160"/>
                    </a:cubicBezTo>
                    <a:cubicBezTo>
                      <a:pt x="76" y="195"/>
                      <a:pt x="67" y="214"/>
                      <a:pt x="61" y="218"/>
                    </a:cubicBezTo>
                    <a:cubicBezTo>
                      <a:pt x="55" y="225"/>
                      <a:pt x="43" y="229"/>
                      <a:pt x="25" y="228"/>
                    </a:cubicBezTo>
                    <a:cubicBezTo>
                      <a:pt x="22" y="228"/>
                      <a:pt x="18" y="227"/>
                      <a:pt x="14" y="225"/>
                    </a:cubicBezTo>
                    <a:cubicBezTo>
                      <a:pt x="14" y="201"/>
                      <a:pt x="14" y="201"/>
                      <a:pt x="14" y="201"/>
                    </a:cubicBezTo>
                    <a:cubicBezTo>
                      <a:pt x="15" y="201"/>
                      <a:pt x="16" y="201"/>
                      <a:pt x="17" y="202"/>
                    </a:cubicBezTo>
                    <a:cubicBezTo>
                      <a:pt x="22" y="204"/>
                      <a:pt x="26" y="204"/>
                      <a:pt x="30" y="204"/>
                    </a:cubicBezTo>
                    <a:cubicBezTo>
                      <a:pt x="41" y="209"/>
                      <a:pt x="51" y="196"/>
                      <a:pt x="60" y="166"/>
                    </a:cubicBezTo>
                    <a:cubicBezTo>
                      <a:pt x="0" y="0"/>
                      <a:pt x="0" y="0"/>
                      <a:pt x="0" y="0"/>
                    </a:cubicBezTo>
                    <a:cubicBezTo>
                      <a:pt x="30" y="0"/>
                      <a:pt x="30" y="0"/>
                      <a:pt x="30" y="0"/>
                    </a:cubicBezTo>
                    <a:cubicBezTo>
                      <a:pt x="74" y="135"/>
                      <a:pt x="74" y="135"/>
                      <a:pt x="74" y="135"/>
                    </a:cubicBezTo>
                    <a:lnTo>
                      <a:pt x="76" y="135"/>
                    </a:lnTo>
                    <a:close/>
                  </a:path>
                </a:pathLst>
              </a:custGeom>
              <a:grpFill/>
              <a:ln>
                <a:noFill/>
              </a:ln>
            </p:spPr>
            <p:txBody>
              <a:bodyPr anchor="ctr"/>
              <a:lstStyle/>
              <a:p>
                <a:pPr algn="ctr"/>
                <a:endParaRPr/>
              </a:p>
            </p:txBody>
          </p:sp>
        </p:grpSp>
        <p:grpSp>
          <p:nvGrpSpPr>
            <p:cNvPr id="19" name="组合 18">
              <a:extLst>
                <a:ext uri="{FF2B5EF4-FFF2-40B4-BE49-F238E27FC236}">
                  <a16:creationId xmlns:a16="http://schemas.microsoft.com/office/drawing/2014/main" id="{048F3111-B36F-4FC0-8EDC-B92F7C0238CC}"/>
                </a:ext>
              </a:extLst>
            </p:cNvPr>
            <p:cNvGrpSpPr/>
            <p:nvPr/>
          </p:nvGrpSpPr>
          <p:grpSpPr>
            <a:xfrm>
              <a:off x="660400" y="478901"/>
              <a:ext cx="601275" cy="454750"/>
              <a:chOff x="2201863" y="2538413"/>
              <a:chExt cx="1776413" cy="1781175"/>
            </a:xfrm>
            <a:solidFill>
              <a:schemeClr val="accent1"/>
            </a:solidFill>
          </p:grpSpPr>
          <p:sp>
            <p:nvSpPr>
              <p:cNvPr id="20" name="íṣḷîďé">
                <a:extLst>
                  <a:ext uri="{FF2B5EF4-FFF2-40B4-BE49-F238E27FC236}">
                    <a16:creationId xmlns:a16="http://schemas.microsoft.com/office/drawing/2014/main" id="{B7E81E25-B7AE-4531-A87E-AED8DDFC55C9}"/>
                  </a:ext>
                </a:extLst>
              </p:cNvPr>
              <p:cNvSpPr/>
              <p:nvPr/>
            </p:nvSpPr>
            <p:spPr bwMode="auto">
              <a:xfrm>
                <a:off x="2201863" y="2538413"/>
                <a:ext cx="1776413" cy="1781175"/>
              </a:xfrm>
              <a:prstGeom prst="ellipse">
                <a:avLst/>
              </a:prstGeom>
              <a:noFill/>
              <a:ln w="19050" cap="flat">
                <a:solidFill>
                  <a:schemeClr val="accent1"/>
                </a:solidFill>
                <a:prstDash val="solid"/>
                <a:round/>
                <a:headEnd/>
                <a:tailEnd/>
              </a:ln>
            </p:spPr>
            <p:txBody>
              <a:bodyPr anchor="ctr"/>
              <a:lstStyle/>
              <a:p>
                <a:pPr algn="ctr"/>
                <a:endParaRPr/>
              </a:p>
            </p:txBody>
          </p:sp>
          <p:sp>
            <p:nvSpPr>
              <p:cNvPr id="21" name="îSlïdê">
                <a:extLst>
                  <a:ext uri="{FF2B5EF4-FFF2-40B4-BE49-F238E27FC236}">
                    <a16:creationId xmlns:a16="http://schemas.microsoft.com/office/drawing/2014/main" id="{8E726C61-BFA6-4DEB-A025-16A34B908257}"/>
                  </a:ext>
                </a:extLst>
              </p:cNvPr>
              <p:cNvSpPr/>
              <p:nvPr/>
            </p:nvSpPr>
            <p:spPr bwMode="auto">
              <a:xfrm>
                <a:off x="2349501" y="2976563"/>
                <a:ext cx="158750" cy="184150"/>
              </a:xfrm>
              <a:custGeom>
                <a:avLst/>
                <a:gdLst>
                  <a:gd name="T0" fmla="*/ 0 w 202"/>
                  <a:gd name="T1" fmla="*/ 96 h 233"/>
                  <a:gd name="T2" fmla="*/ 20 w 202"/>
                  <a:gd name="T3" fmla="*/ 58 h 233"/>
                  <a:gd name="T4" fmla="*/ 27 w 202"/>
                  <a:gd name="T5" fmla="*/ 65 h 233"/>
                  <a:gd name="T6" fmla="*/ 26 w 202"/>
                  <a:gd name="T7" fmla="*/ 70 h 233"/>
                  <a:gd name="T8" fmla="*/ 25 w 202"/>
                  <a:gd name="T9" fmla="*/ 75 h 233"/>
                  <a:gd name="T10" fmla="*/ 27 w 202"/>
                  <a:gd name="T11" fmla="*/ 81 h 233"/>
                  <a:gd name="T12" fmla="*/ 34 w 202"/>
                  <a:gd name="T13" fmla="*/ 88 h 233"/>
                  <a:gd name="T14" fmla="*/ 88 w 202"/>
                  <a:gd name="T15" fmla="*/ 137 h 233"/>
                  <a:gd name="T16" fmla="*/ 110 w 202"/>
                  <a:gd name="T17" fmla="*/ 93 h 233"/>
                  <a:gd name="T18" fmla="*/ 57 w 202"/>
                  <a:gd name="T19" fmla="*/ 46 h 233"/>
                  <a:gd name="T20" fmla="*/ 51 w 202"/>
                  <a:gd name="T21" fmla="*/ 41 h 233"/>
                  <a:gd name="T22" fmla="*/ 45 w 202"/>
                  <a:gd name="T23" fmla="*/ 40 h 233"/>
                  <a:gd name="T24" fmla="*/ 41 w 202"/>
                  <a:gd name="T25" fmla="*/ 42 h 233"/>
                  <a:gd name="T26" fmla="*/ 37 w 202"/>
                  <a:gd name="T27" fmla="*/ 46 h 233"/>
                  <a:gd name="T28" fmla="*/ 30 w 202"/>
                  <a:gd name="T29" fmla="*/ 39 h 233"/>
                  <a:gd name="T30" fmla="*/ 49 w 202"/>
                  <a:gd name="T31" fmla="*/ 0 h 233"/>
                  <a:gd name="T32" fmla="*/ 57 w 202"/>
                  <a:gd name="T33" fmla="*/ 7 h 233"/>
                  <a:gd name="T34" fmla="*/ 55 w 202"/>
                  <a:gd name="T35" fmla="*/ 12 h 233"/>
                  <a:gd name="T36" fmla="*/ 55 w 202"/>
                  <a:gd name="T37" fmla="*/ 17 h 233"/>
                  <a:gd name="T38" fmla="*/ 57 w 202"/>
                  <a:gd name="T39" fmla="*/ 24 h 233"/>
                  <a:gd name="T40" fmla="*/ 63 w 202"/>
                  <a:gd name="T41" fmla="*/ 31 h 233"/>
                  <a:gd name="T42" fmla="*/ 174 w 202"/>
                  <a:gd name="T43" fmla="*/ 129 h 233"/>
                  <a:gd name="T44" fmla="*/ 180 w 202"/>
                  <a:gd name="T45" fmla="*/ 134 h 233"/>
                  <a:gd name="T46" fmla="*/ 186 w 202"/>
                  <a:gd name="T47" fmla="*/ 135 h 233"/>
                  <a:gd name="T48" fmla="*/ 191 w 202"/>
                  <a:gd name="T49" fmla="*/ 133 h 233"/>
                  <a:gd name="T50" fmla="*/ 194 w 202"/>
                  <a:gd name="T51" fmla="*/ 130 h 233"/>
                  <a:gd name="T52" fmla="*/ 202 w 202"/>
                  <a:gd name="T53" fmla="*/ 137 h 233"/>
                  <a:gd name="T54" fmla="*/ 182 w 202"/>
                  <a:gd name="T55" fmla="*/ 175 h 233"/>
                  <a:gd name="T56" fmla="*/ 175 w 202"/>
                  <a:gd name="T57" fmla="*/ 169 h 233"/>
                  <a:gd name="T58" fmla="*/ 176 w 202"/>
                  <a:gd name="T59" fmla="*/ 163 h 233"/>
                  <a:gd name="T60" fmla="*/ 176 w 202"/>
                  <a:gd name="T61" fmla="*/ 158 h 233"/>
                  <a:gd name="T62" fmla="*/ 174 w 202"/>
                  <a:gd name="T63" fmla="*/ 151 h 233"/>
                  <a:gd name="T64" fmla="*/ 167 w 202"/>
                  <a:gd name="T65" fmla="*/ 144 h 233"/>
                  <a:gd name="T66" fmla="*/ 120 w 202"/>
                  <a:gd name="T67" fmla="*/ 102 h 233"/>
                  <a:gd name="T68" fmla="*/ 98 w 202"/>
                  <a:gd name="T69" fmla="*/ 146 h 233"/>
                  <a:gd name="T70" fmla="*/ 144 w 202"/>
                  <a:gd name="T71" fmla="*/ 187 h 233"/>
                  <a:gd name="T72" fmla="*/ 151 w 202"/>
                  <a:gd name="T73" fmla="*/ 192 h 233"/>
                  <a:gd name="T74" fmla="*/ 157 w 202"/>
                  <a:gd name="T75" fmla="*/ 193 h 233"/>
                  <a:gd name="T76" fmla="*/ 161 w 202"/>
                  <a:gd name="T77" fmla="*/ 191 h 233"/>
                  <a:gd name="T78" fmla="*/ 165 w 202"/>
                  <a:gd name="T79" fmla="*/ 188 h 233"/>
                  <a:gd name="T80" fmla="*/ 172 w 202"/>
                  <a:gd name="T81" fmla="*/ 194 h 233"/>
                  <a:gd name="T82" fmla="*/ 152 w 202"/>
                  <a:gd name="T83" fmla="*/ 233 h 233"/>
                  <a:gd name="T84" fmla="*/ 145 w 202"/>
                  <a:gd name="T85" fmla="*/ 226 h 233"/>
                  <a:gd name="T86" fmla="*/ 146 w 202"/>
                  <a:gd name="T87" fmla="*/ 221 h 233"/>
                  <a:gd name="T88" fmla="*/ 147 w 202"/>
                  <a:gd name="T89" fmla="*/ 215 h 233"/>
                  <a:gd name="T90" fmla="*/ 144 w 202"/>
                  <a:gd name="T91" fmla="*/ 208 h 233"/>
                  <a:gd name="T92" fmla="*/ 138 w 202"/>
                  <a:gd name="T93" fmla="*/ 202 h 233"/>
                  <a:gd name="T94" fmla="*/ 28 w 202"/>
                  <a:gd name="T95" fmla="*/ 103 h 233"/>
                  <a:gd name="T96" fmla="*/ 21 w 202"/>
                  <a:gd name="T97" fmla="*/ 98 h 233"/>
                  <a:gd name="T98" fmla="*/ 15 w 202"/>
                  <a:gd name="T99" fmla="*/ 97 h 233"/>
                  <a:gd name="T100" fmla="*/ 11 w 202"/>
                  <a:gd name="T101" fmla="*/ 99 h 233"/>
                  <a:gd name="T102" fmla="*/ 7 w 202"/>
                  <a:gd name="T103" fmla="*/ 103 h 233"/>
                  <a:gd name="T104" fmla="*/ 0 w 202"/>
                  <a:gd name="T105" fmla="*/ 96 h 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2" h="233">
                    <a:moveTo>
                      <a:pt x="0" y="96"/>
                    </a:moveTo>
                    <a:cubicBezTo>
                      <a:pt x="20" y="58"/>
                      <a:pt x="20" y="58"/>
                      <a:pt x="20" y="58"/>
                    </a:cubicBezTo>
                    <a:cubicBezTo>
                      <a:pt x="27" y="65"/>
                      <a:pt x="27" y="65"/>
                      <a:pt x="27" y="65"/>
                    </a:cubicBezTo>
                    <a:cubicBezTo>
                      <a:pt x="27" y="66"/>
                      <a:pt x="26" y="67"/>
                      <a:pt x="26" y="70"/>
                    </a:cubicBezTo>
                    <a:cubicBezTo>
                      <a:pt x="25" y="72"/>
                      <a:pt x="25" y="74"/>
                      <a:pt x="25" y="75"/>
                    </a:cubicBezTo>
                    <a:cubicBezTo>
                      <a:pt x="25" y="77"/>
                      <a:pt x="26" y="79"/>
                      <a:pt x="27" y="81"/>
                    </a:cubicBezTo>
                    <a:cubicBezTo>
                      <a:pt x="29" y="83"/>
                      <a:pt x="31" y="86"/>
                      <a:pt x="34" y="88"/>
                    </a:cubicBezTo>
                    <a:cubicBezTo>
                      <a:pt x="88" y="137"/>
                      <a:pt x="88" y="137"/>
                      <a:pt x="88" y="137"/>
                    </a:cubicBezTo>
                    <a:cubicBezTo>
                      <a:pt x="110" y="93"/>
                      <a:pt x="110" y="93"/>
                      <a:pt x="110" y="93"/>
                    </a:cubicBezTo>
                    <a:cubicBezTo>
                      <a:pt x="57" y="46"/>
                      <a:pt x="57" y="46"/>
                      <a:pt x="57" y="46"/>
                    </a:cubicBezTo>
                    <a:cubicBezTo>
                      <a:pt x="55" y="44"/>
                      <a:pt x="53" y="42"/>
                      <a:pt x="51" y="41"/>
                    </a:cubicBezTo>
                    <a:cubicBezTo>
                      <a:pt x="49" y="40"/>
                      <a:pt x="47" y="39"/>
                      <a:pt x="45" y="40"/>
                    </a:cubicBezTo>
                    <a:cubicBezTo>
                      <a:pt x="43" y="40"/>
                      <a:pt x="42" y="41"/>
                      <a:pt x="41" y="42"/>
                    </a:cubicBezTo>
                    <a:cubicBezTo>
                      <a:pt x="39" y="43"/>
                      <a:pt x="38" y="44"/>
                      <a:pt x="37" y="46"/>
                    </a:cubicBezTo>
                    <a:cubicBezTo>
                      <a:pt x="30" y="39"/>
                      <a:pt x="30" y="39"/>
                      <a:pt x="30" y="39"/>
                    </a:cubicBezTo>
                    <a:cubicBezTo>
                      <a:pt x="49" y="0"/>
                      <a:pt x="49" y="0"/>
                      <a:pt x="49" y="0"/>
                    </a:cubicBezTo>
                    <a:cubicBezTo>
                      <a:pt x="57" y="7"/>
                      <a:pt x="57" y="7"/>
                      <a:pt x="57" y="7"/>
                    </a:cubicBezTo>
                    <a:cubicBezTo>
                      <a:pt x="57" y="8"/>
                      <a:pt x="56" y="10"/>
                      <a:pt x="55" y="12"/>
                    </a:cubicBezTo>
                    <a:cubicBezTo>
                      <a:pt x="55" y="14"/>
                      <a:pt x="54" y="16"/>
                      <a:pt x="55" y="17"/>
                    </a:cubicBezTo>
                    <a:cubicBezTo>
                      <a:pt x="55" y="19"/>
                      <a:pt x="56" y="22"/>
                      <a:pt x="57" y="24"/>
                    </a:cubicBezTo>
                    <a:cubicBezTo>
                      <a:pt x="58" y="26"/>
                      <a:pt x="61" y="28"/>
                      <a:pt x="63" y="31"/>
                    </a:cubicBezTo>
                    <a:cubicBezTo>
                      <a:pt x="174" y="129"/>
                      <a:pt x="174" y="129"/>
                      <a:pt x="174" y="129"/>
                    </a:cubicBezTo>
                    <a:cubicBezTo>
                      <a:pt x="176" y="132"/>
                      <a:pt x="178" y="133"/>
                      <a:pt x="180" y="134"/>
                    </a:cubicBezTo>
                    <a:cubicBezTo>
                      <a:pt x="182" y="135"/>
                      <a:pt x="184" y="136"/>
                      <a:pt x="186" y="135"/>
                    </a:cubicBezTo>
                    <a:cubicBezTo>
                      <a:pt x="188" y="135"/>
                      <a:pt x="189" y="134"/>
                      <a:pt x="191" y="133"/>
                    </a:cubicBezTo>
                    <a:cubicBezTo>
                      <a:pt x="193" y="132"/>
                      <a:pt x="194" y="131"/>
                      <a:pt x="194" y="130"/>
                    </a:cubicBezTo>
                    <a:cubicBezTo>
                      <a:pt x="202" y="137"/>
                      <a:pt x="202" y="137"/>
                      <a:pt x="202" y="137"/>
                    </a:cubicBezTo>
                    <a:cubicBezTo>
                      <a:pt x="182" y="175"/>
                      <a:pt x="182" y="175"/>
                      <a:pt x="182" y="175"/>
                    </a:cubicBezTo>
                    <a:cubicBezTo>
                      <a:pt x="175" y="169"/>
                      <a:pt x="175" y="169"/>
                      <a:pt x="175" y="169"/>
                    </a:cubicBezTo>
                    <a:cubicBezTo>
                      <a:pt x="175" y="167"/>
                      <a:pt x="176" y="165"/>
                      <a:pt x="176" y="163"/>
                    </a:cubicBezTo>
                    <a:cubicBezTo>
                      <a:pt x="176" y="161"/>
                      <a:pt x="176" y="159"/>
                      <a:pt x="176" y="158"/>
                    </a:cubicBezTo>
                    <a:cubicBezTo>
                      <a:pt x="176" y="156"/>
                      <a:pt x="175" y="153"/>
                      <a:pt x="174" y="151"/>
                    </a:cubicBezTo>
                    <a:cubicBezTo>
                      <a:pt x="172" y="149"/>
                      <a:pt x="170" y="146"/>
                      <a:pt x="167" y="144"/>
                    </a:cubicBezTo>
                    <a:cubicBezTo>
                      <a:pt x="120" y="102"/>
                      <a:pt x="120" y="102"/>
                      <a:pt x="120" y="102"/>
                    </a:cubicBezTo>
                    <a:cubicBezTo>
                      <a:pt x="98" y="146"/>
                      <a:pt x="98" y="146"/>
                      <a:pt x="98" y="146"/>
                    </a:cubicBezTo>
                    <a:cubicBezTo>
                      <a:pt x="144" y="187"/>
                      <a:pt x="144" y="187"/>
                      <a:pt x="144" y="187"/>
                    </a:cubicBezTo>
                    <a:cubicBezTo>
                      <a:pt x="146" y="189"/>
                      <a:pt x="148" y="191"/>
                      <a:pt x="151" y="192"/>
                    </a:cubicBezTo>
                    <a:cubicBezTo>
                      <a:pt x="153" y="193"/>
                      <a:pt x="155" y="193"/>
                      <a:pt x="157" y="193"/>
                    </a:cubicBezTo>
                    <a:cubicBezTo>
                      <a:pt x="158" y="192"/>
                      <a:pt x="160" y="192"/>
                      <a:pt x="161" y="191"/>
                    </a:cubicBezTo>
                    <a:cubicBezTo>
                      <a:pt x="163" y="190"/>
                      <a:pt x="164" y="189"/>
                      <a:pt x="165" y="188"/>
                    </a:cubicBezTo>
                    <a:cubicBezTo>
                      <a:pt x="172" y="194"/>
                      <a:pt x="172" y="194"/>
                      <a:pt x="172" y="194"/>
                    </a:cubicBezTo>
                    <a:cubicBezTo>
                      <a:pt x="152" y="233"/>
                      <a:pt x="152" y="233"/>
                      <a:pt x="152" y="233"/>
                    </a:cubicBezTo>
                    <a:cubicBezTo>
                      <a:pt x="145" y="226"/>
                      <a:pt x="145" y="226"/>
                      <a:pt x="145" y="226"/>
                    </a:cubicBezTo>
                    <a:cubicBezTo>
                      <a:pt x="145" y="225"/>
                      <a:pt x="146" y="223"/>
                      <a:pt x="146" y="221"/>
                    </a:cubicBezTo>
                    <a:cubicBezTo>
                      <a:pt x="147" y="218"/>
                      <a:pt x="147" y="217"/>
                      <a:pt x="147" y="215"/>
                    </a:cubicBezTo>
                    <a:cubicBezTo>
                      <a:pt x="147" y="213"/>
                      <a:pt x="146" y="211"/>
                      <a:pt x="144" y="208"/>
                    </a:cubicBezTo>
                    <a:cubicBezTo>
                      <a:pt x="142" y="206"/>
                      <a:pt x="140" y="204"/>
                      <a:pt x="138" y="202"/>
                    </a:cubicBezTo>
                    <a:cubicBezTo>
                      <a:pt x="28" y="103"/>
                      <a:pt x="28" y="103"/>
                      <a:pt x="28" y="103"/>
                    </a:cubicBezTo>
                    <a:cubicBezTo>
                      <a:pt x="25" y="101"/>
                      <a:pt x="23" y="99"/>
                      <a:pt x="21" y="98"/>
                    </a:cubicBezTo>
                    <a:cubicBezTo>
                      <a:pt x="19" y="97"/>
                      <a:pt x="17" y="97"/>
                      <a:pt x="15" y="97"/>
                    </a:cubicBezTo>
                    <a:cubicBezTo>
                      <a:pt x="14" y="97"/>
                      <a:pt x="12" y="98"/>
                      <a:pt x="11" y="99"/>
                    </a:cubicBezTo>
                    <a:cubicBezTo>
                      <a:pt x="9" y="101"/>
                      <a:pt x="8" y="102"/>
                      <a:pt x="7" y="103"/>
                    </a:cubicBezTo>
                    <a:lnTo>
                      <a:pt x="0" y="96"/>
                    </a:lnTo>
                    <a:close/>
                  </a:path>
                </a:pathLst>
              </a:custGeom>
              <a:solidFill>
                <a:srgbClr val="898989"/>
              </a:solidFill>
              <a:ln>
                <a:noFill/>
              </a:ln>
            </p:spPr>
            <p:txBody>
              <a:bodyPr anchor="ctr"/>
              <a:lstStyle/>
              <a:p>
                <a:pPr algn="ctr"/>
                <a:endParaRPr/>
              </a:p>
            </p:txBody>
          </p:sp>
          <p:sp>
            <p:nvSpPr>
              <p:cNvPr id="22" name="îSļíḍê">
                <a:extLst>
                  <a:ext uri="{FF2B5EF4-FFF2-40B4-BE49-F238E27FC236}">
                    <a16:creationId xmlns:a16="http://schemas.microsoft.com/office/drawing/2014/main" id="{619807DB-9C77-4D0D-9D07-2E2C88151A4C}"/>
                  </a:ext>
                </a:extLst>
              </p:cNvPr>
              <p:cNvSpPr/>
              <p:nvPr/>
            </p:nvSpPr>
            <p:spPr bwMode="auto">
              <a:xfrm>
                <a:off x="2319338" y="3086101"/>
                <a:ext cx="144463" cy="157163"/>
              </a:xfrm>
              <a:custGeom>
                <a:avLst/>
                <a:gdLst>
                  <a:gd name="T0" fmla="*/ 130 w 185"/>
                  <a:gd name="T1" fmla="*/ 193 h 199"/>
                  <a:gd name="T2" fmla="*/ 132 w 185"/>
                  <a:gd name="T3" fmla="*/ 186 h 199"/>
                  <a:gd name="T4" fmla="*/ 131 w 185"/>
                  <a:gd name="T5" fmla="*/ 177 h 199"/>
                  <a:gd name="T6" fmla="*/ 122 w 185"/>
                  <a:gd name="T7" fmla="*/ 165 h 199"/>
                  <a:gd name="T8" fmla="*/ 103 w 185"/>
                  <a:gd name="T9" fmla="*/ 148 h 199"/>
                  <a:gd name="T10" fmla="*/ 35 w 185"/>
                  <a:gd name="T11" fmla="*/ 91 h 199"/>
                  <a:gd name="T12" fmla="*/ 15 w 185"/>
                  <a:gd name="T13" fmla="*/ 69 h 199"/>
                  <a:gd name="T14" fmla="*/ 3 w 185"/>
                  <a:gd name="T15" fmla="*/ 47 h 199"/>
                  <a:gd name="T16" fmla="*/ 0 w 185"/>
                  <a:gd name="T17" fmla="*/ 29 h 199"/>
                  <a:gd name="T18" fmla="*/ 3 w 185"/>
                  <a:gd name="T19" fmla="*/ 16 h 199"/>
                  <a:gd name="T20" fmla="*/ 14 w 185"/>
                  <a:gd name="T21" fmla="*/ 4 h 199"/>
                  <a:gd name="T22" fmla="*/ 29 w 185"/>
                  <a:gd name="T23" fmla="*/ 1 h 199"/>
                  <a:gd name="T24" fmla="*/ 47 w 185"/>
                  <a:gd name="T25" fmla="*/ 6 h 199"/>
                  <a:gd name="T26" fmla="*/ 65 w 185"/>
                  <a:gd name="T27" fmla="*/ 18 h 199"/>
                  <a:gd name="T28" fmla="*/ 157 w 185"/>
                  <a:gd name="T29" fmla="*/ 95 h 199"/>
                  <a:gd name="T30" fmla="*/ 163 w 185"/>
                  <a:gd name="T31" fmla="*/ 100 h 199"/>
                  <a:gd name="T32" fmla="*/ 170 w 185"/>
                  <a:gd name="T33" fmla="*/ 101 h 199"/>
                  <a:gd name="T34" fmla="*/ 174 w 185"/>
                  <a:gd name="T35" fmla="*/ 99 h 199"/>
                  <a:gd name="T36" fmla="*/ 178 w 185"/>
                  <a:gd name="T37" fmla="*/ 96 h 199"/>
                  <a:gd name="T38" fmla="*/ 185 w 185"/>
                  <a:gd name="T39" fmla="*/ 102 h 199"/>
                  <a:gd name="T40" fmla="*/ 166 w 185"/>
                  <a:gd name="T41" fmla="*/ 141 h 199"/>
                  <a:gd name="T42" fmla="*/ 158 w 185"/>
                  <a:gd name="T43" fmla="*/ 135 h 199"/>
                  <a:gd name="T44" fmla="*/ 160 w 185"/>
                  <a:gd name="T45" fmla="*/ 129 h 199"/>
                  <a:gd name="T46" fmla="*/ 160 w 185"/>
                  <a:gd name="T47" fmla="*/ 124 h 199"/>
                  <a:gd name="T48" fmla="*/ 157 w 185"/>
                  <a:gd name="T49" fmla="*/ 117 h 199"/>
                  <a:gd name="T50" fmla="*/ 151 w 185"/>
                  <a:gd name="T51" fmla="*/ 111 h 199"/>
                  <a:gd name="T52" fmla="*/ 65 w 185"/>
                  <a:gd name="T53" fmla="*/ 38 h 199"/>
                  <a:gd name="T54" fmla="*/ 51 w 185"/>
                  <a:gd name="T55" fmla="*/ 28 h 199"/>
                  <a:gd name="T56" fmla="*/ 37 w 185"/>
                  <a:gd name="T57" fmla="*/ 21 h 199"/>
                  <a:gd name="T58" fmla="*/ 24 w 185"/>
                  <a:gd name="T59" fmla="*/ 19 h 199"/>
                  <a:gd name="T60" fmla="*/ 14 w 185"/>
                  <a:gd name="T61" fmla="*/ 28 h 199"/>
                  <a:gd name="T62" fmla="*/ 12 w 185"/>
                  <a:gd name="T63" fmla="*/ 44 h 199"/>
                  <a:gd name="T64" fmla="*/ 18 w 185"/>
                  <a:gd name="T65" fmla="*/ 60 h 199"/>
                  <a:gd name="T66" fmla="*/ 29 w 185"/>
                  <a:gd name="T67" fmla="*/ 75 h 199"/>
                  <a:gd name="T68" fmla="*/ 41 w 185"/>
                  <a:gd name="T69" fmla="*/ 87 h 199"/>
                  <a:gd name="T70" fmla="*/ 105 w 185"/>
                  <a:gd name="T71" fmla="*/ 140 h 199"/>
                  <a:gd name="T72" fmla="*/ 125 w 185"/>
                  <a:gd name="T73" fmla="*/ 156 h 199"/>
                  <a:gd name="T74" fmla="*/ 137 w 185"/>
                  <a:gd name="T75" fmla="*/ 161 h 199"/>
                  <a:gd name="T76" fmla="*/ 144 w 185"/>
                  <a:gd name="T77" fmla="*/ 159 h 199"/>
                  <a:gd name="T78" fmla="*/ 149 w 185"/>
                  <a:gd name="T79" fmla="*/ 154 h 199"/>
                  <a:gd name="T80" fmla="*/ 157 w 185"/>
                  <a:gd name="T81" fmla="*/ 161 h 199"/>
                  <a:gd name="T82" fmla="*/ 138 w 185"/>
                  <a:gd name="T83" fmla="*/ 199 h 199"/>
                  <a:gd name="T84" fmla="*/ 130 w 185"/>
                  <a:gd name="T85" fmla="*/ 193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5" h="199">
                    <a:moveTo>
                      <a:pt x="130" y="193"/>
                    </a:moveTo>
                    <a:cubicBezTo>
                      <a:pt x="131" y="191"/>
                      <a:pt x="131" y="189"/>
                      <a:pt x="132" y="186"/>
                    </a:cubicBezTo>
                    <a:cubicBezTo>
                      <a:pt x="132" y="183"/>
                      <a:pt x="132" y="180"/>
                      <a:pt x="131" y="177"/>
                    </a:cubicBezTo>
                    <a:cubicBezTo>
                      <a:pt x="130" y="174"/>
                      <a:pt x="127" y="170"/>
                      <a:pt x="122" y="165"/>
                    </a:cubicBezTo>
                    <a:cubicBezTo>
                      <a:pt x="117" y="160"/>
                      <a:pt x="111" y="155"/>
                      <a:pt x="103" y="148"/>
                    </a:cubicBezTo>
                    <a:cubicBezTo>
                      <a:pt x="35" y="91"/>
                      <a:pt x="35" y="91"/>
                      <a:pt x="35" y="91"/>
                    </a:cubicBezTo>
                    <a:cubicBezTo>
                      <a:pt x="27" y="84"/>
                      <a:pt x="20" y="77"/>
                      <a:pt x="15" y="69"/>
                    </a:cubicBezTo>
                    <a:cubicBezTo>
                      <a:pt x="9" y="61"/>
                      <a:pt x="5" y="54"/>
                      <a:pt x="3" y="47"/>
                    </a:cubicBezTo>
                    <a:cubicBezTo>
                      <a:pt x="1" y="40"/>
                      <a:pt x="0" y="34"/>
                      <a:pt x="0" y="29"/>
                    </a:cubicBezTo>
                    <a:cubicBezTo>
                      <a:pt x="0" y="24"/>
                      <a:pt x="1" y="19"/>
                      <a:pt x="3" y="16"/>
                    </a:cubicBezTo>
                    <a:cubicBezTo>
                      <a:pt x="6" y="10"/>
                      <a:pt x="9" y="6"/>
                      <a:pt x="14" y="4"/>
                    </a:cubicBezTo>
                    <a:cubicBezTo>
                      <a:pt x="18" y="1"/>
                      <a:pt x="24" y="0"/>
                      <a:pt x="29" y="1"/>
                    </a:cubicBezTo>
                    <a:cubicBezTo>
                      <a:pt x="35" y="1"/>
                      <a:pt x="41" y="3"/>
                      <a:pt x="47" y="6"/>
                    </a:cubicBezTo>
                    <a:cubicBezTo>
                      <a:pt x="53" y="9"/>
                      <a:pt x="59" y="13"/>
                      <a:pt x="65" y="18"/>
                    </a:cubicBezTo>
                    <a:cubicBezTo>
                      <a:pt x="157" y="95"/>
                      <a:pt x="157" y="95"/>
                      <a:pt x="157" y="95"/>
                    </a:cubicBezTo>
                    <a:cubicBezTo>
                      <a:pt x="159" y="98"/>
                      <a:pt x="162" y="99"/>
                      <a:pt x="163" y="100"/>
                    </a:cubicBezTo>
                    <a:cubicBezTo>
                      <a:pt x="165" y="101"/>
                      <a:pt x="168" y="101"/>
                      <a:pt x="170" y="101"/>
                    </a:cubicBezTo>
                    <a:cubicBezTo>
                      <a:pt x="171" y="101"/>
                      <a:pt x="173" y="100"/>
                      <a:pt x="174" y="99"/>
                    </a:cubicBezTo>
                    <a:cubicBezTo>
                      <a:pt x="176" y="98"/>
                      <a:pt x="177" y="96"/>
                      <a:pt x="178" y="96"/>
                    </a:cubicBezTo>
                    <a:cubicBezTo>
                      <a:pt x="185" y="102"/>
                      <a:pt x="185" y="102"/>
                      <a:pt x="185" y="102"/>
                    </a:cubicBezTo>
                    <a:cubicBezTo>
                      <a:pt x="166" y="141"/>
                      <a:pt x="166" y="141"/>
                      <a:pt x="166" y="141"/>
                    </a:cubicBezTo>
                    <a:cubicBezTo>
                      <a:pt x="158" y="135"/>
                      <a:pt x="158" y="135"/>
                      <a:pt x="158" y="135"/>
                    </a:cubicBezTo>
                    <a:cubicBezTo>
                      <a:pt x="159" y="134"/>
                      <a:pt x="159" y="132"/>
                      <a:pt x="160" y="129"/>
                    </a:cubicBezTo>
                    <a:cubicBezTo>
                      <a:pt x="160" y="127"/>
                      <a:pt x="160" y="125"/>
                      <a:pt x="160" y="124"/>
                    </a:cubicBezTo>
                    <a:cubicBezTo>
                      <a:pt x="160" y="122"/>
                      <a:pt x="159" y="119"/>
                      <a:pt x="157" y="117"/>
                    </a:cubicBezTo>
                    <a:cubicBezTo>
                      <a:pt x="155" y="115"/>
                      <a:pt x="153" y="113"/>
                      <a:pt x="151" y="111"/>
                    </a:cubicBezTo>
                    <a:cubicBezTo>
                      <a:pt x="65" y="38"/>
                      <a:pt x="65" y="38"/>
                      <a:pt x="65" y="38"/>
                    </a:cubicBezTo>
                    <a:cubicBezTo>
                      <a:pt x="61" y="35"/>
                      <a:pt x="56" y="31"/>
                      <a:pt x="51" y="28"/>
                    </a:cubicBezTo>
                    <a:cubicBezTo>
                      <a:pt x="47" y="25"/>
                      <a:pt x="42" y="22"/>
                      <a:pt x="37" y="21"/>
                    </a:cubicBezTo>
                    <a:cubicBezTo>
                      <a:pt x="32" y="19"/>
                      <a:pt x="28" y="19"/>
                      <a:pt x="24" y="19"/>
                    </a:cubicBezTo>
                    <a:cubicBezTo>
                      <a:pt x="20" y="20"/>
                      <a:pt x="16" y="23"/>
                      <a:pt x="14" y="28"/>
                    </a:cubicBezTo>
                    <a:cubicBezTo>
                      <a:pt x="12" y="33"/>
                      <a:pt x="11" y="38"/>
                      <a:pt x="12" y="44"/>
                    </a:cubicBezTo>
                    <a:cubicBezTo>
                      <a:pt x="13" y="49"/>
                      <a:pt x="15" y="55"/>
                      <a:pt x="18" y="60"/>
                    </a:cubicBezTo>
                    <a:cubicBezTo>
                      <a:pt x="21" y="65"/>
                      <a:pt x="25" y="70"/>
                      <a:pt x="29" y="75"/>
                    </a:cubicBezTo>
                    <a:cubicBezTo>
                      <a:pt x="32" y="79"/>
                      <a:pt x="37" y="83"/>
                      <a:pt x="41" y="87"/>
                    </a:cubicBezTo>
                    <a:cubicBezTo>
                      <a:pt x="105" y="140"/>
                      <a:pt x="105" y="140"/>
                      <a:pt x="105" y="140"/>
                    </a:cubicBezTo>
                    <a:cubicBezTo>
                      <a:pt x="113" y="147"/>
                      <a:pt x="120" y="152"/>
                      <a:pt x="125" y="156"/>
                    </a:cubicBezTo>
                    <a:cubicBezTo>
                      <a:pt x="131" y="160"/>
                      <a:pt x="135" y="161"/>
                      <a:pt x="137" y="161"/>
                    </a:cubicBezTo>
                    <a:cubicBezTo>
                      <a:pt x="140" y="161"/>
                      <a:pt x="142" y="161"/>
                      <a:pt x="144" y="159"/>
                    </a:cubicBezTo>
                    <a:cubicBezTo>
                      <a:pt x="147" y="157"/>
                      <a:pt x="148" y="155"/>
                      <a:pt x="149" y="154"/>
                    </a:cubicBezTo>
                    <a:cubicBezTo>
                      <a:pt x="157" y="161"/>
                      <a:pt x="157" y="161"/>
                      <a:pt x="157" y="161"/>
                    </a:cubicBezTo>
                    <a:cubicBezTo>
                      <a:pt x="138" y="199"/>
                      <a:pt x="138" y="199"/>
                      <a:pt x="138" y="199"/>
                    </a:cubicBezTo>
                    <a:lnTo>
                      <a:pt x="130" y="193"/>
                    </a:lnTo>
                    <a:close/>
                  </a:path>
                </a:pathLst>
              </a:custGeom>
              <a:solidFill>
                <a:srgbClr val="898989"/>
              </a:solidFill>
              <a:ln>
                <a:noFill/>
              </a:ln>
            </p:spPr>
            <p:txBody>
              <a:bodyPr anchor="ctr"/>
              <a:lstStyle/>
              <a:p>
                <a:pPr algn="ctr"/>
                <a:endParaRPr/>
              </a:p>
            </p:txBody>
          </p:sp>
          <p:sp>
            <p:nvSpPr>
              <p:cNvPr id="23" name="ïşḻiḑe">
                <a:extLst>
                  <a:ext uri="{FF2B5EF4-FFF2-40B4-BE49-F238E27FC236}">
                    <a16:creationId xmlns:a16="http://schemas.microsoft.com/office/drawing/2014/main" id="{99E2FD61-D936-4E67-9A7E-C0ECB844442C}"/>
                  </a:ext>
                </a:extLst>
              </p:cNvPr>
              <p:cNvSpPr/>
              <p:nvPr/>
            </p:nvSpPr>
            <p:spPr bwMode="auto">
              <a:xfrm>
                <a:off x="2279651" y="3140076"/>
                <a:ext cx="147638" cy="127000"/>
              </a:xfrm>
              <a:custGeom>
                <a:avLst/>
                <a:gdLst>
                  <a:gd name="T0" fmla="*/ 0 w 189"/>
                  <a:gd name="T1" fmla="*/ 104 h 161"/>
                  <a:gd name="T2" fmla="*/ 15 w 189"/>
                  <a:gd name="T3" fmla="*/ 62 h 161"/>
                  <a:gd name="T4" fmla="*/ 23 w 189"/>
                  <a:gd name="T5" fmla="*/ 67 h 161"/>
                  <a:gd name="T6" fmla="*/ 22 w 189"/>
                  <a:gd name="T7" fmla="*/ 78 h 161"/>
                  <a:gd name="T8" fmla="*/ 25 w 189"/>
                  <a:gd name="T9" fmla="*/ 84 h 161"/>
                  <a:gd name="T10" fmla="*/ 28 w 189"/>
                  <a:gd name="T11" fmla="*/ 86 h 161"/>
                  <a:gd name="T12" fmla="*/ 31 w 189"/>
                  <a:gd name="T13" fmla="*/ 87 h 161"/>
                  <a:gd name="T14" fmla="*/ 71 w 189"/>
                  <a:gd name="T15" fmla="*/ 102 h 161"/>
                  <a:gd name="T16" fmla="*/ 84 w 189"/>
                  <a:gd name="T17" fmla="*/ 66 h 161"/>
                  <a:gd name="T18" fmla="*/ 71 w 189"/>
                  <a:gd name="T19" fmla="*/ 54 h 161"/>
                  <a:gd name="T20" fmla="*/ 60 w 189"/>
                  <a:gd name="T21" fmla="*/ 45 h 161"/>
                  <a:gd name="T22" fmla="*/ 53 w 189"/>
                  <a:gd name="T23" fmla="*/ 38 h 161"/>
                  <a:gd name="T24" fmla="*/ 48 w 189"/>
                  <a:gd name="T25" fmla="*/ 35 h 161"/>
                  <a:gd name="T26" fmla="*/ 39 w 189"/>
                  <a:gd name="T27" fmla="*/ 35 h 161"/>
                  <a:gd name="T28" fmla="*/ 32 w 189"/>
                  <a:gd name="T29" fmla="*/ 43 h 161"/>
                  <a:gd name="T30" fmla="*/ 24 w 189"/>
                  <a:gd name="T31" fmla="*/ 38 h 161"/>
                  <a:gd name="T32" fmla="*/ 37 w 189"/>
                  <a:gd name="T33" fmla="*/ 0 h 161"/>
                  <a:gd name="T34" fmla="*/ 46 w 189"/>
                  <a:gd name="T35" fmla="*/ 5 h 161"/>
                  <a:gd name="T36" fmla="*/ 46 w 189"/>
                  <a:gd name="T37" fmla="*/ 10 h 161"/>
                  <a:gd name="T38" fmla="*/ 47 w 189"/>
                  <a:gd name="T39" fmla="*/ 17 h 161"/>
                  <a:gd name="T40" fmla="*/ 52 w 189"/>
                  <a:gd name="T41" fmla="*/ 25 h 161"/>
                  <a:gd name="T42" fmla="*/ 60 w 189"/>
                  <a:gd name="T43" fmla="*/ 34 h 161"/>
                  <a:gd name="T44" fmla="*/ 125 w 189"/>
                  <a:gd name="T45" fmla="*/ 95 h 161"/>
                  <a:gd name="T46" fmla="*/ 189 w 189"/>
                  <a:gd name="T47" fmla="*/ 156 h 161"/>
                  <a:gd name="T48" fmla="*/ 186 w 189"/>
                  <a:gd name="T49" fmla="*/ 161 h 161"/>
                  <a:gd name="T50" fmla="*/ 30 w 189"/>
                  <a:gd name="T51" fmla="*/ 105 h 161"/>
                  <a:gd name="T52" fmla="*/ 22 w 189"/>
                  <a:gd name="T53" fmla="*/ 103 h 161"/>
                  <a:gd name="T54" fmla="*/ 15 w 189"/>
                  <a:gd name="T55" fmla="*/ 103 h 161"/>
                  <a:gd name="T56" fmla="*/ 11 w 189"/>
                  <a:gd name="T57" fmla="*/ 106 h 161"/>
                  <a:gd name="T58" fmla="*/ 8 w 189"/>
                  <a:gd name="T59" fmla="*/ 109 h 161"/>
                  <a:gd name="T60" fmla="*/ 0 w 189"/>
                  <a:gd name="T61" fmla="*/ 104 h 161"/>
                  <a:gd name="T62" fmla="*/ 83 w 189"/>
                  <a:gd name="T63" fmla="*/ 106 h 161"/>
                  <a:gd name="T64" fmla="*/ 153 w 189"/>
                  <a:gd name="T65" fmla="*/ 131 h 161"/>
                  <a:gd name="T66" fmla="*/ 94 w 189"/>
                  <a:gd name="T67" fmla="*/ 75 h 161"/>
                  <a:gd name="T68" fmla="*/ 83 w 189"/>
                  <a:gd name="T69" fmla="*/ 106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89" h="161">
                    <a:moveTo>
                      <a:pt x="0" y="104"/>
                    </a:moveTo>
                    <a:cubicBezTo>
                      <a:pt x="15" y="62"/>
                      <a:pt x="15" y="62"/>
                      <a:pt x="15" y="62"/>
                    </a:cubicBezTo>
                    <a:cubicBezTo>
                      <a:pt x="23" y="67"/>
                      <a:pt x="23" y="67"/>
                      <a:pt x="23" y="67"/>
                    </a:cubicBezTo>
                    <a:cubicBezTo>
                      <a:pt x="22" y="71"/>
                      <a:pt x="22" y="75"/>
                      <a:pt x="22" y="78"/>
                    </a:cubicBezTo>
                    <a:cubicBezTo>
                      <a:pt x="23" y="81"/>
                      <a:pt x="24" y="83"/>
                      <a:pt x="25" y="84"/>
                    </a:cubicBezTo>
                    <a:cubicBezTo>
                      <a:pt x="26" y="85"/>
                      <a:pt x="27" y="85"/>
                      <a:pt x="28" y="86"/>
                    </a:cubicBezTo>
                    <a:cubicBezTo>
                      <a:pt x="29" y="86"/>
                      <a:pt x="30" y="87"/>
                      <a:pt x="31" y="87"/>
                    </a:cubicBezTo>
                    <a:cubicBezTo>
                      <a:pt x="71" y="102"/>
                      <a:pt x="71" y="102"/>
                      <a:pt x="71" y="102"/>
                    </a:cubicBezTo>
                    <a:cubicBezTo>
                      <a:pt x="84" y="66"/>
                      <a:pt x="84" y="66"/>
                      <a:pt x="84" y="66"/>
                    </a:cubicBezTo>
                    <a:cubicBezTo>
                      <a:pt x="79" y="62"/>
                      <a:pt x="75" y="58"/>
                      <a:pt x="71" y="54"/>
                    </a:cubicBezTo>
                    <a:cubicBezTo>
                      <a:pt x="67" y="51"/>
                      <a:pt x="64" y="48"/>
                      <a:pt x="60" y="45"/>
                    </a:cubicBezTo>
                    <a:cubicBezTo>
                      <a:pt x="57" y="42"/>
                      <a:pt x="55" y="40"/>
                      <a:pt x="53" y="38"/>
                    </a:cubicBezTo>
                    <a:cubicBezTo>
                      <a:pt x="51" y="37"/>
                      <a:pt x="49" y="36"/>
                      <a:pt x="48" y="35"/>
                    </a:cubicBezTo>
                    <a:cubicBezTo>
                      <a:pt x="45" y="33"/>
                      <a:pt x="42" y="33"/>
                      <a:pt x="39" y="35"/>
                    </a:cubicBezTo>
                    <a:cubicBezTo>
                      <a:pt x="36" y="37"/>
                      <a:pt x="34" y="39"/>
                      <a:pt x="32" y="43"/>
                    </a:cubicBezTo>
                    <a:cubicBezTo>
                      <a:pt x="24" y="38"/>
                      <a:pt x="24" y="38"/>
                      <a:pt x="24" y="38"/>
                    </a:cubicBezTo>
                    <a:cubicBezTo>
                      <a:pt x="37" y="0"/>
                      <a:pt x="37" y="0"/>
                      <a:pt x="37" y="0"/>
                    </a:cubicBezTo>
                    <a:cubicBezTo>
                      <a:pt x="46" y="5"/>
                      <a:pt x="46" y="5"/>
                      <a:pt x="46" y="5"/>
                    </a:cubicBezTo>
                    <a:cubicBezTo>
                      <a:pt x="46" y="6"/>
                      <a:pt x="45" y="8"/>
                      <a:pt x="46" y="10"/>
                    </a:cubicBezTo>
                    <a:cubicBezTo>
                      <a:pt x="46" y="13"/>
                      <a:pt x="46" y="15"/>
                      <a:pt x="47" y="17"/>
                    </a:cubicBezTo>
                    <a:cubicBezTo>
                      <a:pt x="48" y="20"/>
                      <a:pt x="50" y="23"/>
                      <a:pt x="52" y="25"/>
                    </a:cubicBezTo>
                    <a:cubicBezTo>
                      <a:pt x="54" y="28"/>
                      <a:pt x="57" y="31"/>
                      <a:pt x="60" y="34"/>
                    </a:cubicBezTo>
                    <a:cubicBezTo>
                      <a:pt x="79" y="53"/>
                      <a:pt x="101" y="73"/>
                      <a:pt x="125" y="95"/>
                    </a:cubicBezTo>
                    <a:cubicBezTo>
                      <a:pt x="149" y="118"/>
                      <a:pt x="170" y="138"/>
                      <a:pt x="189" y="156"/>
                    </a:cubicBezTo>
                    <a:cubicBezTo>
                      <a:pt x="186" y="161"/>
                      <a:pt x="186" y="161"/>
                      <a:pt x="186" y="161"/>
                    </a:cubicBezTo>
                    <a:cubicBezTo>
                      <a:pt x="30" y="105"/>
                      <a:pt x="30" y="105"/>
                      <a:pt x="30" y="105"/>
                    </a:cubicBezTo>
                    <a:cubicBezTo>
                      <a:pt x="27" y="104"/>
                      <a:pt x="24" y="103"/>
                      <a:pt x="22" y="103"/>
                    </a:cubicBezTo>
                    <a:cubicBezTo>
                      <a:pt x="20" y="102"/>
                      <a:pt x="18" y="102"/>
                      <a:pt x="15" y="103"/>
                    </a:cubicBezTo>
                    <a:cubicBezTo>
                      <a:pt x="14" y="103"/>
                      <a:pt x="12" y="104"/>
                      <a:pt x="11" y="106"/>
                    </a:cubicBezTo>
                    <a:cubicBezTo>
                      <a:pt x="10" y="107"/>
                      <a:pt x="9" y="108"/>
                      <a:pt x="8" y="109"/>
                    </a:cubicBezTo>
                    <a:cubicBezTo>
                      <a:pt x="0" y="104"/>
                      <a:pt x="0" y="104"/>
                      <a:pt x="0" y="104"/>
                    </a:cubicBezTo>
                    <a:close/>
                    <a:moveTo>
                      <a:pt x="83" y="106"/>
                    </a:moveTo>
                    <a:cubicBezTo>
                      <a:pt x="153" y="131"/>
                      <a:pt x="153" y="131"/>
                      <a:pt x="153" y="131"/>
                    </a:cubicBezTo>
                    <a:cubicBezTo>
                      <a:pt x="94" y="75"/>
                      <a:pt x="94" y="75"/>
                      <a:pt x="94" y="75"/>
                    </a:cubicBezTo>
                    <a:lnTo>
                      <a:pt x="83" y="106"/>
                    </a:lnTo>
                    <a:close/>
                  </a:path>
                </a:pathLst>
              </a:custGeom>
              <a:solidFill>
                <a:srgbClr val="898989"/>
              </a:solidFill>
              <a:ln>
                <a:noFill/>
              </a:ln>
            </p:spPr>
            <p:txBody>
              <a:bodyPr anchor="ctr"/>
              <a:lstStyle/>
              <a:p>
                <a:pPr algn="ctr"/>
                <a:endParaRPr/>
              </a:p>
            </p:txBody>
          </p:sp>
          <p:sp>
            <p:nvSpPr>
              <p:cNvPr id="24" name="ïṡļiḑê">
                <a:extLst>
                  <a:ext uri="{FF2B5EF4-FFF2-40B4-BE49-F238E27FC236}">
                    <a16:creationId xmlns:a16="http://schemas.microsoft.com/office/drawing/2014/main" id="{8200E2FF-079A-4623-8CDF-6AE7948A610D}"/>
                  </a:ext>
                </a:extLst>
              </p:cNvPr>
              <p:cNvSpPr/>
              <p:nvPr/>
            </p:nvSpPr>
            <p:spPr bwMode="auto">
              <a:xfrm>
                <a:off x="2266951" y="3238501"/>
                <a:ext cx="152400" cy="103188"/>
              </a:xfrm>
              <a:custGeom>
                <a:avLst/>
                <a:gdLst>
                  <a:gd name="T0" fmla="*/ 56 w 193"/>
                  <a:gd name="T1" fmla="*/ 105 h 132"/>
                  <a:gd name="T2" fmla="*/ 0 w 193"/>
                  <a:gd name="T3" fmla="*/ 89 h 132"/>
                  <a:gd name="T4" fmla="*/ 12 w 193"/>
                  <a:gd name="T5" fmla="*/ 0 h 132"/>
                  <a:gd name="T6" fmla="*/ 16 w 193"/>
                  <a:gd name="T7" fmla="*/ 1 h 132"/>
                  <a:gd name="T8" fmla="*/ 175 w 193"/>
                  <a:gd name="T9" fmla="*/ 108 h 132"/>
                  <a:gd name="T10" fmla="*/ 178 w 193"/>
                  <a:gd name="T11" fmla="*/ 83 h 132"/>
                  <a:gd name="T12" fmla="*/ 179 w 193"/>
                  <a:gd name="T13" fmla="*/ 75 h 132"/>
                  <a:gd name="T14" fmla="*/ 178 w 193"/>
                  <a:gd name="T15" fmla="*/ 70 h 132"/>
                  <a:gd name="T16" fmla="*/ 166 w 193"/>
                  <a:gd name="T17" fmla="*/ 55 h 132"/>
                  <a:gd name="T18" fmla="*/ 141 w 193"/>
                  <a:gd name="T19" fmla="*/ 39 h 132"/>
                  <a:gd name="T20" fmla="*/ 142 w 193"/>
                  <a:gd name="T21" fmla="*/ 34 h 132"/>
                  <a:gd name="T22" fmla="*/ 193 w 193"/>
                  <a:gd name="T23" fmla="*/ 49 h 132"/>
                  <a:gd name="T24" fmla="*/ 182 w 193"/>
                  <a:gd name="T25" fmla="*/ 132 h 132"/>
                  <a:gd name="T26" fmla="*/ 177 w 193"/>
                  <a:gd name="T27" fmla="*/ 131 h 132"/>
                  <a:gd name="T28" fmla="*/ 19 w 193"/>
                  <a:gd name="T29" fmla="*/ 23 h 132"/>
                  <a:gd name="T30" fmla="*/ 16 w 193"/>
                  <a:gd name="T31" fmla="*/ 50 h 132"/>
                  <a:gd name="T32" fmla="*/ 15 w 193"/>
                  <a:gd name="T33" fmla="*/ 64 h 132"/>
                  <a:gd name="T34" fmla="*/ 19 w 193"/>
                  <a:gd name="T35" fmla="*/ 75 h 132"/>
                  <a:gd name="T36" fmla="*/ 38 w 193"/>
                  <a:gd name="T37" fmla="*/ 89 h 132"/>
                  <a:gd name="T38" fmla="*/ 57 w 193"/>
                  <a:gd name="T39" fmla="*/ 100 h 132"/>
                  <a:gd name="T40" fmla="*/ 56 w 193"/>
                  <a:gd name="T41" fmla="*/ 105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93" h="132">
                    <a:moveTo>
                      <a:pt x="56" y="105"/>
                    </a:moveTo>
                    <a:cubicBezTo>
                      <a:pt x="0" y="89"/>
                      <a:pt x="0" y="89"/>
                      <a:pt x="0" y="89"/>
                    </a:cubicBezTo>
                    <a:cubicBezTo>
                      <a:pt x="12" y="0"/>
                      <a:pt x="12" y="0"/>
                      <a:pt x="12" y="0"/>
                    </a:cubicBezTo>
                    <a:cubicBezTo>
                      <a:pt x="16" y="1"/>
                      <a:pt x="16" y="1"/>
                      <a:pt x="16" y="1"/>
                    </a:cubicBezTo>
                    <a:cubicBezTo>
                      <a:pt x="175" y="108"/>
                      <a:pt x="175" y="108"/>
                      <a:pt x="175" y="108"/>
                    </a:cubicBezTo>
                    <a:cubicBezTo>
                      <a:pt x="178" y="83"/>
                      <a:pt x="178" y="83"/>
                      <a:pt x="178" y="83"/>
                    </a:cubicBezTo>
                    <a:cubicBezTo>
                      <a:pt x="178" y="80"/>
                      <a:pt x="178" y="77"/>
                      <a:pt x="179" y="75"/>
                    </a:cubicBezTo>
                    <a:cubicBezTo>
                      <a:pt x="179" y="73"/>
                      <a:pt x="179" y="71"/>
                      <a:pt x="178" y="70"/>
                    </a:cubicBezTo>
                    <a:cubicBezTo>
                      <a:pt x="178" y="66"/>
                      <a:pt x="173" y="61"/>
                      <a:pt x="166" y="55"/>
                    </a:cubicBezTo>
                    <a:cubicBezTo>
                      <a:pt x="158" y="49"/>
                      <a:pt x="150" y="44"/>
                      <a:pt x="141" y="39"/>
                    </a:cubicBezTo>
                    <a:cubicBezTo>
                      <a:pt x="142" y="34"/>
                      <a:pt x="142" y="34"/>
                      <a:pt x="142" y="34"/>
                    </a:cubicBezTo>
                    <a:cubicBezTo>
                      <a:pt x="193" y="49"/>
                      <a:pt x="193" y="49"/>
                      <a:pt x="193" y="49"/>
                    </a:cubicBezTo>
                    <a:cubicBezTo>
                      <a:pt x="182" y="132"/>
                      <a:pt x="182" y="132"/>
                      <a:pt x="182" y="132"/>
                    </a:cubicBezTo>
                    <a:cubicBezTo>
                      <a:pt x="177" y="131"/>
                      <a:pt x="177" y="131"/>
                      <a:pt x="177" y="131"/>
                    </a:cubicBezTo>
                    <a:cubicBezTo>
                      <a:pt x="19" y="23"/>
                      <a:pt x="19" y="23"/>
                      <a:pt x="19" y="23"/>
                    </a:cubicBezTo>
                    <a:cubicBezTo>
                      <a:pt x="16" y="50"/>
                      <a:pt x="16" y="50"/>
                      <a:pt x="16" y="50"/>
                    </a:cubicBezTo>
                    <a:cubicBezTo>
                      <a:pt x="15" y="54"/>
                      <a:pt x="15" y="59"/>
                      <a:pt x="15" y="64"/>
                    </a:cubicBezTo>
                    <a:cubicBezTo>
                      <a:pt x="16" y="69"/>
                      <a:pt x="17" y="73"/>
                      <a:pt x="19" y="75"/>
                    </a:cubicBezTo>
                    <a:cubicBezTo>
                      <a:pt x="24" y="80"/>
                      <a:pt x="30" y="84"/>
                      <a:pt x="38" y="89"/>
                    </a:cubicBezTo>
                    <a:cubicBezTo>
                      <a:pt x="45" y="94"/>
                      <a:pt x="51" y="97"/>
                      <a:pt x="57" y="100"/>
                    </a:cubicBezTo>
                    <a:lnTo>
                      <a:pt x="56" y="105"/>
                    </a:lnTo>
                    <a:close/>
                  </a:path>
                </a:pathLst>
              </a:custGeom>
              <a:solidFill>
                <a:srgbClr val="898989"/>
              </a:solidFill>
              <a:ln>
                <a:noFill/>
              </a:ln>
            </p:spPr>
            <p:txBody>
              <a:bodyPr anchor="ctr"/>
              <a:lstStyle/>
              <a:p>
                <a:pPr algn="ctr"/>
                <a:endParaRPr/>
              </a:p>
            </p:txBody>
          </p:sp>
          <p:sp>
            <p:nvSpPr>
              <p:cNvPr id="25" name="ï$ḷiḋe">
                <a:extLst>
                  <a:ext uri="{FF2B5EF4-FFF2-40B4-BE49-F238E27FC236}">
                    <a16:creationId xmlns:a16="http://schemas.microsoft.com/office/drawing/2014/main" id="{BEDDD1D7-96BD-4C1A-9A5D-B868B945FCB2}"/>
                  </a:ext>
                </a:extLst>
              </p:cNvPr>
              <p:cNvSpPr/>
              <p:nvPr/>
            </p:nvSpPr>
            <p:spPr bwMode="auto">
              <a:xfrm>
                <a:off x="2251076" y="3325813"/>
                <a:ext cx="152400" cy="112713"/>
              </a:xfrm>
              <a:custGeom>
                <a:avLst/>
                <a:gdLst>
                  <a:gd name="T0" fmla="*/ 0 w 194"/>
                  <a:gd name="T1" fmla="*/ 115 h 143"/>
                  <a:gd name="T2" fmla="*/ 4 w 194"/>
                  <a:gd name="T3" fmla="*/ 69 h 143"/>
                  <a:gd name="T4" fmla="*/ 13 w 194"/>
                  <a:gd name="T5" fmla="*/ 70 h 143"/>
                  <a:gd name="T6" fmla="*/ 14 w 194"/>
                  <a:gd name="T7" fmla="*/ 76 h 143"/>
                  <a:gd name="T8" fmla="*/ 15 w 194"/>
                  <a:gd name="T9" fmla="*/ 81 h 143"/>
                  <a:gd name="T10" fmla="*/ 19 w 194"/>
                  <a:gd name="T11" fmla="*/ 85 h 143"/>
                  <a:gd name="T12" fmla="*/ 27 w 194"/>
                  <a:gd name="T13" fmla="*/ 87 h 143"/>
                  <a:gd name="T14" fmla="*/ 92 w 194"/>
                  <a:gd name="T15" fmla="*/ 97 h 143"/>
                  <a:gd name="T16" fmla="*/ 97 w 194"/>
                  <a:gd name="T17" fmla="*/ 45 h 143"/>
                  <a:gd name="T18" fmla="*/ 33 w 194"/>
                  <a:gd name="T19" fmla="*/ 35 h 143"/>
                  <a:gd name="T20" fmla="*/ 25 w 194"/>
                  <a:gd name="T21" fmla="*/ 35 h 143"/>
                  <a:gd name="T22" fmla="*/ 20 w 194"/>
                  <a:gd name="T23" fmla="*/ 38 h 143"/>
                  <a:gd name="T24" fmla="*/ 17 w 194"/>
                  <a:gd name="T25" fmla="*/ 42 h 143"/>
                  <a:gd name="T26" fmla="*/ 15 w 194"/>
                  <a:gd name="T27" fmla="*/ 47 h 143"/>
                  <a:gd name="T28" fmla="*/ 6 w 194"/>
                  <a:gd name="T29" fmla="*/ 46 h 143"/>
                  <a:gd name="T30" fmla="*/ 10 w 194"/>
                  <a:gd name="T31" fmla="*/ 0 h 143"/>
                  <a:gd name="T32" fmla="*/ 19 w 194"/>
                  <a:gd name="T33" fmla="*/ 1 h 143"/>
                  <a:gd name="T34" fmla="*/ 20 w 194"/>
                  <a:gd name="T35" fmla="*/ 7 h 143"/>
                  <a:gd name="T36" fmla="*/ 21 w 194"/>
                  <a:gd name="T37" fmla="*/ 12 h 143"/>
                  <a:gd name="T38" fmla="*/ 25 w 194"/>
                  <a:gd name="T39" fmla="*/ 16 h 143"/>
                  <a:gd name="T40" fmla="*/ 33 w 194"/>
                  <a:gd name="T41" fmla="*/ 18 h 143"/>
                  <a:gd name="T42" fmla="*/ 166 w 194"/>
                  <a:gd name="T43" fmla="*/ 38 h 143"/>
                  <a:gd name="T44" fmla="*/ 173 w 194"/>
                  <a:gd name="T45" fmla="*/ 38 h 143"/>
                  <a:gd name="T46" fmla="*/ 179 w 194"/>
                  <a:gd name="T47" fmla="*/ 36 h 143"/>
                  <a:gd name="T48" fmla="*/ 182 w 194"/>
                  <a:gd name="T49" fmla="*/ 31 h 143"/>
                  <a:gd name="T50" fmla="*/ 184 w 194"/>
                  <a:gd name="T51" fmla="*/ 26 h 143"/>
                  <a:gd name="T52" fmla="*/ 194 w 194"/>
                  <a:gd name="T53" fmla="*/ 27 h 143"/>
                  <a:gd name="T54" fmla="*/ 189 w 194"/>
                  <a:gd name="T55" fmla="*/ 74 h 143"/>
                  <a:gd name="T56" fmla="*/ 180 w 194"/>
                  <a:gd name="T57" fmla="*/ 72 h 143"/>
                  <a:gd name="T58" fmla="*/ 180 w 194"/>
                  <a:gd name="T59" fmla="*/ 67 h 143"/>
                  <a:gd name="T60" fmla="*/ 178 w 194"/>
                  <a:gd name="T61" fmla="*/ 62 h 143"/>
                  <a:gd name="T62" fmla="*/ 173 w 194"/>
                  <a:gd name="T63" fmla="*/ 57 h 143"/>
                  <a:gd name="T64" fmla="*/ 165 w 194"/>
                  <a:gd name="T65" fmla="*/ 55 h 143"/>
                  <a:gd name="T66" fmla="*/ 109 w 194"/>
                  <a:gd name="T67" fmla="*/ 47 h 143"/>
                  <a:gd name="T68" fmla="*/ 104 w 194"/>
                  <a:gd name="T69" fmla="*/ 99 h 143"/>
                  <a:gd name="T70" fmla="*/ 160 w 194"/>
                  <a:gd name="T71" fmla="*/ 107 h 143"/>
                  <a:gd name="T72" fmla="*/ 167 w 194"/>
                  <a:gd name="T73" fmla="*/ 107 h 143"/>
                  <a:gd name="T74" fmla="*/ 173 w 194"/>
                  <a:gd name="T75" fmla="*/ 105 h 143"/>
                  <a:gd name="T76" fmla="*/ 176 w 194"/>
                  <a:gd name="T77" fmla="*/ 100 h 143"/>
                  <a:gd name="T78" fmla="*/ 178 w 194"/>
                  <a:gd name="T79" fmla="*/ 95 h 143"/>
                  <a:gd name="T80" fmla="*/ 188 w 194"/>
                  <a:gd name="T81" fmla="*/ 96 h 143"/>
                  <a:gd name="T82" fmla="*/ 183 w 194"/>
                  <a:gd name="T83" fmla="*/ 143 h 143"/>
                  <a:gd name="T84" fmla="*/ 174 w 194"/>
                  <a:gd name="T85" fmla="*/ 141 h 143"/>
                  <a:gd name="T86" fmla="*/ 174 w 194"/>
                  <a:gd name="T87" fmla="*/ 136 h 143"/>
                  <a:gd name="T88" fmla="*/ 172 w 194"/>
                  <a:gd name="T89" fmla="*/ 131 h 143"/>
                  <a:gd name="T90" fmla="*/ 167 w 194"/>
                  <a:gd name="T91" fmla="*/ 126 h 143"/>
                  <a:gd name="T92" fmla="*/ 159 w 194"/>
                  <a:gd name="T93" fmla="*/ 124 h 143"/>
                  <a:gd name="T94" fmla="*/ 27 w 194"/>
                  <a:gd name="T95" fmla="*/ 104 h 143"/>
                  <a:gd name="T96" fmla="*/ 19 w 194"/>
                  <a:gd name="T97" fmla="*/ 104 h 143"/>
                  <a:gd name="T98" fmla="*/ 14 w 194"/>
                  <a:gd name="T99" fmla="*/ 107 h 143"/>
                  <a:gd name="T100" fmla="*/ 11 w 194"/>
                  <a:gd name="T101" fmla="*/ 111 h 143"/>
                  <a:gd name="T102" fmla="*/ 9 w 194"/>
                  <a:gd name="T103" fmla="*/ 116 h 143"/>
                  <a:gd name="T104" fmla="*/ 0 w 194"/>
                  <a:gd name="T105" fmla="*/ 1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4" h="143">
                    <a:moveTo>
                      <a:pt x="0" y="115"/>
                    </a:moveTo>
                    <a:cubicBezTo>
                      <a:pt x="4" y="69"/>
                      <a:pt x="4" y="69"/>
                      <a:pt x="4" y="69"/>
                    </a:cubicBezTo>
                    <a:cubicBezTo>
                      <a:pt x="13" y="70"/>
                      <a:pt x="13" y="70"/>
                      <a:pt x="13" y="70"/>
                    </a:cubicBezTo>
                    <a:cubicBezTo>
                      <a:pt x="13" y="72"/>
                      <a:pt x="13" y="73"/>
                      <a:pt x="14" y="76"/>
                    </a:cubicBezTo>
                    <a:cubicBezTo>
                      <a:pt x="14" y="78"/>
                      <a:pt x="14" y="80"/>
                      <a:pt x="15" y="81"/>
                    </a:cubicBezTo>
                    <a:cubicBezTo>
                      <a:pt x="16" y="83"/>
                      <a:pt x="17" y="84"/>
                      <a:pt x="19" y="85"/>
                    </a:cubicBezTo>
                    <a:cubicBezTo>
                      <a:pt x="21" y="86"/>
                      <a:pt x="24" y="87"/>
                      <a:pt x="27" y="87"/>
                    </a:cubicBezTo>
                    <a:cubicBezTo>
                      <a:pt x="92" y="97"/>
                      <a:pt x="92" y="97"/>
                      <a:pt x="92" y="97"/>
                    </a:cubicBezTo>
                    <a:cubicBezTo>
                      <a:pt x="97" y="45"/>
                      <a:pt x="97" y="45"/>
                      <a:pt x="97" y="45"/>
                    </a:cubicBezTo>
                    <a:cubicBezTo>
                      <a:pt x="33" y="35"/>
                      <a:pt x="33" y="35"/>
                      <a:pt x="33" y="35"/>
                    </a:cubicBezTo>
                    <a:cubicBezTo>
                      <a:pt x="30" y="35"/>
                      <a:pt x="28" y="35"/>
                      <a:pt x="25" y="35"/>
                    </a:cubicBezTo>
                    <a:cubicBezTo>
                      <a:pt x="23" y="35"/>
                      <a:pt x="21" y="36"/>
                      <a:pt x="20" y="38"/>
                    </a:cubicBezTo>
                    <a:cubicBezTo>
                      <a:pt x="19" y="39"/>
                      <a:pt x="18" y="40"/>
                      <a:pt x="17" y="42"/>
                    </a:cubicBezTo>
                    <a:cubicBezTo>
                      <a:pt x="16" y="44"/>
                      <a:pt x="15" y="46"/>
                      <a:pt x="15" y="47"/>
                    </a:cubicBezTo>
                    <a:cubicBezTo>
                      <a:pt x="6" y="46"/>
                      <a:pt x="6" y="46"/>
                      <a:pt x="6" y="46"/>
                    </a:cubicBezTo>
                    <a:cubicBezTo>
                      <a:pt x="10" y="0"/>
                      <a:pt x="10" y="0"/>
                      <a:pt x="10" y="0"/>
                    </a:cubicBezTo>
                    <a:cubicBezTo>
                      <a:pt x="19" y="1"/>
                      <a:pt x="19" y="1"/>
                      <a:pt x="19" y="1"/>
                    </a:cubicBezTo>
                    <a:cubicBezTo>
                      <a:pt x="19" y="2"/>
                      <a:pt x="19" y="4"/>
                      <a:pt x="20" y="7"/>
                    </a:cubicBezTo>
                    <a:cubicBezTo>
                      <a:pt x="20" y="9"/>
                      <a:pt x="20" y="11"/>
                      <a:pt x="21" y="12"/>
                    </a:cubicBezTo>
                    <a:cubicBezTo>
                      <a:pt x="22" y="14"/>
                      <a:pt x="23" y="15"/>
                      <a:pt x="25" y="16"/>
                    </a:cubicBezTo>
                    <a:cubicBezTo>
                      <a:pt x="27" y="17"/>
                      <a:pt x="30" y="18"/>
                      <a:pt x="33" y="18"/>
                    </a:cubicBezTo>
                    <a:cubicBezTo>
                      <a:pt x="166" y="38"/>
                      <a:pt x="166" y="38"/>
                      <a:pt x="166" y="38"/>
                    </a:cubicBezTo>
                    <a:cubicBezTo>
                      <a:pt x="168" y="39"/>
                      <a:pt x="171" y="39"/>
                      <a:pt x="173" y="38"/>
                    </a:cubicBezTo>
                    <a:cubicBezTo>
                      <a:pt x="176" y="38"/>
                      <a:pt x="177" y="37"/>
                      <a:pt x="179" y="36"/>
                    </a:cubicBezTo>
                    <a:cubicBezTo>
                      <a:pt x="180" y="34"/>
                      <a:pt x="181" y="33"/>
                      <a:pt x="182" y="31"/>
                    </a:cubicBezTo>
                    <a:cubicBezTo>
                      <a:pt x="183" y="29"/>
                      <a:pt x="184" y="27"/>
                      <a:pt x="184" y="26"/>
                    </a:cubicBezTo>
                    <a:cubicBezTo>
                      <a:pt x="194" y="27"/>
                      <a:pt x="194" y="27"/>
                      <a:pt x="194" y="27"/>
                    </a:cubicBezTo>
                    <a:cubicBezTo>
                      <a:pt x="189" y="74"/>
                      <a:pt x="189" y="74"/>
                      <a:pt x="189" y="74"/>
                    </a:cubicBezTo>
                    <a:cubicBezTo>
                      <a:pt x="180" y="72"/>
                      <a:pt x="180" y="72"/>
                      <a:pt x="180" y="72"/>
                    </a:cubicBezTo>
                    <a:cubicBezTo>
                      <a:pt x="180" y="71"/>
                      <a:pt x="180" y="69"/>
                      <a:pt x="180" y="67"/>
                    </a:cubicBezTo>
                    <a:cubicBezTo>
                      <a:pt x="179" y="64"/>
                      <a:pt x="179" y="63"/>
                      <a:pt x="178" y="62"/>
                    </a:cubicBezTo>
                    <a:cubicBezTo>
                      <a:pt x="177" y="60"/>
                      <a:pt x="176" y="58"/>
                      <a:pt x="173" y="57"/>
                    </a:cubicBezTo>
                    <a:cubicBezTo>
                      <a:pt x="171" y="56"/>
                      <a:pt x="168" y="56"/>
                      <a:pt x="165" y="55"/>
                    </a:cubicBezTo>
                    <a:cubicBezTo>
                      <a:pt x="109" y="47"/>
                      <a:pt x="109" y="47"/>
                      <a:pt x="109" y="47"/>
                    </a:cubicBezTo>
                    <a:cubicBezTo>
                      <a:pt x="104" y="99"/>
                      <a:pt x="104" y="99"/>
                      <a:pt x="104" y="99"/>
                    </a:cubicBezTo>
                    <a:cubicBezTo>
                      <a:pt x="160" y="107"/>
                      <a:pt x="160" y="107"/>
                      <a:pt x="160" y="107"/>
                    </a:cubicBezTo>
                    <a:cubicBezTo>
                      <a:pt x="162" y="108"/>
                      <a:pt x="165" y="108"/>
                      <a:pt x="167" y="107"/>
                    </a:cubicBezTo>
                    <a:cubicBezTo>
                      <a:pt x="170" y="107"/>
                      <a:pt x="171" y="106"/>
                      <a:pt x="173" y="105"/>
                    </a:cubicBezTo>
                    <a:cubicBezTo>
                      <a:pt x="174" y="104"/>
                      <a:pt x="175" y="102"/>
                      <a:pt x="176" y="100"/>
                    </a:cubicBezTo>
                    <a:cubicBezTo>
                      <a:pt x="177" y="98"/>
                      <a:pt x="178" y="97"/>
                      <a:pt x="178" y="95"/>
                    </a:cubicBezTo>
                    <a:cubicBezTo>
                      <a:pt x="188" y="96"/>
                      <a:pt x="188" y="96"/>
                      <a:pt x="188" y="96"/>
                    </a:cubicBezTo>
                    <a:cubicBezTo>
                      <a:pt x="183" y="143"/>
                      <a:pt x="183" y="143"/>
                      <a:pt x="183" y="143"/>
                    </a:cubicBezTo>
                    <a:cubicBezTo>
                      <a:pt x="174" y="141"/>
                      <a:pt x="174" y="141"/>
                      <a:pt x="174" y="141"/>
                    </a:cubicBezTo>
                    <a:cubicBezTo>
                      <a:pt x="174" y="140"/>
                      <a:pt x="174" y="138"/>
                      <a:pt x="174" y="136"/>
                    </a:cubicBezTo>
                    <a:cubicBezTo>
                      <a:pt x="173" y="134"/>
                      <a:pt x="173" y="132"/>
                      <a:pt x="172" y="131"/>
                    </a:cubicBezTo>
                    <a:cubicBezTo>
                      <a:pt x="171" y="129"/>
                      <a:pt x="170" y="127"/>
                      <a:pt x="167" y="126"/>
                    </a:cubicBezTo>
                    <a:cubicBezTo>
                      <a:pt x="165" y="125"/>
                      <a:pt x="162" y="125"/>
                      <a:pt x="159" y="124"/>
                    </a:cubicBezTo>
                    <a:cubicBezTo>
                      <a:pt x="27" y="104"/>
                      <a:pt x="27" y="104"/>
                      <a:pt x="27" y="104"/>
                    </a:cubicBezTo>
                    <a:cubicBezTo>
                      <a:pt x="24" y="104"/>
                      <a:pt x="22" y="104"/>
                      <a:pt x="19" y="104"/>
                    </a:cubicBezTo>
                    <a:cubicBezTo>
                      <a:pt x="17" y="104"/>
                      <a:pt x="15" y="105"/>
                      <a:pt x="14" y="107"/>
                    </a:cubicBezTo>
                    <a:cubicBezTo>
                      <a:pt x="13" y="108"/>
                      <a:pt x="12" y="109"/>
                      <a:pt x="11" y="111"/>
                    </a:cubicBezTo>
                    <a:cubicBezTo>
                      <a:pt x="10" y="113"/>
                      <a:pt x="9" y="115"/>
                      <a:pt x="9" y="116"/>
                    </a:cubicBezTo>
                    <a:lnTo>
                      <a:pt x="0" y="115"/>
                    </a:lnTo>
                    <a:close/>
                  </a:path>
                </a:pathLst>
              </a:custGeom>
              <a:solidFill>
                <a:srgbClr val="898989"/>
              </a:solidFill>
              <a:ln>
                <a:noFill/>
              </a:ln>
            </p:spPr>
            <p:txBody>
              <a:bodyPr anchor="ctr"/>
              <a:lstStyle/>
              <a:p>
                <a:pPr algn="ctr"/>
                <a:endParaRPr/>
              </a:p>
            </p:txBody>
          </p:sp>
          <p:sp>
            <p:nvSpPr>
              <p:cNvPr id="26" name="iś1íḋè">
                <a:extLst>
                  <a:ext uri="{FF2B5EF4-FFF2-40B4-BE49-F238E27FC236}">
                    <a16:creationId xmlns:a16="http://schemas.microsoft.com/office/drawing/2014/main" id="{D08B75AE-3E05-4530-952E-4EA5C02491EF}"/>
                  </a:ext>
                </a:extLst>
              </p:cNvPr>
              <p:cNvSpPr/>
              <p:nvPr/>
            </p:nvSpPr>
            <p:spPr bwMode="auto">
              <a:xfrm>
                <a:off x="2252663" y="3433763"/>
                <a:ext cx="150813" cy="87313"/>
              </a:xfrm>
              <a:custGeom>
                <a:avLst/>
                <a:gdLst>
                  <a:gd name="T0" fmla="*/ 169 w 193"/>
                  <a:gd name="T1" fmla="*/ 85 h 111"/>
                  <a:gd name="T2" fmla="*/ 140 w 193"/>
                  <a:gd name="T3" fmla="*/ 100 h 111"/>
                  <a:gd name="T4" fmla="*/ 100 w 193"/>
                  <a:gd name="T5" fmla="*/ 109 h 111"/>
                  <a:gd name="T6" fmla="*/ 60 w 193"/>
                  <a:gd name="T7" fmla="*/ 110 h 111"/>
                  <a:gd name="T8" fmla="*/ 29 w 193"/>
                  <a:gd name="T9" fmla="*/ 102 h 111"/>
                  <a:gd name="T10" fmla="*/ 8 w 193"/>
                  <a:gd name="T11" fmla="*/ 87 h 111"/>
                  <a:gd name="T12" fmla="*/ 0 w 193"/>
                  <a:gd name="T13" fmla="*/ 68 h 111"/>
                  <a:gd name="T14" fmla="*/ 6 w 193"/>
                  <a:gd name="T15" fmla="*/ 45 h 111"/>
                  <a:gd name="T16" fmla="*/ 25 w 193"/>
                  <a:gd name="T17" fmla="*/ 26 h 111"/>
                  <a:gd name="T18" fmla="*/ 54 w 193"/>
                  <a:gd name="T19" fmla="*/ 11 h 111"/>
                  <a:gd name="T20" fmla="*/ 92 w 193"/>
                  <a:gd name="T21" fmla="*/ 2 h 111"/>
                  <a:gd name="T22" fmla="*/ 133 w 193"/>
                  <a:gd name="T23" fmla="*/ 1 h 111"/>
                  <a:gd name="T24" fmla="*/ 164 w 193"/>
                  <a:gd name="T25" fmla="*/ 9 h 111"/>
                  <a:gd name="T26" fmla="*/ 185 w 193"/>
                  <a:gd name="T27" fmla="*/ 24 h 111"/>
                  <a:gd name="T28" fmla="*/ 193 w 193"/>
                  <a:gd name="T29" fmla="*/ 43 h 111"/>
                  <a:gd name="T30" fmla="*/ 188 w 193"/>
                  <a:gd name="T31" fmla="*/ 65 h 111"/>
                  <a:gd name="T32" fmla="*/ 169 w 193"/>
                  <a:gd name="T33" fmla="*/ 85 h 111"/>
                  <a:gd name="T34" fmla="*/ 38 w 193"/>
                  <a:gd name="T35" fmla="*/ 89 h 111"/>
                  <a:gd name="T36" fmla="*/ 65 w 193"/>
                  <a:gd name="T37" fmla="*/ 92 h 111"/>
                  <a:gd name="T38" fmla="*/ 99 w 193"/>
                  <a:gd name="T39" fmla="*/ 90 h 111"/>
                  <a:gd name="T40" fmla="*/ 133 w 193"/>
                  <a:gd name="T41" fmla="*/ 84 h 111"/>
                  <a:gd name="T42" fmla="*/ 160 w 193"/>
                  <a:gd name="T43" fmla="*/ 74 h 111"/>
                  <a:gd name="T44" fmla="*/ 176 w 193"/>
                  <a:gd name="T45" fmla="*/ 61 h 111"/>
                  <a:gd name="T46" fmla="*/ 181 w 193"/>
                  <a:gd name="T47" fmla="*/ 45 h 111"/>
                  <a:gd name="T48" fmla="*/ 173 w 193"/>
                  <a:gd name="T49" fmla="*/ 30 h 111"/>
                  <a:gd name="T50" fmla="*/ 153 w 193"/>
                  <a:gd name="T51" fmla="*/ 21 h 111"/>
                  <a:gd name="T52" fmla="*/ 126 w 193"/>
                  <a:gd name="T53" fmla="*/ 19 h 111"/>
                  <a:gd name="T54" fmla="*/ 94 w 193"/>
                  <a:gd name="T55" fmla="*/ 21 h 111"/>
                  <a:gd name="T56" fmla="*/ 60 w 193"/>
                  <a:gd name="T57" fmla="*/ 27 h 111"/>
                  <a:gd name="T58" fmla="*/ 34 w 193"/>
                  <a:gd name="T59" fmla="*/ 37 h 111"/>
                  <a:gd name="T60" fmla="*/ 17 w 193"/>
                  <a:gd name="T61" fmla="*/ 50 h 111"/>
                  <a:gd name="T62" fmla="*/ 12 w 193"/>
                  <a:gd name="T63" fmla="*/ 66 h 111"/>
                  <a:gd name="T64" fmla="*/ 19 w 193"/>
                  <a:gd name="T65" fmla="*/ 81 h 111"/>
                  <a:gd name="T66" fmla="*/ 38 w 193"/>
                  <a:gd name="T67" fmla="*/ 89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3" h="111">
                    <a:moveTo>
                      <a:pt x="169" y="85"/>
                    </a:moveTo>
                    <a:cubicBezTo>
                      <a:pt x="161" y="91"/>
                      <a:pt x="151" y="96"/>
                      <a:pt x="140" y="100"/>
                    </a:cubicBezTo>
                    <a:cubicBezTo>
                      <a:pt x="128" y="104"/>
                      <a:pt x="115" y="107"/>
                      <a:pt x="100" y="109"/>
                    </a:cubicBezTo>
                    <a:cubicBezTo>
                      <a:pt x="86" y="111"/>
                      <a:pt x="72" y="111"/>
                      <a:pt x="60" y="110"/>
                    </a:cubicBezTo>
                    <a:cubicBezTo>
                      <a:pt x="48" y="109"/>
                      <a:pt x="38" y="106"/>
                      <a:pt x="29" y="102"/>
                    </a:cubicBezTo>
                    <a:cubicBezTo>
                      <a:pt x="20" y="98"/>
                      <a:pt x="13" y="93"/>
                      <a:pt x="8" y="87"/>
                    </a:cubicBezTo>
                    <a:cubicBezTo>
                      <a:pt x="3" y="82"/>
                      <a:pt x="1" y="75"/>
                      <a:pt x="0" y="68"/>
                    </a:cubicBezTo>
                    <a:cubicBezTo>
                      <a:pt x="0" y="60"/>
                      <a:pt x="2" y="52"/>
                      <a:pt x="6" y="45"/>
                    </a:cubicBezTo>
                    <a:cubicBezTo>
                      <a:pt x="10" y="38"/>
                      <a:pt x="16" y="32"/>
                      <a:pt x="25" y="26"/>
                    </a:cubicBezTo>
                    <a:cubicBezTo>
                      <a:pt x="33" y="20"/>
                      <a:pt x="43" y="15"/>
                      <a:pt x="54" y="11"/>
                    </a:cubicBezTo>
                    <a:cubicBezTo>
                      <a:pt x="66" y="7"/>
                      <a:pt x="79" y="4"/>
                      <a:pt x="92" y="2"/>
                    </a:cubicBezTo>
                    <a:cubicBezTo>
                      <a:pt x="107" y="0"/>
                      <a:pt x="121" y="0"/>
                      <a:pt x="133" y="1"/>
                    </a:cubicBezTo>
                    <a:cubicBezTo>
                      <a:pt x="145" y="2"/>
                      <a:pt x="155" y="5"/>
                      <a:pt x="164" y="9"/>
                    </a:cubicBezTo>
                    <a:cubicBezTo>
                      <a:pt x="173" y="13"/>
                      <a:pt x="180" y="18"/>
                      <a:pt x="185" y="24"/>
                    </a:cubicBezTo>
                    <a:cubicBezTo>
                      <a:pt x="190" y="30"/>
                      <a:pt x="192" y="36"/>
                      <a:pt x="193" y="43"/>
                    </a:cubicBezTo>
                    <a:cubicBezTo>
                      <a:pt x="193" y="51"/>
                      <a:pt x="192" y="58"/>
                      <a:pt x="188" y="65"/>
                    </a:cubicBezTo>
                    <a:cubicBezTo>
                      <a:pt x="183" y="72"/>
                      <a:pt x="177" y="79"/>
                      <a:pt x="169" y="85"/>
                    </a:cubicBezTo>
                    <a:close/>
                    <a:moveTo>
                      <a:pt x="38" y="89"/>
                    </a:moveTo>
                    <a:cubicBezTo>
                      <a:pt x="46" y="91"/>
                      <a:pt x="55" y="92"/>
                      <a:pt x="65" y="92"/>
                    </a:cubicBezTo>
                    <a:cubicBezTo>
                      <a:pt x="75" y="92"/>
                      <a:pt x="87" y="92"/>
                      <a:pt x="99" y="90"/>
                    </a:cubicBezTo>
                    <a:cubicBezTo>
                      <a:pt x="111" y="89"/>
                      <a:pt x="123" y="86"/>
                      <a:pt x="133" y="84"/>
                    </a:cubicBezTo>
                    <a:cubicBezTo>
                      <a:pt x="144" y="81"/>
                      <a:pt x="153" y="77"/>
                      <a:pt x="160" y="74"/>
                    </a:cubicBezTo>
                    <a:cubicBezTo>
                      <a:pt x="167" y="70"/>
                      <a:pt x="173" y="65"/>
                      <a:pt x="176" y="61"/>
                    </a:cubicBezTo>
                    <a:cubicBezTo>
                      <a:pt x="180" y="56"/>
                      <a:pt x="182" y="50"/>
                      <a:pt x="181" y="45"/>
                    </a:cubicBezTo>
                    <a:cubicBezTo>
                      <a:pt x="181" y="39"/>
                      <a:pt x="178" y="34"/>
                      <a:pt x="173" y="30"/>
                    </a:cubicBezTo>
                    <a:cubicBezTo>
                      <a:pt x="168" y="26"/>
                      <a:pt x="161" y="23"/>
                      <a:pt x="153" y="21"/>
                    </a:cubicBezTo>
                    <a:cubicBezTo>
                      <a:pt x="145" y="20"/>
                      <a:pt x="136" y="19"/>
                      <a:pt x="126" y="19"/>
                    </a:cubicBezTo>
                    <a:cubicBezTo>
                      <a:pt x="116" y="19"/>
                      <a:pt x="105" y="20"/>
                      <a:pt x="94" y="21"/>
                    </a:cubicBezTo>
                    <a:cubicBezTo>
                      <a:pt x="81" y="23"/>
                      <a:pt x="70" y="25"/>
                      <a:pt x="60" y="27"/>
                    </a:cubicBezTo>
                    <a:cubicBezTo>
                      <a:pt x="50" y="30"/>
                      <a:pt x="42" y="33"/>
                      <a:pt x="34" y="37"/>
                    </a:cubicBezTo>
                    <a:cubicBezTo>
                      <a:pt x="27" y="41"/>
                      <a:pt x="21" y="45"/>
                      <a:pt x="17" y="50"/>
                    </a:cubicBezTo>
                    <a:cubicBezTo>
                      <a:pt x="13" y="55"/>
                      <a:pt x="11" y="60"/>
                      <a:pt x="12" y="66"/>
                    </a:cubicBezTo>
                    <a:cubicBezTo>
                      <a:pt x="12" y="72"/>
                      <a:pt x="15" y="77"/>
                      <a:pt x="19" y="81"/>
                    </a:cubicBezTo>
                    <a:cubicBezTo>
                      <a:pt x="24" y="85"/>
                      <a:pt x="30" y="87"/>
                      <a:pt x="38" y="89"/>
                    </a:cubicBezTo>
                    <a:close/>
                  </a:path>
                </a:pathLst>
              </a:custGeom>
              <a:solidFill>
                <a:srgbClr val="898989"/>
              </a:solidFill>
              <a:ln>
                <a:noFill/>
              </a:ln>
            </p:spPr>
            <p:txBody>
              <a:bodyPr anchor="ctr"/>
              <a:lstStyle/>
              <a:p>
                <a:pPr algn="ctr"/>
                <a:endParaRPr/>
              </a:p>
            </p:txBody>
          </p:sp>
          <p:sp>
            <p:nvSpPr>
              <p:cNvPr id="27" name="ïšlíďe">
                <a:extLst>
                  <a:ext uri="{FF2B5EF4-FFF2-40B4-BE49-F238E27FC236}">
                    <a16:creationId xmlns:a16="http://schemas.microsoft.com/office/drawing/2014/main" id="{98EBE66C-0602-4EDC-A017-5823F88DCAE7}"/>
                  </a:ext>
                </a:extLst>
              </p:cNvPr>
              <p:cNvSpPr/>
              <p:nvPr/>
            </p:nvSpPr>
            <p:spPr bwMode="auto">
              <a:xfrm>
                <a:off x="2262188" y="3495676"/>
                <a:ext cx="158750" cy="122238"/>
              </a:xfrm>
              <a:custGeom>
                <a:avLst/>
                <a:gdLst>
                  <a:gd name="T0" fmla="*/ 192 w 201"/>
                  <a:gd name="T1" fmla="*/ 120 h 156"/>
                  <a:gd name="T2" fmla="*/ 188 w 201"/>
                  <a:gd name="T3" fmla="*/ 114 h 156"/>
                  <a:gd name="T4" fmla="*/ 183 w 201"/>
                  <a:gd name="T5" fmla="*/ 109 h 156"/>
                  <a:gd name="T6" fmla="*/ 170 w 201"/>
                  <a:gd name="T7" fmla="*/ 109 h 156"/>
                  <a:gd name="T8" fmla="*/ 147 w 201"/>
                  <a:gd name="T9" fmla="*/ 115 h 156"/>
                  <a:gd name="T10" fmla="*/ 16 w 201"/>
                  <a:gd name="T11" fmla="*/ 156 h 156"/>
                  <a:gd name="T12" fmla="*/ 15 w 201"/>
                  <a:gd name="T13" fmla="*/ 149 h 156"/>
                  <a:gd name="T14" fmla="*/ 150 w 201"/>
                  <a:gd name="T15" fmla="*/ 38 h 156"/>
                  <a:gd name="T16" fmla="*/ 57 w 201"/>
                  <a:gd name="T17" fmla="*/ 66 h 156"/>
                  <a:gd name="T18" fmla="*/ 33 w 201"/>
                  <a:gd name="T19" fmla="*/ 75 h 156"/>
                  <a:gd name="T20" fmla="*/ 22 w 201"/>
                  <a:gd name="T21" fmla="*/ 82 h 156"/>
                  <a:gd name="T22" fmla="*/ 18 w 201"/>
                  <a:gd name="T23" fmla="*/ 91 h 156"/>
                  <a:gd name="T24" fmla="*/ 17 w 201"/>
                  <a:gd name="T25" fmla="*/ 99 h 156"/>
                  <a:gd name="T26" fmla="*/ 8 w 201"/>
                  <a:gd name="T27" fmla="*/ 102 h 156"/>
                  <a:gd name="T28" fmla="*/ 0 w 201"/>
                  <a:gd name="T29" fmla="*/ 57 h 156"/>
                  <a:gd name="T30" fmla="*/ 9 w 201"/>
                  <a:gd name="T31" fmla="*/ 55 h 156"/>
                  <a:gd name="T32" fmla="*/ 13 w 201"/>
                  <a:gd name="T33" fmla="*/ 61 h 156"/>
                  <a:gd name="T34" fmla="*/ 18 w 201"/>
                  <a:gd name="T35" fmla="*/ 66 h 156"/>
                  <a:gd name="T36" fmla="*/ 29 w 201"/>
                  <a:gd name="T37" fmla="*/ 66 h 156"/>
                  <a:gd name="T38" fmla="*/ 54 w 201"/>
                  <a:gd name="T39" fmla="*/ 59 h 156"/>
                  <a:gd name="T40" fmla="*/ 143 w 201"/>
                  <a:gd name="T41" fmla="*/ 32 h 156"/>
                  <a:gd name="T42" fmla="*/ 154 w 201"/>
                  <a:gd name="T43" fmla="*/ 27 h 156"/>
                  <a:gd name="T44" fmla="*/ 163 w 201"/>
                  <a:gd name="T45" fmla="*/ 21 h 156"/>
                  <a:gd name="T46" fmla="*/ 169 w 201"/>
                  <a:gd name="T47" fmla="*/ 11 h 156"/>
                  <a:gd name="T48" fmla="*/ 170 w 201"/>
                  <a:gd name="T49" fmla="*/ 3 h 156"/>
                  <a:gd name="T50" fmla="*/ 179 w 201"/>
                  <a:gd name="T51" fmla="*/ 0 h 156"/>
                  <a:gd name="T52" fmla="*/ 185 w 201"/>
                  <a:gd name="T53" fmla="*/ 31 h 156"/>
                  <a:gd name="T54" fmla="*/ 59 w 201"/>
                  <a:gd name="T55" fmla="*/ 135 h 156"/>
                  <a:gd name="T56" fmla="*/ 144 w 201"/>
                  <a:gd name="T57" fmla="*/ 108 h 156"/>
                  <a:gd name="T58" fmla="*/ 168 w 201"/>
                  <a:gd name="T59" fmla="*/ 100 h 156"/>
                  <a:gd name="T60" fmla="*/ 179 w 201"/>
                  <a:gd name="T61" fmla="*/ 93 h 156"/>
                  <a:gd name="T62" fmla="*/ 182 w 201"/>
                  <a:gd name="T63" fmla="*/ 84 h 156"/>
                  <a:gd name="T64" fmla="*/ 184 w 201"/>
                  <a:gd name="T65" fmla="*/ 76 h 156"/>
                  <a:gd name="T66" fmla="*/ 193 w 201"/>
                  <a:gd name="T67" fmla="*/ 73 h 156"/>
                  <a:gd name="T68" fmla="*/ 201 w 201"/>
                  <a:gd name="T69" fmla="*/ 118 h 156"/>
                  <a:gd name="T70" fmla="*/ 192 w 201"/>
                  <a:gd name="T71" fmla="*/ 12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01" h="156">
                    <a:moveTo>
                      <a:pt x="192" y="120"/>
                    </a:moveTo>
                    <a:cubicBezTo>
                      <a:pt x="191" y="119"/>
                      <a:pt x="190" y="117"/>
                      <a:pt x="188" y="114"/>
                    </a:cubicBezTo>
                    <a:cubicBezTo>
                      <a:pt x="187" y="112"/>
                      <a:pt x="185" y="110"/>
                      <a:pt x="183" y="109"/>
                    </a:cubicBezTo>
                    <a:cubicBezTo>
                      <a:pt x="181" y="108"/>
                      <a:pt x="177" y="108"/>
                      <a:pt x="170" y="109"/>
                    </a:cubicBezTo>
                    <a:cubicBezTo>
                      <a:pt x="164" y="110"/>
                      <a:pt x="157" y="113"/>
                      <a:pt x="147" y="115"/>
                    </a:cubicBezTo>
                    <a:cubicBezTo>
                      <a:pt x="16" y="156"/>
                      <a:pt x="16" y="156"/>
                      <a:pt x="16" y="156"/>
                    </a:cubicBezTo>
                    <a:cubicBezTo>
                      <a:pt x="15" y="149"/>
                      <a:pt x="15" y="149"/>
                      <a:pt x="15" y="149"/>
                    </a:cubicBezTo>
                    <a:cubicBezTo>
                      <a:pt x="150" y="38"/>
                      <a:pt x="150" y="38"/>
                      <a:pt x="150" y="38"/>
                    </a:cubicBezTo>
                    <a:cubicBezTo>
                      <a:pt x="57" y="66"/>
                      <a:pt x="57" y="66"/>
                      <a:pt x="57" y="66"/>
                    </a:cubicBezTo>
                    <a:cubicBezTo>
                      <a:pt x="47" y="70"/>
                      <a:pt x="39" y="73"/>
                      <a:pt x="33" y="75"/>
                    </a:cubicBezTo>
                    <a:cubicBezTo>
                      <a:pt x="28" y="78"/>
                      <a:pt x="24" y="80"/>
                      <a:pt x="22" y="82"/>
                    </a:cubicBezTo>
                    <a:cubicBezTo>
                      <a:pt x="21" y="84"/>
                      <a:pt x="19" y="87"/>
                      <a:pt x="18" y="91"/>
                    </a:cubicBezTo>
                    <a:cubicBezTo>
                      <a:pt x="17" y="95"/>
                      <a:pt x="17" y="98"/>
                      <a:pt x="17" y="99"/>
                    </a:cubicBezTo>
                    <a:cubicBezTo>
                      <a:pt x="8" y="102"/>
                      <a:pt x="8" y="102"/>
                      <a:pt x="8" y="102"/>
                    </a:cubicBezTo>
                    <a:cubicBezTo>
                      <a:pt x="0" y="57"/>
                      <a:pt x="0" y="57"/>
                      <a:pt x="0" y="57"/>
                    </a:cubicBezTo>
                    <a:cubicBezTo>
                      <a:pt x="9" y="55"/>
                      <a:pt x="9" y="55"/>
                      <a:pt x="9" y="55"/>
                    </a:cubicBezTo>
                    <a:cubicBezTo>
                      <a:pt x="9" y="56"/>
                      <a:pt x="11" y="58"/>
                      <a:pt x="13" y="61"/>
                    </a:cubicBezTo>
                    <a:cubicBezTo>
                      <a:pt x="15" y="64"/>
                      <a:pt x="16" y="65"/>
                      <a:pt x="18" y="66"/>
                    </a:cubicBezTo>
                    <a:cubicBezTo>
                      <a:pt x="21" y="67"/>
                      <a:pt x="24" y="67"/>
                      <a:pt x="29" y="66"/>
                    </a:cubicBezTo>
                    <a:cubicBezTo>
                      <a:pt x="34" y="65"/>
                      <a:pt x="43" y="63"/>
                      <a:pt x="54" y="59"/>
                    </a:cubicBezTo>
                    <a:cubicBezTo>
                      <a:pt x="143" y="32"/>
                      <a:pt x="143" y="32"/>
                      <a:pt x="143" y="32"/>
                    </a:cubicBezTo>
                    <a:cubicBezTo>
                      <a:pt x="147" y="31"/>
                      <a:pt x="151" y="29"/>
                      <a:pt x="154" y="27"/>
                    </a:cubicBezTo>
                    <a:cubicBezTo>
                      <a:pt x="158" y="25"/>
                      <a:pt x="161" y="23"/>
                      <a:pt x="163" y="21"/>
                    </a:cubicBezTo>
                    <a:cubicBezTo>
                      <a:pt x="165" y="18"/>
                      <a:pt x="167" y="15"/>
                      <a:pt x="169" y="11"/>
                    </a:cubicBezTo>
                    <a:cubicBezTo>
                      <a:pt x="170" y="8"/>
                      <a:pt x="171" y="5"/>
                      <a:pt x="170" y="3"/>
                    </a:cubicBezTo>
                    <a:cubicBezTo>
                      <a:pt x="179" y="0"/>
                      <a:pt x="179" y="0"/>
                      <a:pt x="179" y="0"/>
                    </a:cubicBezTo>
                    <a:cubicBezTo>
                      <a:pt x="185" y="31"/>
                      <a:pt x="185" y="31"/>
                      <a:pt x="185" y="31"/>
                    </a:cubicBezTo>
                    <a:cubicBezTo>
                      <a:pt x="59" y="135"/>
                      <a:pt x="59" y="135"/>
                      <a:pt x="59" y="135"/>
                    </a:cubicBezTo>
                    <a:cubicBezTo>
                      <a:pt x="144" y="108"/>
                      <a:pt x="144" y="108"/>
                      <a:pt x="144" y="108"/>
                    </a:cubicBezTo>
                    <a:cubicBezTo>
                      <a:pt x="155" y="105"/>
                      <a:pt x="163" y="102"/>
                      <a:pt x="168" y="100"/>
                    </a:cubicBezTo>
                    <a:cubicBezTo>
                      <a:pt x="174" y="97"/>
                      <a:pt x="177" y="95"/>
                      <a:pt x="179" y="93"/>
                    </a:cubicBezTo>
                    <a:cubicBezTo>
                      <a:pt x="180" y="91"/>
                      <a:pt x="181" y="88"/>
                      <a:pt x="182" y="84"/>
                    </a:cubicBezTo>
                    <a:cubicBezTo>
                      <a:pt x="183" y="80"/>
                      <a:pt x="184" y="78"/>
                      <a:pt x="184" y="76"/>
                    </a:cubicBezTo>
                    <a:cubicBezTo>
                      <a:pt x="193" y="73"/>
                      <a:pt x="193" y="73"/>
                      <a:pt x="193" y="73"/>
                    </a:cubicBezTo>
                    <a:cubicBezTo>
                      <a:pt x="201" y="118"/>
                      <a:pt x="201" y="118"/>
                      <a:pt x="201" y="118"/>
                    </a:cubicBezTo>
                    <a:lnTo>
                      <a:pt x="192" y="120"/>
                    </a:lnTo>
                    <a:close/>
                  </a:path>
                </a:pathLst>
              </a:custGeom>
              <a:solidFill>
                <a:srgbClr val="898989"/>
              </a:solidFill>
              <a:ln>
                <a:noFill/>
              </a:ln>
            </p:spPr>
            <p:txBody>
              <a:bodyPr anchor="ctr"/>
              <a:lstStyle/>
              <a:p>
                <a:pPr algn="ctr"/>
                <a:endParaRPr/>
              </a:p>
            </p:txBody>
          </p:sp>
          <p:sp>
            <p:nvSpPr>
              <p:cNvPr id="28" name="ï$ļîďe">
                <a:extLst>
                  <a:ext uri="{FF2B5EF4-FFF2-40B4-BE49-F238E27FC236}">
                    <a16:creationId xmlns:a16="http://schemas.microsoft.com/office/drawing/2014/main" id="{9B1B8DAD-7BAD-4F5F-9499-3D68232950A9}"/>
                  </a:ext>
                </a:extLst>
              </p:cNvPr>
              <p:cNvSpPr/>
              <p:nvPr/>
            </p:nvSpPr>
            <p:spPr bwMode="auto">
              <a:xfrm>
                <a:off x="2287588" y="3595688"/>
                <a:ext cx="146050" cy="122238"/>
              </a:xfrm>
              <a:custGeom>
                <a:avLst/>
                <a:gdLst>
                  <a:gd name="T0" fmla="*/ 91 w 186"/>
                  <a:gd name="T1" fmla="*/ 134 h 155"/>
                  <a:gd name="T2" fmla="*/ 88 w 186"/>
                  <a:gd name="T3" fmla="*/ 130 h 155"/>
                  <a:gd name="T4" fmla="*/ 84 w 186"/>
                  <a:gd name="T5" fmla="*/ 127 h 155"/>
                  <a:gd name="T6" fmla="*/ 78 w 186"/>
                  <a:gd name="T7" fmla="*/ 127 h 155"/>
                  <a:gd name="T8" fmla="*/ 70 w 186"/>
                  <a:gd name="T9" fmla="*/ 130 h 155"/>
                  <a:gd name="T10" fmla="*/ 57 w 186"/>
                  <a:gd name="T11" fmla="*/ 138 h 155"/>
                  <a:gd name="T12" fmla="*/ 38 w 186"/>
                  <a:gd name="T13" fmla="*/ 150 h 155"/>
                  <a:gd name="T14" fmla="*/ 30 w 186"/>
                  <a:gd name="T15" fmla="*/ 155 h 155"/>
                  <a:gd name="T16" fmla="*/ 12 w 186"/>
                  <a:gd name="T17" fmla="*/ 143 h 155"/>
                  <a:gd name="T18" fmla="*/ 2 w 186"/>
                  <a:gd name="T19" fmla="*/ 127 h 155"/>
                  <a:gd name="T20" fmla="*/ 1 w 186"/>
                  <a:gd name="T21" fmla="*/ 104 h 155"/>
                  <a:gd name="T22" fmla="*/ 13 w 186"/>
                  <a:gd name="T23" fmla="*/ 78 h 155"/>
                  <a:gd name="T24" fmla="*/ 36 w 186"/>
                  <a:gd name="T25" fmla="*/ 51 h 155"/>
                  <a:gd name="T26" fmla="*/ 71 w 186"/>
                  <a:gd name="T27" fmla="*/ 25 h 155"/>
                  <a:gd name="T28" fmla="*/ 108 w 186"/>
                  <a:gd name="T29" fmla="*/ 7 h 155"/>
                  <a:gd name="T30" fmla="*/ 140 w 186"/>
                  <a:gd name="T31" fmla="*/ 0 h 155"/>
                  <a:gd name="T32" fmla="*/ 164 w 186"/>
                  <a:gd name="T33" fmla="*/ 5 h 155"/>
                  <a:gd name="T34" fmla="*/ 178 w 186"/>
                  <a:gd name="T35" fmla="*/ 21 h 155"/>
                  <a:gd name="T36" fmla="*/ 180 w 186"/>
                  <a:gd name="T37" fmla="*/ 38 h 155"/>
                  <a:gd name="T38" fmla="*/ 175 w 186"/>
                  <a:gd name="T39" fmla="*/ 55 h 155"/>
                  <a:gd name="T40" fmla="*/ 184 w 186"/>
                  <a:gd name="T41" fmla="*/ 53 h 155"/>
                  <a:gd name="T42" fmla="*/ 186 w 186"/>
                  <a:gd name="T43" fmla="*/ 58 h 155"/>
                  <a:gd name="T44" fmla="*/ 128 w 186"/>
                  <a:gd name="T45" fmla="*/ 95 h 155"/>
                  <a:gd name="T46" fmla="*/ 126 w 186"/>
                  <a:gd name="T47" fmla="*/ 89 h 155"/>
                  <a:gd name="T48" fmla="*/ 144 w 186"/>
                  <a:gd name="T49" fmla="*/ 74 h 155"/>
                  <a:gd name="T50" fmla="*/ 159 w 186"/>
                  <a:gd name="T51" fmla="*/ 58 h 155"/>
                  <a:gd name="T52" fmla="*/ 167 w 186"/>
                  <a:gd name="T53" fmla="*/ 42 h 155"/>
                  <a:gd name="T54" fmla="*/ 167 w 186"/>
                  <a:gd name="T55" fmla="*/ 27 h 155"/>
                  <a:gd name="T56" fmla="*/ 158 w 186"/>
                  <a:gd name="T57" fmla="*/ 16 h 155"/>
                  <a:gd name="T58" fmla="*/ 139 w 186"/>
                  <a:gd name="T59" fmla="*/ 15 h 155"/>
                  <a:gd name="T60" fmla="*/ 112 w 186"/>
                  <a:gd name="T61" fmla="*/ 24 h 155"/>
                  <a:gd name="T62" fmla="*/ 78 w 186"/>
                  <a:gd name="T63" fmla="*/ 41 h 155"/>
                  <a:gd name="T64" fmla="*/ 49 w 186"/>
                  <a:gd name="T65" fmla="*/ 62 h 155"/>
                  <a:gd name="T66" fmla="*/ 27 w 186"/>
                  <a:gd name="T67" fmla="*/ 84 h 155"/>
                  <a:gd name="T68" fmla="*/ 14 w 186"/>
                  <a:gd name="T69" fmla="*/ 105 h 155"/>
                  <a:gd name="T70" fmla="*/ 14 w 186"/>
                  <a:gd name="T71" fmla="*/ 124 h 155"/>
                  <a:gd name="T72" fmla="*/ 21 w 186"/>
                  <a:gd name="T73" fmla="*/ 133 h 155"/>
                  <a:gd name="T74" fmla="*/ 30 w 186"/>
                  <a:gd name="T75" fmla="*/ 136 h 155"/>
                  <a:gd name="T76" fmla="*/ 43 w 186"/>
                  <a:gd name="T77" fmla="*/ 129 h 155"/>
                  <a:gd name="T78" fmla="*/ 54 w 186"/>
                  <a:gd name="T79" fmla="*/ 123 h 155"/>
                  <a:gd name="T80" fmla="*/ 63 w 186"/>
                  <a:gd name="T81" fmla="*/ 117 h 155"/>
                  <a:gd name="T82" fmla="*/ 71 w 186"/>
                  <a:gd name="T83" fmla="*/ 111 h 155"/>
                  <a:gd name="T84" fmla="*/ 76 w 186"/>
                  <a:gd name="T85" fmla="*/ 104 h 155"/>
                  <a:gd name="T86" fmla="*/ 76 w 186"/>
                  <a:gd name="T87" fmla="*/ 96 h 155"/>
                  <a:gd name="T88" fmla="*/ 75 w 186"/>
                  <a:gd name="T89" fmla="*/ 89 h 155"/>
                  <a:gd name="T90" fmla="*/ 84 w 186"/>
                  <a:gd name="T91" fmla="*/ 84 h 155"/>
                  <a:gd name="T92" fmla="*/ 99 w 186"/>
                  <a:gd name="T93" fmla="*/ 129 h 155"/>
                  <a:gd name="T94" fmla="*/ 91 w 186"/>
                  <a:gd name="T95" fmla="*/ 13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6" h="155">
                    <a:moveTo>
                      <a:pt x="91" y="134"/>
                    </a:moveTo>
                    <a:cubicBezTo>
                      <a:pt x="90" y="133"/>
                      <a:pt x="89" y="132"/>
                      <a:pt x="88" y="130"/>
                    </a:cubicBezTo>
                    <a:cubicBezTo>
                      <a:pt x="87" y="128"/>
                      <a:pt x="86" y="127"/>
                      <a:pt x="84" y="127"/>
                    </a:cubicBezTo>
                    <a:cubicBezTo>
                      <a:pt x="82" y="126"/>
                      <a:pt x="80" y="126"/>
                      <a:pt x="78" y="127"/>
                    </a:cubicBezTo>
                    <a:cubicBezTo>
                      <a:pt x="76" y="127"/>
                      <a:pt x="73" y="129"/>
                      <a:pt x="70" y="130"/>
                    </a:cubicBezTo>
                    <a:cubicBezTo>
                      <a:pt x="57" y="138"/>
                      <a:pt x="57" y="138"/>
                      <a:pt x="57" y="138"/>
                    </a:cubicBezTo>
                    <a:cubicBezTo>
                      <a:pt x="48" y="144"/>
                      <a:pt x="41" y="148"/>
                      <a:pt x="38" y="150"/>
                    </a:cubicBezTo>
                    <a:cubicBezTo>
                      <a:pt x="35" y="152"/>
                      <a:pt x="32" y="154"/>
                      <a:pt x="30" y="155"/>
                    </a:cubicBezTo>
                    <a:cubicBezTo>
                      <a:pt x="23" y="152"/>
                      <a:pt x="17" y="148"/>
                      <a:pt x="12" y="143"/>
                    </a:cubicBezTo>
                    <a:cubicBezTo>
                      <a:pt x="8" y="138"/>
                      <a:pt x="4" y="133"/>
                      <a:pt x="2" y="127"/>
                    </a:cubicBezTo>
                    <a:cubicBezTo>
                      <a:pt x="0" y="120"/>
                      <a:pt x="0" y="113"/>
                      <a:pt x="1" y="104"/>
                    </a:cubicBezTo>
                    <a:cubicBezTo>
                      <a:pt x="3" y="96"/>
                      <a:pt x="7" y="87"/>
                      <a:pt x="13" y="78"/>
                    </a:cubicBezTo>
                    <a:cubicBezTo>
                      <a:pt x="19" y="69"/>
                      <a:pt x="27" y="60"/>
                      <a:pt x="36" y="51"/>
                    </a:cubicBezTo>
                    <a:cubicBezTo>
                      <a:pt x="46" y="41"/>
                      <a:pt x="58" y="33"/>
                      <a:pt x="71" y="25"/>
                    </a:cubicBezTo>
                    <a:cubicBezTo>
                      <a:pt x="84" y="17"/>
                      <a:pt x="96" y="11"/>
                      <a:pt x="108" y="7"/>
                    </a:cubicBezTo>
                    <a:cubicBezTo>
                      <a:pt x="119" y="3"/>
                      <a:pt x="130" y="0"/>
                      <a:pt x="140" y="0"/>
                    </a:cubicBezTo>
                    <a:cubicBezTo>
                      <a:pt x="149" y="0"/>
                      <a:pt x="157" y="2"/>
                      <a:pt x="164" y="5"/>
                    </a:cubicBezTo>
                    <a:cubicBezTo>
                      <a:pt x="171" y="9"/>
                      <a:pt x="175" y="14"/>
                      <a:pt x="178" y="21"/>
                    </a:cubicBezTo>
                    <a:cubicBezTo>
                      <a:pt x="180" y="27"/>
                      <a:pt x="180" y="33"/>
                      <a:pt x="180" y="38"/>
                    </a:cubicBezTo>
                    <a:cubicBezTo>
                      <a:pt x="179" y="44"/>
                      <a:pt x="177" y="49"/>
                      <a:pt x="175" y="55"/>
                    </a:cubicBezTo>
                    <a:cubicBezTo>
                      <a:pt x="184" y="53"/>
                      <a:pt x="184" y="53"/>
                      <a:pt x="184" y="53"/>
                    </a:cubicBezTo>
                    <a:cubicBezTo>
                      <a:pt x="186" y="58"/>
                      <a:pt x="186" y="58"/>
                      <a:pt x="186" y="58"/>
                    </a:cubicBezTo>
                    <a:cubicBezTo>
                      <a:pt x="128" y="95"/>
                      <a:pt x="128" y="95"/>
                      <a:pt x="128" y="95"/>
                    </a:cubicBezTo>
                    <a:cubicBezTo>
                      <a:pt x="126" y="89"/>
                      <a:pt x="126" y="89"/>
                      <a:pt x="126" y="89"/>
                    </a:cubicBezTo>
                    <a:cubicBezTo>
                      <a:pt x="132" y="84"/>
                      <a:pt x="138" y="79"/>
                      <a:pt x="144" y="74"/>
                    </a:cubicBezTo>
                    <a:cubicBezTo>
                      <a:pt x="149" y="68"/>
                      <a:pt x="154" y="63"/>
                      <a:pt x="159" y="58"/>
                    </a:cubicBezTo>
                    <a:cubicBezTo>
                      <a:pt x="163" y="52"/>
                      <a:pt x="166" y="47"/>
                      <a:pt x="167" y="42"/>
                    </a:cubicBezTo>
                    <a:cubicBezTo>
                      <a:pt x="169" y="37"/>
                      <a:pt x="169" y="32"/>
                      <a:pt x="167" y="27"/>
                    </a:cubicBezTo>
                    <a:cubicBezTo>
                      <a:pt x="166" y="22"/>
                      <a:pt x="162" y="18"/>
                      <a:pt x="158" y="16"/>
                    </a:cubicBezTo>
                    <a:cubicBezTo>
                      <a:pt x="153" y="15"/>
                      <a:pt x="146" y="14"/>
                      <a:pt x="139" y="15"/>
                    </a:cubicBezTo>
                    <a:cubicBezTo>
                      <a:pt x="131" y="16"/>
                      <a:pt x="122" y="19"/>
                      <a:pt x="112" y="24"/>
                    </a:cubicBezTo>
                    <a:cubicBezTo>
                      <a:pt x="101" y="28"/>
                      <a:pt x="90" y="34"/>
                      <a:pt x="78" y="41"/>
                    </a:cubicBezTo>
                    <a:cubicBezTo>
                      <a:pt x="68" y="48"/>
                      <a:pt x="58" y="55"/>
                      <a:pt x="49" y="62"/>
                    </a:cubicBezTo>
                    <a:cubicBezTo>
                      <a:pt x="40" y="69"/>
                      <a:pt x="33" y="76"/>
                      <a:pt x="27" y="84"/>
                    </a:cubicBezTo>
                    <a:cubicBezTo>
                      <a:pt x="21" y="91"/>
                      <a:pt x="17" y="98"/>
                      <a:pt x="14" y="105"/>
                    </a:cubicBezTo>
                    <a:cubicBezTo>
                      <a:pt x="12" y="112"/>
                      <a:pt x="12" y="118"/>
                      <a:pt x="14" y="124"/>
                    </a:cubicBezTo>
                    <a:cubicBezTo>
                      <a:pt x="15" y="128"/>
                      <a:pt x="18" y="131"/>
                      <a:pt x="21" y="133"/>
                    </a:cubicBezTo>
                    <a:cubicBezTo>
                      <a:pt x="24" y="135"/>
                      <a:pt x="28" y="136"/>
                      <a:pt x="30" y="136"/>
                    </a:cubicBezTo>
                    <a:cubicBezTo>
                      <a:pt x="35" y="134"/>
                      <a:pt x="39" y="132"/>
                      <a:pt x="43" y="129"/>
                    </a:cubicBezTo>
                    <a:cubicBezTo>
                      <a:pt x="47" y="127"/>
                      <a:pt x="51" y="125"/>
                      <a:pt x="54" y="123"/>
                    </a:cubicBezTo>
                    <a:cubicBezTo>
                      <a:pt x="63" y="117"/>
                      <a:pt x="63" y="117"/>
                      <a:pt x="63" y="117"/>
                    </a:cubicBezTo>
                    <a:cubicBezTo>
                      <a:pt x="66" y="115"/>
                      <a:pt x="69" y="113"/>
                      <a:pt x="71" y="111"/>
                    </a:cubicBezTo>
                    <a:cubicBezTo>
                      <a:pt x="74" y="109"/>
                      <a:pt x="75" y="107"/>
                      <a:pt x="76" y="104"/>
                    </a:cubicBezTo>
                    <a:cubicBezTo>
                      <a:pt x="76" y="102"/>
                      <a:pt x="76" y="99"/>
                      <a:pt x="76" y="96"/>
                    </a:cubicBezTo>
                    <a:cubicBezTo>
                      <a:pt x="76" y="93"/>
                      <a:pt x="75" y="91"/>
                      <a:pt x="75" y="89"/>
                    </a:cubicBezTo>
                    <a:cubicBezTo>
                      <a:pt x="84" y="84"/>
                      <a:pt x="84" y="84"/>
                      <a:pt x="84" y="84"/>
                    </a:cubicBezTo>
                    <a:cubicBezTo>
                      <a:pt x="99" y="129"/>
                      <a:pt x="99" y="129"/>
                      <a:pt x="99" y="129"/>
                    </a:cubicBezTo>
                    <a:lnTo>
                      <a:pt x="91" y="134"/>
                    </a:lnTo>
                    <a:close/>
                  </a:path>
                </a:pathLst>
              </a:custGeom>
              <a:solidFill>
                <a:srgbClr val="898989"/>
              </a:solidFill>
              <a:ln>
                <a:noFill/>
              </a:ln>
            </p:spPr>
            <p:txBody>
              <a:bodyPr anchor="ctr"/>
              <a:lstStyle/>
              <a:p>
                <a:pPr algn="ctr"/>
                <a:endParaRPr/>
              </a:p>
            </p:txBody>
          </p:sp>
          <p:sp>
            <p:nvSpPr>
              <p:cNvPr id="29" name="ïs1îḓè">
                <a:extLst>
                  <a:ext uri="{FF2B5EF4-FFF2-40B4-BE49-F238E27FC236}">
                    <a16:creationId xmlns:a16="http://schemas.microsoft.com/office/drawing/2014/main" id="{6C2E4D85-5503-459F-A3F7-36F51372560F}"/>
                  </a:ext>
                </a:extLst>
              </p:cNvPr>
              <p:cNvSpPr/>
              <p:nvPr/>
            </p:nvSpPr>
            <p:spPr bwMode="auto">
              <a:xfrm>
                <a:off x="2362201" y="3686176"/>
                <a:ext cx="141288" cy="166688"/>
              </a:xfrm>
              <a:custGeom>
                <a:avLst/>
                <a:gdLst>
                  <a:gd name="T0" fmla="*/ 173 w 180"/>
                  <a:gd name="T1" fmla="*/ 97 h 212"/>
                  <a:gd name="T2" fmla="*/ 169 w 180"/>
                  <a:gd name="T3" fmla="*/ 93 h 212"/>
                  <a:gd name="T4" fmla="*/ 162 w 180"/>
                  <a:gd name="T5" fmla="*/ 91 h 212"/>
                  <a:gd name="T6" fmla="*/ 151 w 180"/>
                  <a:gd name="T7" fmla="*/ 99 h 212"/>
                  <a:gd name="T8" fmla="*/ 132 w 180"/>
                  <a:gd name="T9" fmla="*/ 117 h 212"/>
                  <a:gd name="T10" fmla="*/ 71 w 180"/>
                  <a:gd name="T11" fmla="*/ 185 h 212"/>
                  <a:gd name="T12" fmla="*/ 48 w 180"/>
                  <a:gd name="T13" fmla="*/ 204 h 212"/>
                  <a:gd name="T14" fmla="*/ 29 w 180"/>
                  <a:gd name="T15" fmla="*/ 212 h 212"/>
                  <a:gd name="T16" fmla="*/ 15 w 180"/>
                  <a:gd name="T17" fmla="*/ 210 h 212"/>
                  <a:gd name="T18" fmla="*/ 6 w 180"/>
                  <a:gd name="T19" fmla="*/ 202 h 212"/>
                  <a:gd name="T20" fmla="*/ 1 w 180"/>
                  <a:gd name="T21" fmla="*/ 185 h 212"/>
                  <a:gd name="T22" fmla="*/ 3 w 180"/>
                  <a:gd name="T23" fmla="*/ 165 h 212"/>
                  <a:gd name="T24" fmla="*/ 12 w 180"/>
                  <a:gd name="T25" fmla="*/ 144 h 212"/>
                  <a:gd name="T26" fmla="*/ 27 w 180"/>
                  <a:gd name="T27" fmla="*/ 125 h 212"/>
                  <a:gd name="T28" fmla="*/ 111 w 180"/>
                  <a:gd name="T29" fmla="*/ 34 h 212"/>
                  <a:gd name="T30" fmla="*/ 116 w 180"/>
                  <a:gd name="T31" fmla="*/ 27 h 212"/>
                  <a:gd name="T32" fmla="*/ 119 w 180"/>
                  <a:gd name="T33" fmla="*/ 19 h 212"/>
                  <a:gd name="T34" fmla="*/ 119 w 180"/>
                  <a:gd name="T35" fmla="*/ 13 h 212"/>
                  <a:gd name="T36" fmla="*/ 117 w 180"/>
                  <a:gd name="T37" fmla="*/ 8 h 212"/>
                  <a:gd name="T38" fmla="*/ 124 w 180"/>
                  <a:gd name="T39" fmla="*/ 0 h 212"/>
                  <a:gd name="T40" fmla="*/ 147 w 180"/>
                  <a:gd name="T41" fmla="*/ 36 h 212"/>
                  <a:gd name="T42" fmla="*/ 140 w 180"/>
                  <a:gd name="T43" fmla="*/ 44 h 212"/>
                  <a:gd name="T44" fmla="*/ 136 w 180"/>
                  <a:gd name="T45" fmla="*/ 41 h 212"/>
                  <a:gd name="T46" fmla="*/ 132 w 180"/>
                  <a:gd name="T47" fmla="*/ 38 h 212"/>
                  <a:gd name="T48" fmla="*/ 127 w 180"/>
                  <a:gd name="T49" fmla="*/ 40 h 212"/>
                  <a:gd name="T50" fmla="*/ 120 w 180"/>
                  <a:gd name="T51" fmla="*/ 46 h 212"/>
                  <a:gd name="T52" fmla="*/ 41 w 180"/>
                  <a:gd name="T53" fmla="*/ 131 h 212"/>
                  <a:gd name="T54" fmla="*/ 30 w 180"/>
                  <a:gd name="T55" fmla="*/ 145 h 212"/>
                  <a:gd name="T56" fmla="*/ 20 w 180"/>
                  <a:gd name="T57" fmla="*/ 161 h 212"/>
                  <a:gd name="T58" fmla="*/ 15 w 180"/>
                  <a:gd name="T59" fmla="*/ 177 h 212"/>
                  <a:gd name="T60" fmla="*/ 19 w 180"/>
                  <a:gd name="T61" fmla="*/ 192 h 212"/>
                  <a:gd name="T62" fmla="*/ 29 w 180"/>
                  <a:gd name="T63" fmla="*/ 200 h 212"/>
                  <a:gd name="T64" fmla="*/ 43 w 180"/>
                  <a:gd name="T65" fmla="*/ 197 h 212"/>
                  <a:gd name="T66" fmla="*/ 56 w 180"/>
                  <a:gd name="T67" fmla="*/ 188 h 212"/>
                  <a:gd name="T68" fmla="*/ 69 w 180"/>
                  <a:gd name="T69" fmla="*/ 176 h 212"/>
                  <a:gd name="T70" fmla="*/ 127 w 180"/>
                  <a:gd name="T71" fmla="*/ 113 h 212"/>
                  <a:gd name="T72" fmla="*/ 145 w 180"/>
                  <a:gd name="T73" fmla="*/ 92 h 212"/>
                  <a:gd name="T74" fmla="*/ 152 w 180"/>
                  <a:gd name="T75" fmla="*/ 79 h 212"/>
                  <a:gd name="T76" fmla="*/ 153 w 180"/>
                  <a:gd name="T77" fmla="*/ 69 h 212"/>
                  <a:gd name="T78" fmla="*/ 151 w 180"/>
                  <a:gd name="T79" fmla="*/ 62 h 212"/>
                  <a:gd name="T80" fmla="*/ 158 w 180"/>
                  <a:gd name="T81" fmla="*/ 54 h 212"/>
                  <a:gd name="T82" fmla="*/ 180 w 180"/>
                  <a:gd name="T83" fmla="*/ 89 h 212"/>
                  <a:gd name="T84" fmla="*/ 173 w 180"/>
                  <a:gd name="T85" fmla="*/ 9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0" h="212">
                    <a:moveTo>
                      <a:pt x="173" y="97"/>
                    </a:moveTo>
                    <a:cubicBezTo>
                      <a:pt x="172" y="96"/>
                      <a:pt x="171" y="95"/>
                      <a:pt x="169" y="93"/>
                    </a:cubicBezTo>
                    <a:cubicBezTo>
                      <a:pt x="167" y="92"/>
                      <a:pt x="164" y="91"/>
                      <a:pt x="162" y="91"/>
                    </a:cubicBezTo>
                    <a:cubicBezTo>
                      <a:pt x="160" y="92"/>
                      <a:pt x="156" y="94"/>
                      <a:pt x="151" y="99"/>
                    </a:cubicBezTo>
                    <a:cubicBezTo>
                      <a:pt x="145" y="104"/>
                      <a:pt x="139" y="110"/>
                      <a:pt x="132" y="117"/>
                    </a:cubicBezTo>
                    <a:cubicBezTo>
                      <a:pt x="71" y="185"/>
                      <a:pt x="71" y="185"/>
                      <a:pt x="71" y="185"/>
                    </a:cubicBezTo>
                    <a:cubicBezTo>
                      <a:pt x="63" y="193"/>
                      <a:pt x="55" y="200"/>
                      <a:pt x="48" y="204"/>
                    </a:cubicBezTo>
                    <a:cubicBezTo>
                      <a:pt x="41" y="208"/>
                      <a:pt x="35" y="211"/>
                      <a:pt x="29" y="212"/>
                    </a:cubicBezTo>
                    <a:cubicBezTo>
                      <a:pt x="23" y="212"/>
                      <a:pt x="18" y="212"/>
                      <a:pt x="15" y="210"/>
                    </a:cubicBezTo>
                    <a:cubicBezTo>
                      <a:pt x="11" y="208"/>
                      <a:pt x="8" y="206"/>
                      <a:pt x="6" y="202"/>
                    </a:cubicBezTo>
                    <a:cubicBezTo>
                      <a:pt x="3" y="197"/>
                      <a:pt x="1" y="191"/>
                      <a:pt x="1" y="185"/>
                    </a:cubicBezTo>
                    <a:cubicBezTo>
                      <a:pt x="0" y="178"/>
                      <a:pt x="1" y="172"/>
                      <a:pt x="3" y="165"/>
                    </a:cubicBezTo>
                    <a:cubicBezTo>
                      <a:pt x="5" y="158"/>
                      <a:pt x="8" y="151"/>
                      <a:pt x="12" y="144"/>
                    </a:cubicBezTo>
                    <a:cubicBezTo>
                      <a:pt x="16" y="138"/>
                      <a:pt x="21" y="131"/>
                      <a:pt x="27" y="125"/>
                    </a:cubicBezTo>
                    <a:cubicBezTo>
                      <a:pt x="111" y="34"/>
                      <a:pt x="111" y="34"/>
                      <a:pt x="111" y="34"/>
                    </a:cubicBezTo>
                    <a:cubicBezTo>
                      <a:pt x="113" y="31"/>
                      <a:pt x="115" y="29"/>
                      <a:pt x="116" y="27"/>
                    </a:cubicBezTo>
                    <a:cubicBezTo>
                      <a:pt x="117" y="25"/>
                      <a:pt x="118" y="22"/>
                      <a:pt x="119" y="19"/>
                    </a:cubicBezTo>
                    <a:cubicBezTo>
                      <a:pt x="119" y="17"/>
                      <a:pt x="119" y="15"/>
                      <a:pt x="119" y="13"/>
                    </a:cubicBezTo>
                    <a:cubicBezTo>
                      <a:pt x="118" y="11"/>
                      <a:pt x="118" y="9"/>
                      <a:pt x="117" y="8"/>
                    </a:cubicBezTo>
                    <a:cubicBezTo>
                      <a:pt x="124" y="0"/>
                      <a:pt x="124" y="0"/>
                      <a:pt x="124" y="0"/>
                    </a:cubicBezTo>
                    <a:cubicBezTo>
                      <a:pt x="147" y="36"/>
                      <a:pt x="147" y="36"/>
                      <a:pt x="147" y="36"/>
                    </a:cubicBezTo>
                    <a:cubicBezTo>
                      <a:pt x="140" y="44"/>
                      <a:pt x="140" y="44"/>
                      <a:pt x="140" y="44"/>
                    </a:cubicBezTo>
                    <a:cubicBezTo>
                      <a:pt x="139" y="43"/>
                      <a:pt x="138" y="42"/>
                      <a:pt x="136" y="41"/>
                    </a:cubicBezTo>
                    <a:cubicBezTo>
                      <a:pt x="135" y="40"/>
                      <a:pt x="133" y="39"/>
                      <a:pt x="132" y="38"/>
                    </a:cubicBezTo>
                    <a:cubicBezTo>
                      <a:pt x="131" y="38"/>
                      <a:pt x="129" y="39"/>
                      <a:pt x="127" y="40"/>
                    </a:cubicBezTo>
                    <a:cubicBezTo>
                      <a:pt x="124" y="42"/>
                      <a:pt x="122" y="44"/>
                      <a:pt x="120" y="46"/>
                    </a:cubicBezTo>
                    <a:cubicBezTo>
                      <a:pt x="41" y="131"/>
                      <a:pt x="41" y="131"/>
                      <a:pt x="41" y="131"/>
                    </a:cubicBezTo>
                    <a:cubicBezTo>
                      <a:pt x="37" y="136"/>
                      <a:pt x="34" y="140"/>
                      <a:pt x="30" y="145"/>
                    </a:cubicBezTo>
                    <a:cubicBezTo>
                      <a:pt x="26" y="150"/>
                      <a:pt x="23" y="156"/>
                      <a:pt x="20" y="161"/>
                    </a:cubicBezTo>
                    <a:cubicBezTo>
                      <a:pt x="17" y="167"/>
                      <a:pt x="16" y="172"/>
                      <a:pt x="15" y="177"/>
                    </a:cubicBezTo>
                    <a:cubicBezTo>
                      <a:pt x="14" y="183"/>
                      <a:pt x="16" y="187"/>
                      <a:pt x="19" y="192"/>
                    </a:cubicBezTo>
                    <a:cubicBezTo>
                      <a:pt x="21" y="197"/>
                      <a:pt x="25" y="199"/>
                      <a:pt x="29" y="200"/>
                    </a:cubicBezTo>
                    <a:cubicBezTo>
                      <a:pt x="33" y="200"/>
                      <a:pt x="38" y="199"/>
                      <a:pt x="43" y="197"/>
                    </a:cubicBezTo>
                    <a:cubicBezTo>
                      <a:pt x="47" y="195"/>
                      <a:pt x="52" y="192"/>
                      <a:pt x="56" y="188"/>
                    </a:cubicBezTo>
                    <a:cubicBezTo>
                      <a:pt x="61" y="184"/>
                      <a:pt x="65" y="180"/>
                      <a:pt x="69" y="176"/>
                    </a:cubicBezTo>
                    <a:cubicBezTo>
                      <a:pt x="127" y="113"/>
                      <a:pt x="127" y="113"/>
                      <a:pt x="127" y="113"/>
                    </a:cubicBezTo>
                    <a:cubicBezTo>
                      <a:pt x="135" y="105"/>
                      <a:pt x="141" y="98"/>
                      <a:pt x="145" y="92"/>
                    </a:cubicBezTo>
                    <a:cubicBezTo>
                      <a:pt x="149" y="86"/>
                      <a:pt x="152" y="82"/>
                      <a:pt x="152" y="79"/>
                    </a:cubicBezTo>
                    <a:cubicBezTo>
                      <a:pt x="153" y="76"/>
                      <a:pt x="153" y="72"/>
                      <a:pt x="153" y="69"/>
                    </a:cubicBezTo>
                    <a:cubicBezTo>
                      <a:pt x="152" y="65"/>
                      <a:pt x="152" y="63"/>
                      <a:pt x="151" y="62"/>
                    </a:cubicBezTo>
                    <a:cubicBezTo>
                      <a:pt x="158" y="54"/>
                      <a:pt x="158" y="54"/>
                      <a:pt x="158" y="54"/>
                    </a:cubicBezTo>
                    <a:cubicBezTo>
                      <a:pt x="180" y="89"/>
                      <a:pt x="180" y="89"/>
                      <a:pt x="180" y="89"/>
                    </a:cubicBezTo>
                    <a:lnTo>
                      <a:pt x="173" y="97"/>
                    </a:lnTo>
                    <a:close/>
                  </a:path>
                </a:pathLst>
              </a:custGeom>
              <a:solidFill>
                <a:srgbClr val="898989"/>
              </a:solidFill>
              <a:ln>
                <a:noFill/>
              </a:ln>
            </p:spPr>
            <p:txBody>
              <a:bodyPr anchor="ctr"/>
              <a:lstStyle/>
              <a:p>
                <a:pPr algn="ctr"/>
                <a:endParaRPr/>
              </a:p>
            </p:txBody>
          </p:sp>
          <p:sp>
            <p:nvSpPr>
              <p:cNvPr id="30" name="iṣľíďê">
                <a:extLst>
                  <a:ext uri="{FF2B5EF4-FFF2-40B4-BE49-F238E27FC236}">
                    <a16:creationId xmlns:a16="http://schemas.microsoft.com/office/drawing/2014/main" id="{7EAE270D-A360-4880-8DA7-51FA00E946FC}"/>
                  </a:ext>
                </a:extLst>
              </p:cNvPr>
              <p:cNvSpPr/>
              <p:nvPr/>
            </p:nvSpPr>
            <p:spPr bwMode="auto">
              <a:xfrm>
                <a:off x="2403476" y="3760788"/>
                <a:ext cx="155575" cy="190500"/>
              </a:xfrm>
              <a:custGeom>
                <a:avLst/>
                <a:gdLst>
                  <a:gd name="T0" fmla="*/ 190 w 197"/>
                  <a:gd name="T1" fmla="*/ 97 h 243"/>
                  <a:gd name="T2" fmla="*/ 185 w 197"/>
                  <a:gd name="T3" fmla="*/ 94 h 243"/>
                  <a:gd name="T4" fmla="*/ 179 w 197"/>
                  <a:gd name="T5" fmla="*/ 93 h 243"/>
                  <a:gd name="T6" fmla="*/ 168 w 197"/>
                  <a:gd name="T7" fmla="*/ 101 h 243"/>
                  <a:gd name="T8" fmla="*/ 150 w 197"/>
                  <a:gd name="T9" fmla="*/ 121 h 243"/>
                  <a:gd name="T10" fmla="*/ 51 w 197"/>
                  <a:gd name="T11" fmla="*/ 243 h 243"/>
                  <a:gd name="T12" fmla="*/ 48 w 197"/>
                  <a:gd name="T13" fmla="*/ 238 h 243"/>
                  <a:gd name="T14" fmla="*/ 123 w 197"/>
                  <a:gd name="T15" fmla="*/ 52 h 243"/>
                  <a:gd name="T16" fmla="*/ 53 w 197"/>
                  <a:gd name="T17" fmla="*/ 138 h 243"/>
                  <a:gd name="T18" fmla="*/ 36 w 197"/>
                  <a:gd name="T19" fmla="*/ 161 h 243"/>
                  <a:gd name="T20" fmla="*/ 29 w 197"/>
                  <a:gd name="T21" fmla="*/ 175 h 243"/>
                  <a:gd name="T22" fmla="*/ 29 w 197"/>
                  <a:gd name="T23" fmla="*/ 185 h 243"/>
                  <a:gd name="T24" fmla="*/ 31 w 197"/>
                  <a:gd name="T25" fmla="*/ 193 h 243"/>
                  <a:gd name="T26" fmla="*/ 24 w 197"/>
                  <a:gd name="T27" fmla="*/ 201 h 243"/>
                  <a:gd name="T28" fmla="*/ 0 w 197"/>
                  <a:gd name="T29" fmla="*/ 168 h 243"/>
                  <a:gd name="T30" fmla="*/ 7 w 197"/>
                  <a:gd name="T31" fmla="*/ 159 h 243"/>
                  <a:gd name="T32" fmla="*/ 12 w 197"/>
                  <a:gd name="T33" fmla="*/ 162 h 243"/>
                  <a:gd name="T34" fmla="*/ 19 w 197"/>
                  <a:gd name="T35" fmla="*/ 163 h 243"/>
                  <a:gd name="T36" fmla="*/ 29 w 197"/>
                  <a:gd name="T37" fmla="*/ 156 h 243"/>
                  <a:gd name="T38" fmla="*/ 48 w 197"/>
                  <a:gd name="T39" fmla="*/ 134 h 243"/>
                  <a:gd name="T40" fmla="*/ 114 w 197"/>
                  <a:gd name="T41" fmla="*/ 52 h 243"/>
                  <a:gd name="T42" fmla="*/ 123 w 197"/>
                  <a:gd name="T43" fmla="*/ 40 h 243"/>
                  <a:gd name="T44" fmla="*/ 128 w 197"/>
                  <a:gd name="T45" fmla="*/ 29 h 243"/>
                  <a:gd name="T46" fmla="*/ 129 w 197"/>
                  <a:gd name="T47" fmla="*/ 17 h 243"/>
                  <a:gd name="T48" fmla="*/ 127 w 197"/>
                  <a:gd name="T49" fmla="*/ 8 h 243"/>
                  <a:gd name="T50" fmla="*/ 134 w 197"/>
                  <a:gd name="T51" fmla="*/ 0 h 243"/>
                  <a:gd name="T52" fmla="*/ 151 w 197"/>
                  <a:gd name="T53" fmla="*/ 24 h 243"/>
                  <a:gd name="T54" fmla="*/ 81 w 197"/>
                  <a:gd name="T55" fmla="*/ 196 h 243"/>
                  <a:gd name="T56" fmla="*/ 145 w 197"/>
                  <a:gd name="T57" fmla="*/ 117 h 243"/>
                  <a:gd name="T58" fmla="*/ 162 w 197"/>
                  <a:gd name="T59" fmla="*/ 94 h 243"/>
                  <a:gd name="T60" fmla="*/ 169 w 197"/>
                  <a:gd name="T61" fmla="*/ 81 h 243"/>
                  <a:gd name="T62" fmla="*/ 168 w 197"/>
                  <a:gd name="T63" fmla="*/ 71 h 243"/>
                  <a:gd name="T64" fmla="*/ 166 w 197"/>
                  <a:gd name="T65" fmla="*/ 63 h 243"/>
                  <a:gd name="T66" fmla="*/ 173 w 197"/>
                  <a:gd name="T67" fmla="*/ 55 h 243"/>
                  <a:gd name="T68" fmla="*/ 197 w 197"/>
                  <a:gd name="T69" fmla="*/ 88 h 243"/>
                  <a:gd name="T70" fmla="*/ 190 w 197"/>
                  <a:gd name="T71" fmla="*/ 97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7" h="243">
                    <a:moveTo>
                      <a:pt x="190" y="97"/>
                    </a:moveTo>
                    <a:cubicBezTo>
                      <a:pt x="189" y="96"/>
                      <a:pt x="188" y="95"/>
                      <a:pt x="185" y="94"/>
                    </a:cubicBezTo>
                    <a:cubicBezTo>
                      <a:pt x="182" y="93"/>
                      <a:pt x="180" y="92"/>
                      <a:pt x="179" y="93"/>
                    </a:cubicBezTo>
                    <a:cubicBezTo>
                      <a:pt x="176" y="93"/>
                      <a:pt x="172" y="96"/>
                      <a:pt x="168" y="101"/>
                    </a:cubicBezTo>
                    <a:cubicBezTo>
                      <a:pt x="163" y="106"/>
                      <a:pt x="157" y="113"/>
                      <a:pt x="150" y="121"/>
                    </a:cubicBezTo>
                    <a:cubicBezTo>
                      <a:pt x="51" y="243"/>
                      <a:pt x="51" y="243"/>
                      <a:pt x="51" y="243"/>
                    </a:cubicBezTo>
                    <a:cubicBezTo>
                      <a:pt x="48" y="238"/>
                      <a:pt x="48" y="238"/>
                      <a:pt x="48" y="238"/>
                    </a:cubicBezTo>
                    <a:cubicBezTo>
                      <a:pt x="123" y="52"/>
                      <a:pt x="123" y="52"/>
                      <a:pt x="123" y="52"/>
                    </a:cubicBezTo>
                    <a:cubicBezTo>
                      <a:pt x="53" y="138"/>
                      <a:pt x="53" y="138"/>
                      <a:pt x="53" y="138"/>
                    </a:cubicBezTo>
                    <a:cubicBezTo>
                      <a:pt x="45" y="148"/>
                      <a:pt x="40" y="155"/>
                      <a:pt x="36" y="161"/>
                    </a:cubicBezTo>
                    <a:cubicBezTo>
                      <a:pt x="32" y="167"/>
                      <a:pt x="30" y="171"/>
                      <a:pt x="29" y="175"/>
                    </a:cubicBezTo>
                    <a:cubicBezTo>
                      <a:pt x="28" y="177"/>
                      <a:pt x="28" y="181"/>
                      <a:pt x="29" y="185"/>
                    </a:cubicBezTo>
                    <a:cubicBezTo>
                      <a:pt x="30" y="189"/>
                      <a:pt x="30" y="192"/>
                      <a:pt x="31" y="193"/>
                    </a:cubicBezTo>
                    <a:cubicBezTo>
                      <a:pt x="24" y="201"/>
                      <a:pt x="24" y="201"/>
                      <a:pt x="24" y="201"/>
                    </a:cubicBezTo>
                    <a:cubicBezTo>
                      <a:pt x="0" y="168"/>
                      <a:pt x="0" y="168"/>
                      <a:pt x="0" y="168"/>
                    </a:cubicBezTo>
                    <a:cubicBezTo>
                      <a:pt x="7" y="159"/>
                      <a:pt x="7" y="159"/>
                      <a:pt x="7" y="159"/>
                    </a:cubicBezTo>
                    <a:cubicBezTo>
                      <a:pt x="8" y="160"/>
                      <a:pt x="10" y="161"/>
                      <a:pt x="12" y="162"/>
                    </a:cubicBezTo>
                    <a:cubicBezTo>
                      <a:pt x="15" y="163"/>
                      <a:pt x="17" y="164"/>
                      <a:pt x="19" y="163"/>
                    </a:cubicBezTo>
                    <a:cubicBezTo>
                      <a:pt x="21" y="162"/>
                      <a:pt x="25" y="160"/>
                      <a:pt x="29" y="156"/>
                    </a:cubicBezTo>
                    <a:cubicBezTo>
                      <a:pt x="33" y="152"/>
                      <a:pt x="39" y="145"/>
                      <a:pt x="48" y="134"/>
                    </a:cubicBezTo>
                    <a:cubicBezTo>
                      <a:pt x="114" y="52"/>
                      <a:pt x="114" y="52"/>
                      <a:pt x="114" y="52"/>
                    </a:cubicBezTo>
                    <a:cubicBezTo>
                      <a:pt x="117" y="48"/>
                      <a:pt x="120" y="44"/>
                      <a:pt x="123" y="40"/>
                    </a:cubicBezTo>
                    <a:cubicBezTo>
                      <a:pt x="125" y="36"/>
                      <a:pt x="127" y="32"/>
                      <a:pt x="128" y="29"/>
                    </a:cubicBezTo>
                    <a:cubicBezTo>
                      <a:pt x="129" y="25"/>
                      <a:pt x="129" y="21"/>
                      <a:pt x="129" y="17"/>
                    </a:cubicBezTo>
                    <a:cubicBezTo>
                      <a:pt x="129" y="13"/>
                      <a:pt x="128" y="10"/>
                      <a:pt x="127" y="8"/>
                    </a:cubicBezTo>
                    <a:cubicBezTo>
                      <a:pt x="134" y="0"/>
                      <a:pt x="134" y="0"/>
                      <a:pt x="134" y="0"/>
                    </a:cubicBezTo>
                    <a:cubicBezTo>
                      <a:pt x="151" y="24"/>
                      <a:pt x="151" y="24"/>
                      <a:pt x="151" y="24"/>
                    </a:cubicBezTo>
                    <a:cubicBezTo>
                      <a:pt x="81" y="196"/>
                      <a:pt x="81" y="196"/>
                      <a:pt x="81" y="196"/>
                    </a:cubicBezTo>
                    <a:cubicBezTo>
                      <a:pt x="145" y="117"/>
                      <a:pt x="145" y="117"/>
                      <a:pt x="145" y="117"/>
                    </a:cubicBezTo>
                    <a:cubicBezTo>
                      <a:pt x="153" y="108"/>
                      <a:pt x="158" y="100"/>
                      <a:pt x="162" y="94"/>
                    </a:cubicBezTo>
                    <a:cubicBezTo>
                      <a:pt x="166" y="88"/>
                      <a:pt x="168" y="84"/>
                      <a:pt x="169" y="81"/>
                    </a:cubicBezTo>
                    <a:cubicBezTo>
                      <a:pt x="169" y="78"/>
                      <a:pt x="169" y="75"/>
                      <a:pt x="168" y="71"/>
                    </a:cubicBezTo>
                    <a:cubicBezTo>
                      <a:pt x="168" y="68"/>
                      <a:pt x="167" y="65"/>
                      <a:pt x="166" y="63"/>
                    </a:cubicBezTo>
                    <a:cubicBezTo>
                      <a:pt x="173" y="55"/>
                      <a:pt x="173" y="55"/>
                      <a:pt x="173" y="55"/>
                    </a:cubicBezTo>
                    <a:cubicBezTo>
                      <a:pt x="197" y="88"/>
                      <a:pt x="197" y="88"/>
                      <a:pt x="197" y="88"/>
                    </a:cubicBezTo>
                    <a:lnTo>
                      <a:pt x="190" y="97"/>
                    </a:lnTo>
                    <a:close/>
                  </a:path>
                </a:pathLst>
              </a:custGeom>
              <a:solidFill>
                <a:srgbClr val="898989"/>
              </a:solidFill>
              <a:ln>
                <a:noFill/>
              </a:ln>
            </p:spPr>
            <p:txBody>
              <a:bodyPr anchor="ctr"/>
              <a:lstStyle/>
              <a:p>
                <a:pPr algn="ctr"/>
                <a:endParaRPr/>
              </a:p>
            </p:txBody>
          </p:sp>
          <p:sp>
            <p:nvSpPr>
              <p:cNvPr id="31" name="iŝḷíde">
                <a:extLst>
                  <a:ext uri="{FF2B5EF4-FFF2-40B4-BE49-F238E27FC236}">
                    <a16:creationId xmlns:a16="http://schemas.microsoft.com/office/drawing/2014/main" id="{50BBD9A2-B48D-4F57-B4F4-D9D53B3409CA}"/>
                  </a:ext>
                </a:extLst>
              </p:cNvPr>
              <p:cNvSpPr/>
              <p:nvPr/>
            </p:nvSpPr>
            <p:spPr bwMode="auto">
              <a:xfrm>
                <a:off x="2476501" y="3825876"/>
                <a:ext cx="107950" cy="179388"/>
              </a:xfrm>
              <a:custGeom>
                <a:avLst/>
                <a:gdLst>
                  <a:gd name="T0" fmla="*/ 31 w 137"/>
                  <a:gd name="T1" fmla="*/ 228 h 228"/>
                  <a:gd name="T2" fmla="*/ 0 w 137"/>
                  <a:gd name="T3" fmla="*/ 199 h 228"/>
                  <a:gd name="T4" fmla="*/ 5 w 137"/>
                  <a:gd name="T5" fmla="*/ 189 h 228"/>
                  <a:gd name="T6" fmla="*/ 9 w 137"/>
                  <a:gd name="T7" fmla="*/ 191 h 228"/>
                  <a:gd name="T8" fmla="*/ 14 w 137"/>
                  <a:gd name="T9" fmla="*/ 193 h 228"/>
                  <a:gd name="T10" fmla="*/ 19 w 137"/>
                  <a:gd name="T11" fmla="*/ 190 h 228"/>
                  <a:gd name="T12" fmla="*/ 24 w 137"/>
                  <a:gd name="T13" fmla="*/ 182 h 228"/>
                  <a:gd name="T14" fmla="*/ 101 w 137"/>
                  <a:gd name="T15" fmla="*/ 38 h 228"/>
                  <a:gd name="T16" fmla="*/ 105 w 137"/>
                  <a:gd name="T17" fmla="*/ 30 h 228"/>
                  <a:gd name="T18" fmla="*/ 105 w 137"/>
                  <a:gd name="T19" fmla="*/ 22 h 228"/>
                  <a:gd name="T20" fmla="*/ 103 w 137"/>
                  <a:gd name="T21" fmla="*/ 15 h 228"/>
                  <a:gd name="T22" fmla="*/ 101 w 137"/>
                  <a:gd name="T23" fmla="*/ 10 h 228"/>
                  <a:gd name="T24" fmla="*/ 106 w 137"/>
                  <a:gd name="T25" fmla="*/ 0 h 228"/>
                  <a:gd name="T26" fmla="*/ 137 w 137"/>
                  <a:gd name="T27" fmla="*/ 29 h 228"/>
                  <a:gd name="T28" fmla="*/ 132 w 137"/>
                  <a:gd name="T29" fmla="*/ 39 h 228"/>
                  <a:gd name="T30" fmla="*/ 128 w 137"/>
                  <a:gd name="T31" fmla="*/ 37 h 228"/>
                  <a:gd name="T32" fmla="*/ 123 w 137"/>
                  <a:gd name="T33" fmla="*/ 36 h 228"/>
                  <a:gd name="T34" fmla="*/ 118 w 137"/>
                  <a:gd name="T35" fmla="*/ 39 h 228"/>
                  <a:gd name="T36" fmla="*/ 112 w 137"/>
                  <a:gd name="T37" fmla="*/ 47 h 228"/>
                  <a:gd name="T38" fmla="*/ 35 w 137"/>
                  <a:gd name="T39" fmla="*/ 190 h 228"/>
                  <a:gd name="T40" fmla="*/ 32 w 137"/>
                  <a:gd name="T41" fmla="*/ 199 h 228"/>
                  <a:gd name="T42" fmla="*/ 31 w 137"/>
                  <a:gd name="T43" fmla="*/ 207 h 228"/>
                  <a:gd name="T44" fmla="*/ 33 w 137"/>
                  <a:gd name="T45" fmla="*/ 213 h 228"/>
                  <a:gd name="T46" fmla="*/ 36 w 137"/>
                  <a:gd name="T47" fmla="*/ 218 h 228"/>
                  <a:gd name="T48" fmla="*/ 31 w 137"/>
                  <a:gd name="T49" fmla="*/ 228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7" h="228">
                    <a:moveTo>
                      <a:pt x="31" y="228"/>
                    </a:moveTo>
                    <a:cubicBezTo>
                      <a:pt x="0" y="199"/>
                      <a:pt x="0" y="199"/>
                      <a:pt x="0" y="199"/>
                    </a:cubicBezTo>
                    <a:cubicBezTo>
                      <a:pt x="5" y="189"/>
                      <a:pt x="5" y="189"/>
                      <a:pt x="5" y="189"/>
                    </a:cubicBezTo>
                    <a:cubicBezTo>
                      <a:pt x="6" y="189"/>
                      <a:pt x="7" y="190"/>
                      <a:pt x="9" y="191"/>
                    </a:cubicBezTo>
                    <a:cubicBezTo>
                      <a:pt x="11" y="193"/>
                      <a:pt x="13" y="193"/>
                      <a:pt x="14" y="193"/>
                    </a:cubicBezTo>
                    <a:cubicBezTo>
                      <a:pt x="15" y="193"/>
                      <a:pt x="17" y="192"/>
                      <a:pt x="19" y="190"/>
                    </a:cubicBezTo>
                    <a:cubicBezTo>
                      <a:pt x="20" y="189"/>
                      <a:pt x="22" y="186"/>
                      <a:pt x="24" y="182"/>
                    </a:cubicBezTo>
                    <a:cubicBezTo>
                      <a:pt x="101" y="38"/>
                      <a:pt x="101" y="38"/>
                      <a:pt x="101" y="38"/>
                    </a:cubicBezTo>
                    <a:cubicBezTo>
                      <a:pt x="103" y="35"/>
                      <a:pt x="104" y="32"/>
                      <a:pt x="105" y="30"/>
                    </a:cubicBezTo>
                    <a:cubicBezTo>
                      <a:pt x="106" y="27"/>
                      <a:pt x="106" y="24"/>
                      <a:pt x="105" y="22"/>
                    </a:cubicBezTo>
                    <a:cubicBezTo>
                      <a:pt x="105" y="20"/>
                      <a:pt x="104" y="18"/>
                      <a:pt x="103" y="15"/>
                    </a:cubicBezTo>
                    <a:cubicBezTo>
                      <a:pt x="103" y="13"/>
                      <a:pt x="102" y="11"/>
                      <a:pt x="101" y="10"/>
                    </a:cubicBezTo>
                    <a:cubicBezTo>
                      <a:pt x="106" y="0"/>
                      <a:pt x="106" y="0"/>
                      <a:pt x="106" y="0"/>
                    </a:cubicBezTo>
                    <a:cubicBezTo>
                      <a:pt x="137" y="29"/>
                      <a:pt x="137" y="29"/>
                      <a:pt x="137" y="29"/>
                    </a:cubicBezTo>
                    <a:cubicBezTo>
                      <a:pt x="132" y="39"/>
                      <a:pt x="132" y="39"/>
                      <a:pt x="132" y="39"/>
                    </a:cubicBezTo>
                    <a:cubicBezTo>
                      <a:pt x="131" y="38"/>
                      <a:pt x="130" y="37"/>
                      <a:pt x="128" y="37"/>
                    </a:cubicBezTo>
                    <a:cubicBezTo>
                      <a:pt x="126" y="36"/>
                      <a:pt x="125" y="36"/>
                      <a:pt x="123" y="36"/>
                    </a:cubicBezTo>
                    <a:cubicBezTo>
                      <a:pt x="121" y="36"/>
                      <a:pt x="119" y="37"/>
                      <a:pt x="118" y="39"/>
                    </a:cubicBezTo>
                    <a:cubicBezTo>
                      <a:pt x="116" y="41"/>
                      <a:pt x="114" y="44"/>
                      <a:pt x="112" y="47"/>
                    </a:cubicBezTo>
                    <a:cubicBezTo>
                      <a:pt x="35" y="190"/>
                      <a:pt x="35" y="190"/>
                      <a:pt x="35" y="190"/>
                    </a:cubicBezTo>
                    <a:cubicBezTo>
                      <a:pt x="34" y="193"/>
                      <a:pt x="33" y="196"/>
                      <a:pt x="32" y="199"/>
                    </a:cubicBezTo>
                    <a:cubicBezTo>
                      <a:pt x="31" y="202"/>
                      <a:pt x="31" y="205"/>
                      <a:pt x="31" y="207"/>
                    </a:cubicBezTo>
                    <a:cubicBezTo>
                      <a:pt x="31" y="209"/>
                      <a:pt x="32" y="210"/>
                      <a:pt x="33" y="213"/>
                    </a:cubicBezTo>
                    <a:cubicBezTo>
                      <a:pt x="34" y="215"/>
                      <a:pt x="35" y="217"/>
                      <a:pt x="36" y="218"/>
                    </a:cubicBezTo>
                    <a:lnTo>
                      <a:pt x="31" y="228"/>
                    </a:lnTo>
                    <a:close/>
                  </a:path>
                </a:pathLst>
              </a:custGeom>
              <a:solidFill>
                <a:srgbClr val="898989"/>
              </a:solidFill>
              <a:ln>
                <a:noFill/>
              </a:ln>
            </p:spPr>
            <p:txBody>
              <a:bodyPr anchor="ctr"/>
              <a:lstStyle/>
              <a:p>
                <a:pPr algn="ctr"/>
                <a:endParaRPr/>
              </a:p>
            </p:txBody>
          </p:sp>
          <p:sp>
            <p:nvSpPr>
              <p:cNvPr id="32" name="îṡḷíḍé">
                <a:extLst>
                  <a:ext uri="{FF2B5EF4-FFF2-40B4-BE49-F238E27FC236}">
                    <a16:creationId xmlns:a16="http://schemas.microsoft.com/office/drawing/2014/main" id="{6B361C17-627E-4B4C-856F-612054E5418A}"/>
                  </a:ext>
                </a:extLst>
              </p:cNvPr>
              <p:cNvSpPr/>
              <p:nvPr/>
            </p:nvSpPr>
            <p:spPr bwMode="auto">
              <a:xfrm>
                <a:off x="2533651" y="3856038"/>
                <a:ext cx="112713" cy="187325"/>
              </a:xfrm>
              <a:custGeom>
                <a:avLst/>
                <a:gdLst>
                  <a:gd name="T0" fmla="*/ 139 w 144"/>
                  <a:gd name="T1" fmla="*/ 75 h 237"/>
                  <a:gd name="T2" fmla="*/ 135 w 144"/>
                  <a:gd name="T3" fmla="*/ 73 h 237"/>
                  <a:gd name="T4" fmla="*/ 130 w 144"/>
                  <a:gd name="T5" fmla="*/ 74 h 237"/>
                  <a:gd name="T6" fmla="*/ 123 w 144"/>
                  <a:gd name="T7" fmla="*/ 80 h 237"/>
                  <a:gd name="T8" fmla="*/ 116 w 144"/>
                  <a:gd name="T9" fmla="*/ 89 h 237"/>
                  <a:gd name="T10" fmla="*/ 69 w 144"/>
                  <a:gd name="T11" fmla="*/ 150 h 237"/>
                  <a:gd name="T12" fmla="*/ 4 w 144"/>
                  <a:gd name="T13" fmla="*/ 237 h 237"/>
                  <a:gd name="T14" fmla="*/ 0 w 144"/>
                  <a:gd name="T15" fmla="*/ 234 h 237"/>
                  <a:gd name="T16" fmla="*/ 41 w 144"/>
                  <a:gd name="T17" fmla="*/ 116 h 237"/>
                  <a:gd name="T18" fmla="*/ 67 w 144"/>
                  <a:gd name="T19" fmla="*/ 39 h 237"/>
                  <a:gd name="T20" fmla="*/ 70 w 144"/>
                  <a:gd name="T21" fmla="*/ 30 h 237"/>
                  <a:gd name="T22" fmla="*/ 70 w 144"/>
                  <a:gd name="T23" fmla="*/ 21 h 237"/>
                  <a:gd name="T24" fmla="*/ 69 w 144"/>
                  <a:gd name="T25" fmla="*/ 15 h 237"/>
                  <a:gd name="T26" fmla="*/ 67 w 144"/>
                  <a:gd name="T27" fmla="*/ 11 h 237"/>
                  <a:gd name="T28" fmla="*/ 72 w 144"/>
                  <a:gd name="T29" fmla="*/ 0 h 237"/>
                  <a:gd name="T30" fmla="*/ 101 w 144"/>
                  <a:gd name="T31" fmla="*/ 26 h 237"/>
                  <a:gd name="T32" fmla="*/ 96 w 144"/>
                  <a:gd name="T33" fmla="*/ 37 h 237"/>
                  <a:gd name="T34" fmla="*/ 89 w 144"/>
                  <a:gd name="T35" fmla="*/ 33 h 237"/>
                  <a:gd name="T36" fmla="*/ 83 w 144"/>
                  <a:gd name="T37" fmla="*/ 36 h 237"/>
                  <a:gd name="T38" fmla="*/ 82 w 144"/>
                  <a:gd name="T39" fmla="*/ 40 h 237"/>
                  <a:gd name="T40" fmla="*/ 80 w 144"/>
                  <a:gd name="T41" fmla="*/ 44 h 237"/>
                  <a:gd name="T42" fmla="*/ 63 w 144"/>
                  <a:gd name="T43" fmla="*/ 94 h 237"/>
                  <a:gd name="T44" fmla="*/ 29 w 144"/>
                  <a:gd name="T45" fmla="*/ 194 h 237"/>
                  <a:gd name="T46" fmla="*/ 69 w 144"/>
                  <a:gd name="T47" fmla="*/ 140 h 237"/>
                  <a:gd name="T48" fmla="*/ 101 w 144"/>
                  <a:gd name="T49" fmla="*/ 97 h 237"/>
                  <a:gd name="T50" fmla="*/ 112 w 144"/>
                  <a:gd name="T51" fmla="*/ 81 h 237"/>
                  <a:gd name="T52" fmla="*/ 117 w 144"/>
                  <a:gd name="T53" fmla="*/ 73 h 237"/>
                  <a:gd name="T54" fmla="*/ 118 w 144"/>
                  <a:gd name="T55" fmla="*/ 67 h 237"/>
                  <a:gd name="T56" fmla="*/ 118 w 144"/>
                  <a:gd name="T57" fmla="*/ 60 h 237"/>
                  <a:gd name="T58" fmla="*/ 115 w 144"/>
                  <a:gd name="T59" fmla="*/ 55 h 237"/>
                  <a:gd name="T60" fmla="*/ 112 w 144"/>
                  <a:gd name="T61" fmla="*/ 51 h 237"/>
                  <a:gd name="T62" fmla="*/ 118 w 144"/>
                  <a:gd name="T63" fmla="*/ 41 h 237"/>
                  <a:gd name="T64" fmla="*/ 144 w 144"/>
                  <a:gd name="T65" fmla="*/ 64 h 237"/>
                  <a:gd name="T66" fmla="*/ 139 w 144"/>
                  <a:gd name="T67" fmla="*/ 7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4" h="237">
                    <a:moveTo>
                      <a:pt x="139" y="75"/>
                    </a:moveTo>
                    <a:cubicBezTo>
                      <a:pt x="138" y="74"/>
                      <a:pt x="137" y="73"/>
                      <a:pt x="135" y="73"/>
                    </a:cubicBezTo>
                    <a:cubicBezTo>
                      <a:pt x="133" y="73"/>
                      <a:pt x="131" y="74"/>
                      <a:pt x="130" y="74"/>
                    </a:cubicBezTo>
                    <a:cubicBezTo>
                      <a:pt x="128" y="75"/>
                      <a:pt x="126" y="77"/>
                      <a:pt x="123" y="80"/>
                    </a:cubicBezTo>
                    <a:cubicBezTo>
                      <a:pt x="121" y="82"/>
                      <a:pt x="118" y="85"/>
                      <a:pt x="116" y="89"/>
                    </a:cubicBezTo>
                    <a:cubicBezTo>
                      <a:pt x="106" y="102"/>
                      <a:pt x="90" y="122"/>
                      <a:pt x="69" y="150"/>
                    </a:cubicBezTo>
                    <a:cubicBezTo>
                      <a:pt x="49" y="178"/>
                      <a:pt x="27" y="207"/>
                      <a:pt x="4" y="237"/>
                    </a:cubicBezTo>
                    <a:cubicBezTo>
                      <a:pt x="0" y="234"/>
                      <a:pt x="0" y="234"/>
                      <a:pt x="0" y="234"/>
                    </a:cubicBezTo>
                    <a:cubicBezTo>
                      <a:pt x="14" y="193"/>
                      <a:pt x="28" y="154"/>
                      <a:pt x="41" y="116"/>
                    </a:cubicBezTo>
                    <a:cubicBezTo>
                      <a:pt x="54" y="78"/>
                      <a:pt x="63" y="52"/>
                      <a:pt x="67" y="39"/>
                    </a:cubicBezTo>
                    <a:cubicBezTo>
                      <a:pt x="68" y="36"/>
                      <a:pt x="69" y="32"/>
                      <a:pt x="70" y="30"/>
                    </a:cubicBezTo>
                    <a:cubicBezTo>
                      <a:pt x="70" y="27"/>
                      <a:pt x="70" y="24"/>
                      <a:pt x="70" y="21"/>
                    </a:cubicBezTo>
                    <a:cubicBezTo>
                      <a:pt x="70" y="19"/>
                      <a:pt x="70" y="16"/>
                      <a:pt x="69" y="15"/>
                    </a:cubicBezTo>
                    <a:cubicBezTo>
                      <a:pt x="68" y="13"/>
                      <a:pt x="68" y="12"/>
                      <a:pt x="67" y="11"/>
                    </a:cubicBezTo>
                    <a:cubicBezTo>
                      <a:pt x="72" y="0"/>
                      <a:pt x="72" y="0"/>
                      <a:pt x="72" y="0"/>
                    </a:cubicBezTo>
                    <a:cubicBezTo>
                      <a:pt x="101" y="26"/>
                      <a:pt x="101" y="26"/>
                      <a:pt x="101" y="26"/>
                    </a:cubicBezTo>
                    <a:cubicBezTo>
                      <a:pt x="96" y="37"/>
                      <a:pt x="96" y="37"/>
                      <a:pt x="96" y="37"/>
                    </a:cubicBezTo>
                    <a:cubicBezTo>
                      <a:pt x="93" y="35"/>
                      <a:pt x="91" y="33"/>
                      <a:pt x="89" y="33"/>
                    </a:cubicBezTo>
                    <a:cubicBezTo>
                      <a:pt x="86" y="33"/>
                      <a:pt x="85" y="34"/>
                      <a:pt x="83" y="36"/>
                    </a:cubicBezTo>
                    <a:cubicBezTo>
                      <a:pt x="83" y="37"/>
                      <a:pt x="82" y="39"/>
                      <a:pt x="82" y="40"/>
                    </a:cubicBezTo>
                    <a:cubicBezTo>
                      <a:pt x="81" y="42"/>
                      <a:pt x="81" y="43"/>
                      <a:pt x="80" y="44"/>
                    </a:cubicBezTo>
                    <a:cubicBezTo>
                      <a:pt x="77" y="54"/>
                      <a:pt x="71" y="71"/>
                      <a:pt x="63" y="94"/>
                    </a:cubicBezTo>
                    <a:cubicBezTo>
                      <a:pt x="55" y="118"/>
                      <a:pt x="43" y="151"/>
                      <a:pt x="29" y="194"/>
                    </a:cubicBezTo>
                    <a:cubicBezTo>
                      <a:pt x="40" y="179"/>
                      <a:pt x="54" y="161"/>
                      <a:pt x="69" y="140"/>
                    </a:cubicBezTo>
                    <a:cubicBezTo>
                      <a:pt x="85" y="119"/>
                      <a:pt x="95" y="105"/>
                      <a:pt x="101" y="97"/>
                    </a:cubicBezTo>
                    <a:cubicBezTo>
                      <a:pt x="107" y="89"/>
                      <a:pt x="110" y="84"/>
                      <a:pt x="112" y="81"/>
                    </a:cubicBezTo>
                    <a:cubicBezTo>
                      <a:pt x="114" y="78"/>
                      <a:pt x="115" y="75"/>
                      <a:pt x="117" y="73"/>
                    </a:cubicBezTo>
                    <a:cubicBezTo>
                      <a:pt x="118" y="71"/>
                      <a:pt x="118" y="69"/>
                      <a:pt x="118" y="67"/>
                    </a:cubicBezTo>
                    <a:cubicBezTo>
                      <a:pt x="118" y="65"/>
                      <a:pt x="118" y="62"/>
                      <a:pt x="118" y="60"/>
                    </a:cubicBezTo>
                    <a:cubicBezTo>
                      <a:pt x="117" y="59"/>
                      <a:pt x="116" y="57"/>
                      <a:pt x="115" y="55"/>
                    </a:cubicBezTo>
                    <a:cubicBezTo>
                      <a:pt x="114" y="54"/>
                      <a:pt x="113" y="52"/>
                      <a:pt x="112" y="51"/>
                    </a:cubicBezTo>
                    <a:cubicBezTo>
                      <a:pt x="118" y="41"/>
                      <a:pt x="118" y="41"/>
                      <a:pt x="118" y="41"/>
                    </a:cubicBezTo>
                    <a:cubicBezTo>
                      <a:pt x="144" y="64"/>
                      <a:pt x="144" y="64"/>
                      <a:pt x="144" y="64"/>
                    </a:cubicBezTo>
                    <a:lnTo>
                      <a:pt x="139" y="75"/>
                    </a:lnTo>
                    <a:close/>
                  </a:path>
                </a:pathLst>
              </a:custGeom>
              <a:solidFill>
                <a:srgbClr val="898989"/>
              </a:solidFill>
              <a:ln>
                <a:noFill/>
              </a:ln>
            </p:spPr>
            <p:txBody>
              <a:bodyPr anchor="ctr"/>
              <a:lstStyle/>
              <a:p>
                <a:pPr algn="ctr"/>
                <a:endParaRPr/>
              </a:p>
            </p:txBody>
          </p:sp>
          <p:sp>
            <p:nvSpPr>
              <p:cNvPr id="33" name="ïṡľîdè">
                <a:extLst>
                  <a:ext uri="{FF2B5EF4-FFF2-40B4-BE49-F238E27FC236}">
                    <a16:creationId xmlns:a16="http://schemas.microsoft.com/office/drawing/2014/main" id="{D2E5A10B-4586-4A46-8809-0B418136C2CC}"/>
                  </a:ext>
                </a:extLst>
              </p:cNvPr>
              <p:cNvSpPr/>
              <p:nvPr/>
            </p:nvSpPr>
            <p:spPr bwMode="auto">
              <a:xfrm>
                <a:off x="2578101" y="3905251"/>
                <a:ext cx="119063" cy="201613"/>
              </a:xfrm>
              <a:custGeom>
                <a:avLst/>
                <a:gdLst>
                  <a:gd name="T0" fmla="*/ 90 w 152"/>
                  <a:gd name="T1" fmla="*/ 196 h 257"/>
                  <a:gd name="T2" fmla="*/ 61 w 152"/>
                  <a:gd name="T3" fmla="*/ 257 h 257"/>
                  <a:gd name="T4" fmla="*/ 0 w 152"/>
                  <a:gd name="T5" fmla="*/ 209 h 257"/>
                  <a:gd name="T6" fmla="*/ 5 w 152"/>
                  <a:gd name="T7" fmla="*/ 198 h 257"/>
                  <a:gd name="T8" fmla="*/ 9 w 152"/>
                  <a:gd name="T9" fmla="*/ 200 h 257"/>
                  <a:gd name="T10" fmla="*/ 14 w 152"/>
                  <a:gd name="T11" fmla="*/ 201 h 257"/>
                  <a:gd name="T12" fmla="*/ 19 w 152"/>
                  <a:gd name="T13" fmla="*/ 197 h 257"/>
                  <a:gd name="T14" fmla="*/ 23 w 152"/>
                  <a:gd name="T15" fmla="*/ 189 h 257"/>
                  <a:gd name="T16" fmla="*/ 92 w 152"/>
                  <a:gd name="T17" fmla="*/ 39 h 257"/>
                  <a:gd name="T18" fmla="*/ 95 w 152"/>
                  <a:gd name="T19" fmla="*/ 30 h 257"/>
                  <a:gd name="T20" fmla="*/ 95 w 152"/>
                  <a:gd name="T21" fmla="*/ 22 h 257"/>
                  <a:gd name="T22" fmla="*/ 93 w 152"/>
                  <a:gd name="T23" fmla="*/ 16 h 257"/>
                  <a:gd name="T24" fmla="*/ 90 w 152"/>
                  <a:gd name="T25" fmla="*/ 11 h 257"/>
                  <a:gd name="T26" fmla="*/ 95 w 152"/>
                  <a:gd name="T27" fmla="*/ 0 h 257"/>
                  <a:gd name="T28" fmla="*/ 152 w 152"/>
                  <a:gd name="T29" fmla="*/ 45 h 257"/>
                  <a:gd name="T30" fmla="*/ 129 w 152"/>
                  <a:gd name="T31" fmla="*/ 95 h 257"/>
                  <a:gd name="T32" fmla="*/ 125 w 152"/>
                  <a:gd name="T33" fmla="*/ 92 h 257"/>
                  <a:gd name="T34" fmla="*/ 131 w 152"/>
                  <a:gd name="T35" fmla="*/ 65 h 257"/>
                  <a:gd name="T36" fmla="*/ 131 w 152"/>
                  <a:gd name="T37" fmla="*/ 46 h 257"/>
                  <a:gd name="T38" fmla="*/ 128 w 152"/>
                  <a:gd name="T39" fmla="*/ 42 h 257"/>
                  <a:gd name="T40" fmla="*/ 123 w 152"/>
                  <a:gd name="T41" fmla="*/ 38 h 257"/>
                  <a:gd name="T42" fmla="*/ 111 w 152"/>
                  <a:gd name="T43" fmla="*/ 29 h 257"/>
                  <a:gd name="T44" fmla="*/ 73 w 152"/>
                  <a:gd name="T45" fmla="*/ 112 h 257"/>
                  <a:gd name="T46" fmla="*/ 82 w 152"/>
                  <a:gd name="T47" fmla="*/ 118 h 257"/>
                  <a:gd name="T48" fmla="*/ 88 w 152"/>
                  <a:gd name="T49" fmla="*/ 121 h 257"/>
                  <a:gd name="T50" fmla="*/ 95 w 152"/>
                  <a:gd name="T51" fmla="*/ 116 h 257"/>
                  <a:gd name="T52" fmla="*/ 102 w 152"/>
                  <a:gd name="T53" fmla="*/ 106 h 257"/>
                  <a:gd name="T54" fmla="*/ 109 w 152"/>
                  <a:gd name="T55" fmla="*/ 94 h 257"/>
                  <a:gd name="T56" fmla="*/ 113 w 152"/>
                  <a:gd name="T57" fmla="*/ 97 h 257"/>
                  <a:gd name="T58" fmla="*/ 76 w 152"/>
                  <a:gd name="T59" fmla="*/ 178 h 257"/>
                  <a:gd name="T60" fmla="*/ 72 w 152"/>
                  <a:gd name="T61" fmla="*/ 175 h 257"/>
                  <a:gd name="T62" fmla="*/ 78 w 152"/>
                  <a:gd name="T63" fmla="*/ 159 h 257"/>
                  <a:gd name="T64" fmla="*/ 81 w 152"/>
                  <a:gd name="T65" fmla="*/ 146 h 257"/>
                  <a:gd name="T66" fmla="*/ 81 w 152"/>
                  <a:gd name="T67" fmla="*/ 136 h 257"/>
                  <a:gd name="T68" fmla="*/ 76 w 152"/>
                  <a:gd name="T69" fmla="*/ 130 h 257"/>
                  <a:gd name="T70" fmla="*/ 68 w 152"/>
                  <a:gd name="T71" fmla="*/ 124 h 257"/>
                  <a:gd name="T72" fmla="*/ 39 w 152"/>
                  <a:gd name="T73" fmla="*/ 186 h 257"/>
                  <a:gd name="T74" fmla="*/ 33 w 152"/>
                  <a:gd name="T75" fmla="*/ 201 h 257"/>
                  <a:gd name="T76" fmla="*/ 31 w 152"/>
                  <a:gd name="T77" fmla="*/ 211 h 257"/>
                  <a:gd name="T78" fmla="*/ 33 w 152"/>
                  <a:gd name="T79" fmla="*/ 218 h 257"/>
                  <a:gd name="T80" fmla="*/ 39 w 152"/>
                  <a:gd name="T81" fmla="*/ 224 h 257"/>
                  <a:gd name="T82" fmla="*/ 44 w 152"/>
                  <a:gd name="T83" fmla="*/ 227 h 257"/>
                  <a:gd name="T84" fmla="*/ 49 w 152"/>
                  <a:gd name="T85" fmla="*/ 230 h 257"/>
                  <a:gd name="T86" fmla="*/ 54 w 152"/>
                  <a:gd name="T87" fmla="*/ 231 h 257"/>
                  <a:gd name="T88" fmla="*/ 59 w 152"/>
                  <a:gd name="T89" fmla="*/ 229 h 257"/>
                  <a:gd name="T90" fmla="*/ 73 w 152"/>
                  <a:gd name="T91" fmla="*/ 212 h 257"/>
                  <a:gd name="T92" fmla="*/ 86 w 152"/>
                  <a:gd name="T93" fmla="*/ 193 h 257"/>
                  <a:gd name="T94" fmla="*/ 90 w 152"/>
                  <a:gd name="T95" fmla="*/ 196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52" h="257">
                    <a:moveTo>
                      <a:pt x="90" y="196"/>
                    </a:moveTo>
                    <a:cubicBezTo>
                      <a:pt x="61" y="257"/>
                      <a:pt x="61" y="257"/>
                      <a:pt x="61" y="257"/>
                    </a:cubicBezTo>
                    <a:cubicBezTo>
                      <a:pt x="0" y="209"/>
                      <a:pt x="0" y="209"/>
                      <a:pt x="0" y="209"/>
                    </a:cubicBezTo>
                    <a:cubicBezTo>
                      <a:pt x="5" y="198"/>
                      <a:pt x="5" y="198"/>
                      <a:pt x="5" y="198"/>
                    </a:cubicBezTo>
                    <a:cubicBezTo>
                      <a:pt x="6" y="199"/>
                      <a:pt x="7" y="200"/>
                      <a:pt x="9" y="200"/>
                    </a:cubicBezTo>
                    <a:cubicBezTo>
                      <a:pt x="12" y="201"/>
                      <a:pt x="13" y="201"/>
                      <a:pt x="14" y="201"/>
                    </a:cubicBezTo>
                    <a:cubicBezTo>
                      <a:pt x="16" y="200"/>
                      <a:pt x="17" y="199"/>
                      <a:pt x="19" y="197"/>
                    </a:cubicBezTo>
                    <a:cubicBezTo>
                      <a:pt x="20" y="195"/>
                      <a:pt x="22" y="192"/>
                      <a:pt x="23" y="189"/>
                    </a:cubicBezTo>
                    <a:cubicBezTo>
                      <a:pt x="92" y="39"/>
                      <a:pt x="92" y="39"/>
                      <a:pt x="92" y="39"/>
                    </a:cubicBezTo>
                    <a:cubicBezTo>
                      <a:pt x="93" y="36"/>
                      <a:pt x="94" y="33"/>
                      <a:pt x="95" y="30"/>
                    </a:cubicBezTo>
                    <a:cubicBezTo>
                      <a:pt x="96" y="27"/>
                      <a:pt x="96" y="24"/>
                      <a:pt x="95" y="22"/>
                    </a:cubicBezTo>
                    <a:cubicBezTo>
                      <a:pt x="95" y="20"/>
                      <a:pt x="94" y="18"/>
                      <a:pt x="93" y="16"/>
                    </a:cubicBezTo>
                    <a:cubicBezTo>
                      <a:pt x="92" y="13"/>
                      <a:pt x="91" y="12"/>
                      <a:pt x="90" y="11"/>
                    </a:cubicBezTo>
                    <a:cubicBezTo>
                      <a:pt x="95" y="0"/>
                      <a:pt x="95" y="0"/>
                      <a:pt x="95" y="0"/>
                    </a:cubicBezTo>
                    <a:cubicBezTo>
                      <a:pt x="152" y="45"/>
                      <a:pt x="152" y="45"/>
                      <a:pt x="152" y="45"/>
                    </a:cubicBezTo>
                    <a:cubicBezTo>
                      <a:pt x="129" y="95"/>
                      <a:pt x="129" y="95"/>
                      <a:pt x="129" y="95"/>
                    </a:cubicBezTo>
                    <a:cubicBezTo>
                      <a:pt x="125" y="92"/>
                      <a:pt x="125" y="92"/>
                      <a:pt x="125" y="92"/>
                    </a:cubicBezTo>
                    <a:cubicBezTo>
                      <a:pt x="128" y="84"/>
                      <a:pt x="130" y="75"/>
                      <a:pt x="131" y="65"/>
                    </a:cubicBezTo>
                    <a:cubicBezTo>
                      <a:pt x="133" y="55"/>
                      <a:pt x="133" y="49"/>
                      <a:pt x="131" y="46"/>
                    </a:cubicBezTo>
                    <a:cubicBezTo>
                      <a:pt x="130" y="45"/>
                      <a:pt x="129" y="44"/>
                      <a:pt x="128" y="42"/>
                    </a:cubicBezTo>
                    <a:cubicBezTo>
                      <a:pt x="126" y="41"/>
                      <a:pt x="125" y="39"/>
                      <a:pt x="123" y="38"/>
                    </a:cubicBezTo>
                    <a:cubicBezTo>
                      <a:pt x="111" y="29"/>
                      <a:pt x="111" y="29"/>
                      <a:pt x="111" y="29"/>
                    </a:cubicBezTo>
                    <a:cubicBezTo>
                      <a:pt x="73" y="112"/>
                      <a:pt x="73" y="112"/>
                      <a:pt x="73" y="112"/>
                    </a:cubicBezTo>
                    <a:cubicBezTo>
                      <a:pt x="82" y="118"/>
                      <a:pt x="82" y="118"/>
                      <a:pt x="82" y="118"/>
                    </a:cubicBezTo>
                    <a:cubicBezTo>
                      <a:pt x="84" y="120"/>
                      <a:pt x="87" y="121"/>
                      <a:pt x="88" y="121"/>
                    </a:cubicBezTo>
                    <a:cubicBezTo>
                      <a:pt x="90" y="120"/>
                      <a:pt x="92" y="119"/>
                      <a:pt x="95" y="116"/>
                    </a:cubicBezTo>
                    <a:cubicBezTo>
                      <a:pt x="97" y="114"/>
                      <a:pt x="99" y="111"/>
                      <a:pt x="102" y="106"/>
                    </a:cubicBezTo>
                    <a:cubicBezTo>
                      <a:pt x="105" y="102"/>
                      <a:pt x="107" y="98"/>
                      <a:pt x="109" y="94"/>
                    </a:cubicBezTo>
                    <a:cubicBezTo>
                      <a:pt x="113" y="97"/>
                      <a:pt x="113" y="97"/>
                      <a:pt x="113" y="97"/>
                    </a:cubicBezTo>
                    <a:cubicBezTo>
                      <a:pt x="76" y="178"/>
                      <a:pt x="76" y="178"/>
                      <a:pt x="76" y="178"/>
                    </a:cubicBezTo>
                    <a:cubicBezTo>
                      <a:pt x="72" y="175"/>
                      <a:pt x="72" y="175"/>
                      <a:pt x="72" y="175"/>
                    </a:cubicBezTo>
                    <a:cubicBezTo>
                      <a:pt x="74" y="170"/>
                      <a:pt x="76" y="165"/>
                      <a:pt x="78" y="159"/>
                    </a:cubicBezTo>
                    <a:cubicBezTo>
                      <a:pt x="79" y="154"/>
                      <a:pt x="81" y="149"/>
                      <a:pt x="81" y="146"/>
                    </a:cubicBezTo>
                    <a:cubicBezTo>
                      <a:pt x="82" y="142"/>
                      <a:pt x="82" y="138"/>
                      <a:pt x="81" y="136"/>
                    </a:cubicBezTo>
                    <a:cubicBezTo>
                      <a:pt x="80" y="134"/>
                      <a:pt x="78" y="132"/>
                      <a:pt x="76" y="130"/>
                    </a:cubicBezTo>
                    <a:cubicBezTo>
                      <a:pt x="68" y="124"/>
                      <a:pt x="68" y="124"/>
                      <a:pt x="68" y="124"/>
                    </a:cubicBezTo>
                    <a:cubicBezTo>
                      <a:pt x="39" y="186"/>
                      <a:pt x="39" y="186"/>
                      <a:pt x="39" y="186"/>
                    </a:cubicBezTo>
                    <a:cubicBezTo>
                      <a:pt x="37" y="192"/>
                      <a:pt x="34" y="198"/>
                      <a:pt x="33" y="201"/>
                    </a:cubicBezTo>
                    <a:cubicBezTo>
                      <a:pt x="32" y="205"/>
                      <a:pt x="31" y="208"/>
                      <a:pt x="31" y="211"/>
                    </a:cubicBezTo>
                    <a:cubicBezTo>
                      <a:pt x="31" y="214"/>
                      <a:pt x="32" y="216"/>
                      <a:pt x="33" y="218"/>
                    </a:cubicBezTo>
                    <a:cubicBezTo>
                      <a:pt x="35" y="219"/>
                      <a:pt x="37" y="221"/>
                      <a:pt x="39" y="224"/>
                    </a:cubicBezTo>
                    <a:cubicBezTo>
                      <a:pt x="41" y="224"/>
                      <a:pt x="42" y="226"/>
                      <a:pt x="44" y="227"/>
                    </a:cubicBezTo>
                    <a:cubicBezTo>
                      <a:pt x="46" y="229"/>
                      <a:pt x="47" y="230"/>
                      <a:pt x="49" y="230"/>
                    </a:cubicBezTo>
                    <a:cubicBezTo>
                      <a:pt x="50" y="231"/>
                      <a:pt x="52" y="231"/>
                      <a:pt x="54" y="231"/>
                    </a:cubicBezTo>
                    <a:cubicBezTo>
                      <a:pt x="56" y="231"/>
                      <a:pt x="57" y="231"/>
                      <a:pt x="59" y="229"/>
                    </a:cubicBezTo>
                    <a:cubicBezTo>
                      <a:pt x="62" y="226"/>
                      <a:pt x="67" y="220"/>
                      <a:pt x="73" y="212"/>
                    </a:cubicBezTo>
                    <a:cubicBezTo>
                      <a:pt x="80" y="204"/>
                      <a:pt x="84" y="198"/>
                      <a:pt x="86" y="193"/>
                    </a:cubicBezTo>
                    <a:lnTo>
                      <a:pt x="90" y="196"/>
                    </a:lnTo>
                    <a:close/>
                  </a:path>
                </a:pathLst>
              </a:custGeom>
              <a:solidFill>
                <a:srgbClr val="898989"/>
              </a:solidFill>
              <a:ln>
                <a:noFill/>
              </a:ln>
            </p:spPr>
            <p:txBody>
              <a:bodyPr anchor="ctr"/>
              <a:lstStyle/>
              <a:p>
                <a:pPr algn="ctr"/>
                <a:endParaRPr/>
              </a:p>
            </p:txBody>
          </p:sp>
          <p:sp>
            <p:nvSpPr>
              <p:cNvPr id="34" name="íślîde">
                <a:extLst>
                  <a:ext uri="{FF2B5EF4-FFF2-40B4-BE49-F238E27FC236}">
                    <a16:creationId xmlns:a16="http://schemas.microsoft.com/office/drawing/2014/main" id="{DE1032F7-7B78-4010-A4A8-3C5689C3FD41}"/>
                  </a:ext>
                </a:extLst>
              </p:cNvPr>
              <p:cNvSpPr/>
              <p:nvPr/>
            </p:nvSpPr>
            <p:spPr bwMode="auto">
              <a:xfrm>
                <a:off x="2633663" y="3940176"/>
                <a:ext cx="107950" cy="209550"/>
              </a:xfrm>
              <a:custGeom>
                <a:avLst/>
                <a:gdLst>
                  <a:gd name="T0" fmla="*/ 72 w 138"/>
                  <a:gd name="T1" fmla="*/ 266 h 266"/>
                  <a:gd name="T2" fmla="*/ 52 w 138"/>
                  <a:gd name="T3" fmla="*/ 251 h 266"/>
                  <a:gd name="T4" fmla="*/ 63 w 138"/>
                  <a:gd name="T5" fmla="*/ 190 h 266"/>
                  <a:gd name="T6" fmla="*/ 70 w 138"/>
                  <a:gd name="T7" fmla="*/ 137 h 266"/>
                  <a:gd name="T8" fmla="*/ 63 w 138"/>
                  <a:gd name="T9" fmla="*/ 132 h 266"/>
                  <a:gd name="T10" fmla="*/ 34 w 138"/>
                  <a:gd name="T11" fmla="*/ 199 h 266"/>
                  <a:gd name="T12" fmla="*/ 30 w 138"/>
                  <a:gd name="T13" fmla="*/ 208 h 266"/>
                  <a:gd name="T14" fmla="*/ 30 w 138"/>
                  <a:gd name="T15" fmla="*/ 216 h 266"/>
                  <a:gd name="T16" fmla="*/ 33 w 138"/>
                  <a:gd name="T17" fmla="*/ 220 h 266"/>
                  <a:gd name="T18" fmla="*/ 36 w 138"/>
                  <a:gd name="T19" fmla="*/ 224 h 266"/>
                  <a:gd name="T20" fmla="*/ 32 w 138"/>
                  <a:gd name="T21" fmla="*/ 235 h 266"/>
                  <a:gd name="T22" fmla="*/ 0 w 138"/>
                  <a:gd name="T23" fmla="*/ 212 h 266"/>
                  <a:gd name="T24" fmla="*/ 5 w 138"/>
                  <a:gd name="T25" fmla="*/ 201 h 266"/>
                  <a:gd name="T26" fmla="*/ 9 w 138"/>
                  <a:gd name="T27" fmla="*/ 203 h 266"/>
                  <a:gd name="T28" fmla="*/ 13 w 138"/>
                  <a:gd name="T29" fmla="*/ 203 h 266"/>
                  <a:gd name="T30" fmla="*/ 18 w 138"/>
                  <a:gd name="T31" fmla="*/ 199 h 266"/>
                  <a:gd name="T32" fmla="*/ 23 w 138"/>
                  <a:gd name="T33" fmla="*/ 190 h 266"/>
                  <a:gd name="T34" fmla="*/ 89 w 138"/>
                  <a:gd name="T35" fmla="*/ 38 h 266"/>
                  <a:gd name="T36" fmla="*/ 92 w 138"/>
                  <a:gd name="T37" fmla="*/ 28 h 266"/>
                  <a:gd name="T38" fmla="*/ 92 w 138"/>
                  <a:gd name="T39" fmla="*/ 20 h 266"/>
                  <a:gd name="T40" fmla="*/ 90 w 138"/>
                  <a:gd name="T41" fmla="*/ 15 h 266"/>
                  <a:gd name="T42" fmla="*/ 87 w 138"/>
                  <a:gd name="T43" fmla="*/ 11 h 266"/>
                  <a:gd name="T44" fmla="*/ 92 w 138"/>
                  <a:gd name="T45" fmla="*/ 0 h 266"/>
                  <a:gd name="T46" fmla="*/ 126 w 138"/>
                  <a:gd name="T47" fmla="*/ 26 h 266"/>
                  <a:gd name="T48" fmla="*/ 134 w 138"/>
                  <a:gd name="T49" fmla="*/ 35 h 266"/>
                  <a:gd name="T50" fmla="*/ 137 w 138"/>
                  <a:gd name="T51" fmla="*/ 50 h 266"/>
                  <a:gd name="T52" fmla="*/ 136 w 138"/>
                  <a:gd name="T53" fmla="*/ 69 h 266"/>
                  <a:gd name="T54" fmla="*/ 128 w 138"/>
                  <a:gd name="T55" fmla="*/ 94 h 266"/>
                  <a:gd name="T56" fmla="*/ 117 w 138"/>
                  <a:gd name="T57" fmla="*/ 114 h 266"/>
                  <a:gd name="T58" fmla="*/ 106 w 138"/>
                  <a:gd name="T59" fmla="*/ 128 h 266"/>
                  <a:gd name="T60" fmla="*/ 96 w 138"/>
                  <a:gd name="T61" fmla="*/ 135 h 266"/>
                  <a:gd name="T62" fmla="*/ 85 w 138"/>
                  <a:gd name="T63" fmla="*/ 137 h 266"/>
                  <a:gd name="T64" fmla="*/ 79 w 138"/>
                  <a:gd name="T65" fmla="*/ 179 h 266"/>
                  <a:gd name="T66" fmla="*/ 73 w 138"/>
                  <a:gd name="T67" fmla="*/ 220 h 266"/>
                  <a:gd name="T68" fmla="*/ 71 w 138"/>
                  <a:gd name="T69" fmla="*/ 236 h 266"/>
                  <a:gd name="T70" fmla="*/ 72 w 138"/>
                  <a:gd name="T71" fmla="*/ 246 h 266"/>
                  <a:gd name="T72" fmla="*/ 74 w 138"/>
                  <a:gd name="T73" fmla="*/ 251 h 266"/>
                  <a:gd name="T74" fmla="*/ 77 w 138"/>
                  <a:gd name="T75" fmla="*/ 255 h 266"/>
                  <a:gd name="T76" fmla="*/ 72 w 138"/>
                  <a:gd name="T77" fmla="*/ 266 h 266"/>
                  <a:gd name="T78" fmla="*/ 113 w 138"/>
                  <a:gd name="T79" fmla="*/ 88 h 266"/>
                  <a:gd name="T80" fmla="*/ 122 w 138"/>
                  <a:gd name="T81" fmla="*/ 54 h 266"/>
                  <a:gd name="T82" fmla="*/ 116 w 138"/>
                  <a:gd name="T83" fmla="*/ 35 h 266"/>
                  <a:gd name="T84" fmla="*/ 108 w 138"/>
                  <a:gd name="T85" fmla="*/ 28 h 266"/>
                  <a:gd name="T86" fmla="*/ 68 w 138"/>
                  <a:gd name="T87" fmla="*/ 119 h 266"/>
                  <a:gd name="T88" fmla="*/ 75 w 138"/>
                  <a:gd name="T89" fmla="*/ 124 h 266"/>
                  <a:gd name="T90" fmla="*/ 93 w 138"/>
                  <a:gd name="T91" fmla="*/ 120 h 266"/>
                  <a:gd name="T92" fmla="*/ 113 w 138"/>
                  <a:gd name="T93" fmla="*/ 88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8" h="266">
                    <a:moveTo>
                      <a:pt x="72" y="266"/>
                    </a:moveTo>
                    <a:cubicBezTo>
                      <a:pt x="52" y="251"/>
                      <a:pt x="52" y="251"/>
                      <a:pt x="52" y="251"/>
                    </a:cubicBezTo>
                    <a:cubicBezTo>
                      <a:pt x="57" y="228"/>
                      <a:pt x="60" y="208"/>
                      <a:pt x="63" y="190"/>
                    </a:cubicBezTo>
                    <a:cubicBezTo>
                      <a:pt x="65" y="173"/>
                      <a:pt x="68" y="156"/>
                      <a:pt x="70" y="137"/>
                    </a:cubicBezTo>
                    <a:cubicBezTo>
                      <a:pt x="63" y="132"/>
                      <a:pt x="63" y="132"/>
                      <a:pt x="63" y="132"/>
                    </a:cubicBezTo>
                    <a:cubicBezTo>
                      <a:pt x="34" y="199"/>
                      <a:pt x="34" y="199"/>
                      <a:pt x="34" y="199"/>
                    </a:cubicBezTo>
                    <a:cubicBezTo>
                      <a:pt x="32" y="202"/>
                      <a:pt x="31" y="205"/>
                      <a:pt x="30" y="208"/>
                    </a:cubicBezTo>
                    <a:cubicBezTo>
                      <a:pt x="30" y="211"/>
                      <a:pt x="30" y="214"/>
                      <a:pt x="30" y="216"/>
                    </a:cubicBezTo>
                    <a:cubicBezTo>
                      <a:pt x="31" y="217"/>
                      <a:pt x="31" y="219"/>
                      <a:pt x="33" y="220"/>
                    </a:cubicBezTo>
                    <a:cubicBezTo>
                      <a:pt x="34" y="222"/>
                      <a:pt x="35" y="224"/>
                      <a:pt x="36" y="224"/>
                    </a:cubicBezTo>
                    <a:cubicBezTo>
                      <a:pt x="32" y="235"/>
                      <a:pt x="32" y="235"/>
                      <a:pt x="32" y="235"/>
                    </a:cubicBezTo>
                    <a:cubicBezTo>
                      <a:pt x="0" y="212"/>
                      <a:pt x="0" y="212"/>
                      <a:pt x="0" y="212"/>
                    </a:cubicBezTo>
                    <a:cubicBezTo>
                      <a:pt x="5" y="201"/>
                      <a:pt x="5" y="201"/>
                      <a:pt x="5" y="201"/>
                    </a:cubicBezTo>
                    <a:cubicBezTo>
                      <a:pt x="6" y="201"/>
                      <a:pt x="7" y="202"/>
                      <a:pt x="9" y="203"/>
                    </a:cubicBezTo>
                    <a:cubicBezTo>
                      <a:pt x="11" y="203"/>
                      <a:pt x="12" y="204"/>
                      <a:pt x="13" y="203"/>
                    </a:cubicBezTo>
                    <a:cubicBezTo>
                      <a:pt x="15" y="203"/>
                      <a:pt x="16" y="201"/>
                      <a:pt x="18" y="199"/>
                    </a:cubicBezTo>
                    <a:cubicBezTo>
                      <a:pt x="19" y="197"/>
                      <a:pt x="21" y="194"/>
                      <a:pt x="23" y="190"/>
                    </a:cubicBezTo>
                    <a:cubicBezTo>
                      <a:pt x="89" y="38"/>
                      <a:pt x="89" y="38"/>
                      <a:pt x="89" y="38"/>
                    </a:cubicBezTo>
                    <a:cubicBezTo>
                      <a:pt x="90" y="34"/>
                      <a:pt x="91" y="31"/>
                      <a:pt x="92" y="28"/>
                    </a:cubicBezTo>
                    <a:cubicBezTo>
                      <a:pt x="93" y="25"/>
                      <a:pt x="93" y="22"/>
                      <a:pt x="92" y="20"/>
                    </a:cubicBezTo>
                    <a:cubicBezTo>
                      <a:pt x="92" y="18"/>
                      <a:pt x="91" y="17"/>
                      <a:pt x="90" y="15"/>
                    </a:cubicBezTo>
                    <a:cubicBezTo>
                      <a:pt x="89" y="13"/>
                      <a:pt x="88" y="12"/>
                      <a:pt x="87" y="11"/>
                    </a:cubicBezTo>
                    <a:cubicBezTo>
                      <a:pt x="92" y="0"/>
                      <a:pt x="92" y="0"/>
                      <a:pt x="92" y="0"/>
                    </a:cubicBezTo>
                    <a:cubicBezTo>
                      <a:pt x="126" y="26"/>
                      <a:pt x="126" y="26"/>
                      <a:pt x="126" y="26"/>
                    </a:cubicBezTo>
                    <a:cubicBezTo>
                      <a:pt x="129" y="28"/>
                      <a:pt x="132" y="31"/>
                      <a:pt x="134" y="35"/>
                    </a:cubicBezTo>
                    <a:cubicBezTo>
                      <a:pt x="135" y="39"/>
                      <a:pt x="137" y="44"/>
                      <a:pt x="137" y="50"/>
                    </a:cubicBezTo>
                    <a:cubicBezTo>
                      <a:pt x="138" y="55"/>
                      <a:pt x="137" y="62"/>
                      <a:pt x="136" y="69"/>
                    </a:cubicBezTo>
                    <a:cubicBezTo>
                      <a:pt x="134" y="77"/>
                      <a:pt x="131" y="85"/>
                      <a:pt x="128" y="94"/>
                    </a:cubicBezTo>
                    <a:cubicBezTo>
                      <a:pt x="124" y="102"/>
                      <a:pt x="120" y="109"/>
                      <a:pt x="117" y="114"/>
                    </a:cubicBezTo>
                    <a:cubicBezTo>
                      <a:pt x="113" y="120"/>
                      <a:pt x="110" y="124"/>
                      <a:pt x="106" y="128"/>
                    </a:cubicBezTo>
                    <a:cubicBezTo>
                      <a:pt x="103" y="131"/>
                      <a:pt x="99" y="133"/>
                      <a:pt x="96" y="135"/>
                    </a:cubicBezTo>
                    <a:cubicBezTo>
                      <a:pt x="92" y="136"/>
                      <a:pt x="88" y="137"/>
                      <a:pt x="85" y="137"/>
                    </a:cubicBezTo>
                    <a:cubicBezTo>
                      <a:pt x="83" y="154"/>
                      <a:pt x="81" y="168"/>
                      <a:pt x="79" y="179"/>
                    </a:cubicBezTo>
                    <a:cubicBezTo>
                      <a:pt x="77" y="190"/>
                      <a:pt x="75" y="204"/>
                      <a:pt x="73" y="220"/>
                    </a:cubicBezTo>
                    <a:cubicBezTo>
                      <a:pt x="72" y="227"/>
                      <a:pt x="71" y="232"/>
                      <a:pt x="71" y="236"/>
                    </a:cubicBezTo>
                    <a:cubicBezTo>
                      <a:pt x="71" y="240"/>
                      <a:pt x="72" y="243"/>
                      <a:pt x="72" y="246"/>
                    </a:cubicBezTo>
                    <a:cubicBezTo>
                      <a:pt x="72" y="248"/>
                      <a:pt x="73" y="250"/>
                      <a:pt x="74" y="251"/>
                    </a:cubicBezTo>
                    <a:cubicBezTo>
                      <a:pt x="75" y="253"/>
                      <a:pt x="76" y="254"/>
                      <a:pt x="77" y="255"/>
                    </a:cubicBezTo>
                    <a:cubicBezTo>
                      <a:pt x="72" y="266"/>
                      <a:pt x="72" y="266"/>
                      <a:pt x="72" y="266"/>
                    </a:cubicBezTo>
                    <a:close/>
                    <a:moveTo>
                      <a:pt x="113" y="88"/>
                    </a:moveTo>
                    <a:cubicBezTo>
                      <a:pt x="119" y="75"/>
                      <a:pt x="122" y="64"/>
                      <a:pt x="122" y="54"/>
                    </a:cubicBezTo>
                    <a:cubicBezTo>
                      <a:pt x="123" y="45"/>
                      <a:pt x="121" y="38"/>
                      <a:pt x="116" y="35"/>
                    </a:cubicBezTo>
                    <a:cubicBezTo>
                      <a:pt x="108" y="28"/>
                      <a:pt x="108" y="28"/>
                      <a:pt x="108" y="28"/>
                    </a:cubicBezTo>
                    <a:cubicBezTo>
                      <a:pt x="68" y="119"/>
                      <a:pt x="68" y="119"/>
                      <a:pt x="68" y="119"/>
                    </a:cubicBezTo>
                    <a:cubicBezTo>
                      <a:pt x="75" y="124"/>
                      <a:pt x="75" y="124"/>
                      <a:pt x="75" y="124"/>
                    </a:cubicBezTo>
                    <a:cubicBezTo>
                      <a:pt x="80" y="128"/>
                      <a:pt x="86" y="126"/>
                      <a:pt x="93" y="120"/>
                    </a:cubicBezTo>
                    <a:cubicBezTo>
                      <a:pt x="100" y="113"/>
                      <a:pt x="107" y="103"/>
                      <a:pt x="113" y="88"/>
                    </a:cubicBezTo>
                    <a:close/>
                  </a:path>
                </a:pathLst>
              </a:custGeom>
              <a:solidFill>
                <a:srgbClr val="898989"/>
              </a:solidFill>
              <a:ln>
                <a:noFill/>
              </a:ln>
            </p:spPr>
            <p:txBody>
              <a:bodyPr anchor="ctr"/>
              <a:lstStyle/>
              <a:p>
                <a:pPr algn="ctr"/>
                <a:endParaRPr/>
              </a:p>
            </p:txBody>
          </p:sp>
          <p:sp>
            <p:nvSpPr>
              <p:cNvPr id="35" name="iŝļîḍé">
                <a:extLst>
                  <a:ext uri="{FF2B5EF4-FFF2-40B4-BE49-F238E27FC236}">
                    <a16:creationId xmlns:a16="http://schemas.microsoft.com/office/drawing/2014/main" id="{B262864B-F9CA-46EC-81E9-EA65034A9909}"/>
                  </a:ext>
                </a:extLst>
              </p:cNvPr>
              <p:cNvSpPr/>
              <p:nvPr/>
            </p:nvSpPr>
            <p:spPr bwMode="auto">
              <a:xfrm>
                <a:off x="2703513" y="3976688"/>
                <a:ext cx="84138" cy="193675"/>
              </a:xfrm>
              <a:custGeom>
                <a:avLst/>
                <a:gdLst>
                  <a:gd name="T0" fmla="*/ 76 w 108"/>
                  <a:gd name="T1" fmla="*/ 142 h 247"/>
                  <a:gd name="T2" fmla="*/ 76 w 108"/>
                  <a:gd name="T3" fmla="*/ 162 h 247"/>
                  <a:gd name="T4" fmla="*/ 71 w 108"/>
                  <a:gd name="T5" fmla="*/ 185 h 247"/>
                  <a:gd name="T6" fmla="*/ 51 w 108"/>
                  <a:gd name="T7" fmla="*/ 232 h 247"/>
                  <a:gd name="T8" fmla="*/ 27 w 108"/>
                  <a:gd name="T9" fmla="*/ 244 h 247"/>
                  <a:gd name="T10" fmla="*/ 17 w 108"/>
                  <a:gd name="T11" fmla="*/ 234 h 247"/>
                  <a:gd name="T12" fmla="*/ 10 w 108"/>
                  <a:gd name="T13" fmla="*/ 219 h 247"/>
                  <a:gd name="T14" fmla="*/ 5 w 108"/>
                  <a:gd name="T15" fmla="*/ 229 h 247"/>
                  <a:gd name="T16" fmla="*/ 0 w 108"/>
                  <a:gd name="T17" fmla="*/ 228 h 247"/>
                  <a:gd name="T18" fmla="*/ 19 w 108"/>
                  <a:gd name="T19" fmla="*/ 148 h 247"/>
                  <a:gd name="T20" fmla="*/ 23 w 108"/>
                  <a:gd name="T21" fmla="*/ 150 h 247"/>
                  <a:gd name="T22" fmla="*/ 20 w 108"/>
                  <a:gd name="T23" fmla="*/ 178 h 247"/>
                  <a:gd name="T24" fmla="*/ 20 w 108"/>
                  <a:gd name="T25" fmla="*/ 202 h 247"/>
                  <a:gd name="T26" fmla="*/ 23 w 108"/>
                  <a:gd name="T27" fmla="*/ 220 h 247"/>
                  <a:gd name="T28" fmla="*/ 31 w 108"/>
                  <a:gd name="T29" fmla="*/ 230 h 247"/>
                  <a:gd name="T30" fmla="*/ 39 w 108"/>
                  <a:gd name="T31" fmla="*/ 230 h 247"/>
                  <a:gd name="T32" fmla="*/ 46 w 108"/>
                  <a:gd name="T33" fmla="*/ 223 h 247"/>
                  <a:gd name="T34" fmla="*/ 51 w 108"/>
                  <a:gd name="T35" fmla="*/ 212 h 247"/>
                  <a:gd name="T36" fmla="*/ 56 w 108"/>
                  <a:gd name="T37" fmla="*/ 196 h 247"/>
                  <a:gd name="T38" fmla="*/ 60 w 108"/>
                  <a:gd name="T39" fmla="*/ 169 h 247"/>
                  <a:gd name="T40" fmla="*/ 56 w 108"/>
                  <a:gd name="T41" fmla="*/ 147 h 247"/>
                  <a:gd name="T42" fmla="*/ 50 w 108"/>
                  <a:gd name="T43" fmla="*/ 134 h 247"/>
                  <a:gd name="T44" fmla="*/ 44 w 108"/>
                  <a:gd name="T45" fmla="*/ 121 h 247"/>
                  <a:gd name="T46" fmla="*/ 39 w 108"/>
                  <a:gd name="T47" fmla="*/ 93 h 247"/>
                  <a:gd name="T48" fmla="*/ 44 w 108"/>
                  <a:gd name="T49" fmla="*/ 54 h 247"/>
                  <a:gd name="T50" fmla="*/ 52 w 108"/>
                  <a:gd name="T51" fmla="*/ 30 h 247"/>
                  <a:gd name="T52" fmla="*/ 62 w 108"/>
                  <a:gd name="T53" fmla="*/ 12 h 247"/>
                  <a:gd name="T54" fmla="*/ 73 w 108"/>
                  <a:gd name="T55" fmla="*/ 2 h 247"/>
                  <a:gd name="T56" fmla="*/ 84 w 108"/>
                  <a:gd name="T57" fmla="*/ 1 h 247"/>
                  <a:gd name="T58" fmla="*/ 93 w 108"/>
                  <a:gd name="T59" fmla="*/ 11 h 247"/>
                  <a:gd name="T60" fmla="*/ 98 w 108"/>
                  <a:gd name="T61" fmla="*/ 25 h 247"/>
                  <a:gd name="T62" fmla="*/ 103 w 108"/>
                  <a:gd name="T63" fmla="*/ 15 h 247"/>
                  <a:gd name="T64" fmla="*/ 108 w 108"/>
                  <a:gd name="T65" fmla="*/ 17 h 247"/>
                  <a:gd name="T66" fmla="*/ 89 w 108"/>
                  <a:gd name="T67" fmla="*/ 94 h 247"/>
                  <a:gd name="T68" fmla="*/ 85 w 108"/>
                  <a:gd name="T69" fmla="*/ 92 h 247"/>
                  <a:gd name="T70" fmla="*/ 88 w 108"/>
                  <a:gd name="T71" fmla="*/ 66 h 247"/>
                  <a:gd name="T72" fmla="*/ 89 w 108"/>
                  <a:gd name="T73" fmla="*/ 42 h 247"/>
                  <a:gd name="T74" fmla="*/ 87 w 108"/>
                  <a:gd name="T75" fmla="*/ 25 h 247"/>
                  <a:gd name="T76" fmla="*/ 80 w 108"/>
                  <a:gd name="T77" fmla="*/ 15 h 247"/>
                  <a:gd name="T78" fmla="*/ 68 w 108"/>
                  <a:gd name="T79" fmla="*/ 21 h 247"/>
                  <a:gd name="T80" fmla="*/ 58 w 108"/>
                  <a:gd name="T81" fmla="*/ 44 h 247"/>
                  <a:gd name="T82" fmla="*/ 55 w 108"/>
                  <a:gd name="T83" fmla="*/ 70 h 247"/>
                  <a:gd name="T84" fmla="*/ 58 w 108"/>
                  <a:gd name="T85" fmla="*/ 89 h 247"/>
                  <a:gd name="T86" fmla="*/ 64 w 108"/>
                  <a:gd name="T87" fmla="*/ 103 h 247"/>
                  <a:gd name="T88" fmla="*/ 69 w 108"/>
                  <a:gd name="T89" fmla="*/ 115 h 247"/>
                  <a:gd name="T90" fmla="*/ 74 w 108"/>
                  <a:gd name="T91" fmla="*/ 127 h 247"/>
                  <a:gd name="T92" fmla="*/ 76 w 108"/>
                  <a:gd name="T93" fmla="*/ 142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8" h="247">
                    <a:moveTo>
                      <a:pt x="76" y="142"/>
                    </a:moveTo>
                    <a:cubicBezTo>
                      <a:pt x="76" y="148"/>
                      <a:pt x="76" y="155"/>
                      <a:pt x="76" y="162"/>
                    </a:cubicBezTo>
                    <a:cubicBezTo>
                      <a:pt x="75" y="168"/>
                      <a:pt x="73" y="176"/>
                      <a:pt x="71" y="185"/>
                    </a:cubicBezTo>
                    <a:cubicBezTo>
                      <a:pt x="66" y="205"/>
                      <a:pt x="60" y="221"/>
                      <a:pt x="51" y="232"/>
                    </a:cubicBezTo>
                    <a:cubicBezTo>
                      <a:pt x="43" y="243"/>
                      <a:pt x="34" y="247"/>
                      <a:pt x="27" y="244"/>
                    </a:cubicBezTo>
                    <a:cubicBezTo>
                      <a:pt x="23" y="242"/>
                      <a:pt x="20" y="239"/>
                      <a:pt x="17" y="234"/>
                    </a:cubicBezTo>
                    <a:cubicBezTo>
                      <a:pt x="14" y="229"/>
                      <a:pt x="12" y="224"/>
                      <a:pt x="10" y="219"/>
                    </a:cubicBezTo>
                    <a:cubicBezTo>
                      <a:pt x="5" y="229"/>
                      <a:pt x="5" y="229"/>
                      <a:pt x="5" y="229"/>
                    </a:cubicBezTo>
                    <a:cubicBezTo>
                      <a:pt x="0" y="228"/>
                      <a:pt x="0" y="228"/>
                      <a:pt x="0" y="228"/>
                    </a:cubicBezTo>
                    <a:cubicBezTo>
                      <a:pt x="19" y="148"/>
                      <a:pt x="19" y="148"/>
                      <a:pt x="19" y="148"/>
                    </a:cubicBezTo>
                    <a:cubicBezTo>
                      <a:pt x="23" y="150"/>
                      <a:pt x="23" y="150"/>
                      <a:pt x="23" y="150"/>
                    </a:cubicBezTo>
                    <a:cubicBezTo>
                      <a:pt x="22" y="160"/>
                      <a:pt x="21" y="169"/>
                      <a:pt x="20" y="178"/>
                    </a:cubicBezTo>
                    <a:cubicBezTo>
                      <a:pt x="20" y="186"/>
                      <a:pt x="20" y="194"/>
                      <a:pt x="20" y="202"/>
                    </a:cubicBezTo>
                    <a:cubicBezTo>
                      <a:pt x="20" y="209"/>
                      <a:pt x="22" y="215"/>
                      <a:pt x="23" y="220"/>
                    </a:cubicBezTo>
                    <a:cubicBezTo>
                      <a:pt x="25" y="225"/>
                      <a:pt x="28" y="228"/>
                      <a:pt x="31" y="230"/>
                    </a:cubicBezTo>
                    <a:cubicBezTo>
                      <a:pt x="34" y="231"/>
                      <a:pt x="36" y="231"/>
                      <a:pt x="39" y="230"/>
                    </a:cubicBezTo>
                    <a:cubicBezTo>
                      <a:pt x="41" y="229"/>
                      <a:pt x="43" y="226"/>
                      <a:pt x="46" y="223"/>
                    </a:cubicBezTo>
                    <a:cubicBezTo>
                      <a:pt x="48" y="220"/>
                      <a:pt x="50" y="217"/>
                      <a:pt x="51" y="212"/>
                    </a:cubicBezTo>
                    <a:cubicBezTo>
                      <a:pt x="53" y="207"/>
                      <a:pt x="55" y="202"/>
                      <a:pt x="56" y="196"/>
                    </a:cubicBezTo>
                    <a:cubicBezTo>
                      <a:pt x="58" y="186"/>
                      <a:pt x="60" y="177"/>
                      <a:pt x="60" y="169"/>
                    </a:cubicBezTo>
                    <a:cubicBezTo>
                      <a:pt x="60" y="160"/>
                      <a:pt x="59" y="153"/>
                      <a:pt x="56" y="147"/>
                    </a:cubicBezTo>
                    <a:cubicBezTo>
                      <a:pt x="54" y="143"/>
                      <a:pt x="52" y="139"/>
                      <a:pt x="50" y="134"/>
                    </a:cubicBezTo>
                    <a:cubicBezTo>
                      <a:pt x="47" y="129"/>
                      <a:pt x="45" y="125"/>
                      <a:pt x="44" y="121"/>
                    </a:cubicBezTo>
                    <a:cubicBezTo>
                      <a:pt x="41" y="113"/>
                      <a:pt x="39" y="104"/>
                      <a:pt x="39" y="93"/>
                    </a:cubicBezTo>
                    <a:cubicBezTo>
                      <a:pt x="38" y="83"/>
                      <a:pt x="40" y="70"/>
                      <a:pt x="44" y="54"/>
                    </a:cubicBezTo>
                    <a:cubicBezTo>
                      <a:pt x="46" y="46"/>
                      <a:pt x="49" y="38"/>
                      <a:pt x="52" y="30"/>
                    </a:cubicBezTo>
                    <a:cubicBezTo>
                      <a:pt x="55" y="23"/>
                      <a:pt x="58" y="17"/>
                      <a:pt x="62" y="12"/>
                    </a:cubicBezTo>
                    <a:cubicBezTo>
                      <a:pt x="66" y="8"/>
                      <a:pt x="69" y="4"/>
                      <a:pt x="73" y="2"/>
                    </a:cubicBezTo>
                    <a:cubicBezTo>
                      <a:pt x="77" y="0"/>
                      <a:pt x="80" y="0"/>
                      <a:pt x="84" y="1"/>
                    </a:cubicBezTo>
                    <a:cubicBezTo>
                      <a:pt x="88" y="3"/>
                      <a:pt x="90" y="6"/>
                      <a:pt x="93" y="11"/>
                    </a:cubicBezTo>
                    <a:cubicBezTo>
                      <a:pt x="95" y="15"/>
                      <a:pt x="97" y="20"/>
                      <a:pt x="98" y="25"/>
                    </a:cubicBezTo>
                    <a:cubicBezTo>
                      <a:pt x="103" y="15"/>
                      <a:pt x="103" y="15"/>
                      <a:pt x="103" y="15"/>
                    </a:cubicBezTo>
                    <a:cubicBezTo>
                      <a:pt x="108" y="17"/>
                      <a:pt x="108" y="17"/>
                      <a:pt x="108" y="17"/>
                    </a:cubicBezTo>
                    <a:cubicBezTo>
                      <a:pt x="89" y="94"/>
                      <a:pt x="89" y="94"/>
                      <a:pt x="89" y="94"/>
                    </a:cubicBezTo>
                    <a:cubicBezTo>
                      <a:pt x="85" y="92"/>
                      <a:pt x="85" y="92"/>
                      <a:pt x="85" y="92"/>
                    </a:cubicBezTo>
                    <a:cubicBezTo>
                      <a:pt x="86" y="83"/>
                      <a:pt x="87" y="74"/>
                      <a:pt x="88" y="66"/>
                    </a:cubicBezTo>
                    <a:cubicBezTo>
                      <a:pt x="89" y="57"/>
                      <a:pt x="89" y="49"/>
                      <a:pt x="89" y="42"/>
                    </a:cubicBezTo>
                    <a:cubicBezTo>
                      <a:pt x="89" y="35"/>
                      <a:pt x="88" y="29"/>
                      <a:pt x="87" y="25"/>
                    </a:cubicBezTo>
                    <a:cubicBezTo>
                      <a:pt x="85" y="20"/>
                      <a:pt x="83" y="17"/>
                      <a:pt x="80" y="15"/>
                    </a:cubicBezTo>
                    <a:cubicBezTo>
                      <a:pt x="76" y="14"/>
                      <a:pt x="72" y="16"/>
                      <a:pt x="68" y="21"/>
                    </a:cubicBezTo>
                    <a:cubicBezTo>
                      <a:pt x="64" y="27"/>
                      <a:pt x="60" y="35"/>
                      <a:pt x="58" y="44"/>
                    </a:cubicBezTo>
                    <a:cubicBezTo>
                      <a:pt x="56" y="54"/>
                      <a:pt x="55" y="63"/>
                      <a:pt x="55" y="70"/>
                    </a:cubicBezTo>
                    <a:cubicBezTo>
                      <a:pt x="55" y="77"/>
                      <a:pt x="56" y="84"/>
                      <a:pt x="58" y="89"/>
                    </a:cubicBezTo>
                    <a:cubicBezTo>
                      <a:pt x="60" y="94"/>
                      <a:pt x="62" y="99"/>
                      <a:pt x="64" y="103"/>
                    </a:cubicBezTo>
                    <a:cubicBezTo>
                      <a:pt x="66" y="106"/>
                      <a:pt x="68" y="111"/>
                      <a:pt x="69" y="115"/>
                    </a:cubicBezTo>
                    <a:cubicBezTo>
                      <a:pt x="71" y="119"/>
                      <a:pt x="72" y="123"/>
                      <a:pt x="74" y="127"/>
                    </a:cubicBezTo>
                    <a:cubicBezTo>
                      <a:pt x="75" y="132"/>
                      <a:pt x="76" y="137"/>
                      <a:pt x="76" y="142"/>
                    </a:cubicBezTo>
                    <a:close/>
                  </a:path>
                </a:pathLst>
              </a:custGeom>
              <a:solidFill>
                <a:srgbClr val="898989"/>
              </a:solidFill>
              <a:ln>
                <a:noFill/>
              </a:ln>
            </p:spPr>
            <p:txBody>
              <a:bodyPr anchor="ctr"/>
              <a:lstStyle/>
              <a:p>
                <a:pPr algn="ctr"/>
                <a:endParaRPr/>
              </a:p>
            </p:txBody>
          </p:sp>
          <p:sp>
            <p:nvSpPr>
              <p:cNvPr id="36" name="iṩḻíḋè">
                <a:extLst>
                  <a:ext uri="{FF2B5EF4-FFF2-40B4-BE49-F238E27FC236}">
                    <a16:creationId xmlns:a16="http://schemas.microsoft.com/office/drawing/2014/main" id="{5AD10E81-21DD-4478-BBF9-7DCE078E878E}"/>
                  </a:ext>
                </a:extLst>
              </p:cNvPr>
              <p:cNvSpPr/>
              <p:nvPr/>
            </p:nvSpPr>
            <p:spPr bwMode="auto">
              <a:xfrm>
                <a:off x="2749551" y="3994151"/>
                <a:ext cx="73025" cy="193675"/>
              </a:xfrm>
              <a:custGeom>
                <a:avLst/>
                <a:gdLst>
                  <a:gd name="T0" fmla="*/ 36 w 94"/>
                  <a:gd name="T1" fmla="*/ 247 h 247"/>
                  <a:gd name="T2" fmla="*/ 0 w 94"/>
                  <a:gd name="T3" fmla="*/ 231 h 247"/>
                  <a:gd name="T4" fmla="*/ 3 w 94"/>
                  <a:gd name="T5" fmla="*/ 219 h 247"/>
                  <a:gd name="T6" fmla="*/ 7 w 94"/>
                  <a:gd name="T7" fmla="*/ 220 h 247"/>
                  <a:gd name="T8" fmla="*/ 12 w 94"/>
                  <a:gd name="T9" fmla="*/ 220 h 247"/>
                  <a:gd name="T10" fmla="*/ 16 w 94"/>
                  <a:gd name="T11" fmla="*/ 215 h 247"/>
                  <a:gd name="T12" fmla="*/ 20 w 94"/>
                  <a:gd name="T13" fmla="*/ 206 h 247"/>
                  <a:gd name="T14" fmla="*/ 62 w 94"/>
                  <a:gd name="T15" fmla="*/ 38 h 247"/>
                  <a:gd name="T16" fmla="*/ 63 w 94"/>
                  <a:gd name="T17" fmla="*/ 29 h 247"/>
                  <a:gd name="T18" fmla="*/ 62 w 94"/>
                  <a:gd name="T19" fmla="*/ 21 h 247"/>
                  <a:gd name="T20" fmla="*/ 59 w 94"/>
                  <a:gd name="T21" fmla="*/ 15 h 247"/>
                  <a:gd name="T22" fmla="*/ 55 w 94"/>
                  <a:gd name="T23" fmla="*/ 11 h 247"/>
                  <a:gd name="T24" fmla="*/ 58 w 94"/>
                  <a:gd name="T25" fmla="*/ 0 h 247"/>
                  <a:gd name="T26" fmla="*/ 94 w 94"/>
                  <a:gd name="T27" fmla="*/ 16 h 247"/>
                  <a:gd name="T28" fmla="*/ 91 w 94"/>
                  <a:gd name="T29" fmla="*/ 27 h 247"/>
                  <a:gd name="T30" fmla="*/ 87 w 94"/>
                  <a:gd name="T31" fmla="*/ 27 h 247"/>
                  <a:gd name="T32" fmla="*/ 82 w 94"/>
                  <a:gd name="T33" fmla="*/ 28 h 247"/>
                  <a:gd name="T34" fmla="*/ 77 w 94"/>
                  <a:gd name="T35" fmla="*/ 33 h 247"/>
                  <a:gd name="T36" fmla="*/ 74 w 94"/>
                  <a:gd name="T37" fmla="*/ 42 h 247"/>
                  <a:gd name="T38" fmla="*/ 32 w 94"/>
                  <a:gd name="T39" fmla="*/ 209 h 247"/>
                  <a:gd name="T40" fmla="*/ 31 w 94"/>
                  <a:gd name="T41" fmla="*/ 219 h 247"/>
                  <a:gd name="T42" fmla="*/ 32 w 94"/>
                  <a:gd name="T43" fmla="*/ 227 h 247"/>
                  <a:gd name="T44" fmla="*/ 35 w 94"/>
                  <a:gd name="T45" fmla="*/ 231 h 247"/>
                  <a:gd name="T46" fmla="*/ 39 w 94"/>
                  <a:gd name="T47" fmla="*/ 235 h 247"/>
                  <a:gd name="T48" fmla="*/ 36 w 94"/>
                  <a:gd name="T49" fmla="*/ 247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4" h="247">
                    <a:moveTo>
                      <a:pt x="36" y="247"/>
                    </a:moveTo>
                    <a:cubicBezTo>
                      <a:pt x="0" y="231"/>
                      <a:pt x="0" y="231"/>
                      <a:pt x="0" y="231"/>
                    </a:cubicBezTo>
                    <a:cubicBezTo>
                      <a:pt x="3" y="219"/>
                      <a:pt x="3" y="219"/>
                      <a:pt x="3" y="219"/>
                    </a:cubicBezTo>
                    <a:cubicBezTo>
                      <a:pt x="4" y="219"/>
                      <a:pt x="5" y="220"/>
                      <a:pt x="7" y="220"/>
                    </a:cubicBezTo>
                    <a:cubicBezTo>
                      <a:pt x="9" y="221"/>
                      <a:pt x="11" y="220"/>
                      <a:pt x="12" y="220"/>
                    </a:cubicBezTo>
                    <a:cubicBezTo>
                      <a:pt x="14" y="219"/>
                      <a:pt x="15" y="218"/>
                      <a:pt x="16" y="215"/>
                    </a:cubicBezTo>
                    <a:cubicBezTo>
                      <a:pt x="17" y="213"/>
                      <a:pt x="18" y="210"/>
                      <a:pt x="20" y="206"/>
                    </a:cubicBezTo>
                    <a:cubicBezTo>
                      <a:pt x="62" y="38"/>
                      <a:pt x="62" y="38"/>
                      <a:pt x="62" y="38"/>
                    </a:cubicBezTo>
                    <a:cubicBezTo>
                      <a:pt x="63" y="35"/>
                      <a:pt x="63" y="31"/>
                      <a:pt x="63" y="29"/>
                    </a:cubicBezTo>
                    <a:cubicBezTo>
                      <a:pt x="64" y="26"/>
                      <a:pt x="63" y="23"/>
                      <a:pt x="62" y="21"/>
                    </a:cubicBezTo>
                    <a:cubicBezTo>
                      <a:pt x="61" y="19"/>
                      <a:pt x="60" y="17"/>
                      <a:pt x="59" y="15"/>
                    </a:cubicBezTo>
                    <a:cubicBezTo>
                      <a:pt x="57" y="13"/>
                      <a:pt x="56" y="12"/>
                      <a:pt x="55" y="11"/>
                    </a:cubicBezTo>
                    <a:cubicBezTo>
                      <a:pt x="58" y="0"/>
                      <a:pt x="58" y="0"/>
                      <a:pt x="58" y="0"/>
                    </a:cubicBezTo>
                    <a:cubicBezTo>
                      <a:pt x="94" y="16"/>
                      <a:pt x="94" y="16"/>
                      <a:pt x="94" y="16"/>
                    </a:cubicBezTo>
                    <a:cubicBezTo>
                      <a:pt x="91" y="27"/>
                      <a:pt x="91" y="27"/>
                      <a:pt x="91" y="27"/>
                    </a:cubicBezTo>
                    <a:cubicBezTo>
                      <a:pt x="90" y="27"/>
                      <a:pt x="89" y="27"/>
                      <a:pt x="87" y="27"/>
                    </a:cubicBezTo>
                    <a:cubicBezTo>
                      <a:pt x="85" y="27"/>
                      <a:pt x="83" y="27"/>
                      <a:pt x="82" y="28"/>
                    </a:cubicBezTo>
                    <a:cubicBezTo>
                      <a:pt x="80" y="28"/>
                      <a:pt x="79" y="30"/>
                      <a:pt x="77" y="33"/>
                    </a:cubicBezTo>
                    <a:cubicBezTo>
                      <a:pt x="76" y="35"/>
                      <a:pt x="75" y="39"/>
                      <a:pt x="74" y="42"/>
                    </a:cubicBezTo>
                    <a:cubicBezTo>
                      <a:pt x="32" y="209"/>
                      <a:pt x="32" y="209"/>
                      <a:pt x="32" y="209"/>
                    </a:cubicBezTo>
                    <a:cubicBezTo>
                      <a:pt x="31" y="213"/>
                      <a:pt x="31" y="216"/>
                      <a:pt x="31" y="219"/>
                    </a:cubicBezTo>
                    <a:cubicBezTo>
                      <a:pt x="30" y="222"/>
                      <a:pt x="31" y="225"/>
                      <a:pt x="32" y="227"/>
                    </a:cubicBezTo>
                    <a:cubicBezTo>
                      <a:pt x="32" y="228"/>
                      <a:pt x="33" y="229"/>
                      <a:pt x="35" y="231"/>
                    </a:cubicBezTo>
                    <a:cubicBezTo>
                      <a:pt x="36" y="233"/>
                      <a:pt x="38" y="234"/>
                      <a:pt x="39" y="235"/>
                    </a:cubicBezTo>
                    <a:lnTo>
                      <a:pt x="36" y="247"/>
                    </a:lnTo>
                    <a:close/>
                  </a:path>
                </a:pathLst>
              </a:custGeom>
              <a:solidFill>
                <a:srgbClr val="898989"/>
              </a:solidFill>
              <a:ln>
                <a:noFill/>
              </a:ln>
            </p:spPr>
            <p:txBody>
              <a:bodyPr anchor="ctr"/>
              <a:lstStyle/>
              <a:p>
                <a:pPr algn="ctr"/>
                <a:endParaRPr/>
              </a:p>
            </p:txBody>
          </p:sp>
          <p:sp>
            <p:nvSpPr>
              <p:cNvPr id="37" name="iṥ1íďé">
                <a:extLst>
                  <a:ext uri="{FF2B5EF4-FFF2-40B4-BE49-F238E27FC236}">
                    <a16:creationId xmlns:a16="http://schemas.microsoft.com/office/drawing/2014/main" id="{582367DA-68AA-4E20-A82E-3D2FC50AC717}"/>
                  </a:ext>
                </a:extLst>
              </p:cNvPr>
              <p:cNvSpPr/>
              <p:nvPr/>
            </p:nvSpPr>
            <p:spPr bwMode="auto">
              <a:xfrm>
                <a:off x="2803526" y="4005263"/>
                <a:ext cx="80963" cy="200025"/>
              </a:xfrm>
              <a:custGeom>
                <a:avLst/>
                <a:gdLst>
                  <a:gd name="T0" fmla="*/ 90 w 103"/>
                  <a:gd name="T1" fmla="*/ 89 h 254"/>
                  <a:gd name="T2" fmla="*/ 86 w 103"/>
                  <a:gd name="T3" fmla="*/ 87 h 254"/>
                  <a:gd name="T4" fmla="*/ 87 w 103"/>
                  <a:gd name="T5" fmla="*/ 72 h 254"/>
                  <a:gd name="T6" fmla="*/ 87 w 103"/>
                  <a:gd name="T7" fmla="*/ 56 h 254"/>
                  <a:gd name="T8" fmla="*/ 86 w 103"/>
                  <a:gd name="T9" fmla="*/ 41 h 254"/>
                  <a:gd name="T10" fmla="*/ 83 w 103"/>
                  <a:gd name="T11" fmla="*/ 33 h 254"/>
                  <a:gd name="T12" fmla="*/ 79 w 103"/>
                  <a:gd name="T13" fmla="*/ 31 h 254"/>
                  <a:gd name="T14" fmla="*/ 74 w 103"/>
                  <a:gd name="T15" fmla="*/ 29 h 254"/>
                  <a:gd name="T16" fmla="*/ 71 w 103"/>
                  <a:gd name="T17" fmla="*/ 27 h 254"/>
                  <a:gd name="T18" fmla="*/ 33 w 103"/>
                  <a:gd name="T19" fmla="*/ 215 h 254"/>
                  <a:gd name="T20" fmla="*/ 31 w 103"/>
                  <a:gd name="T21" fmla="*/ 225 h 254"/>
                  <a:gd name="T22" fmla="*/ 33 w 103"/>
                  <a:gd name="T23" fmla="*/ 233 h 254"/>
                  <a:gd name="T24" fmla="*/ 36 w 103"/>
                  <a:gd name="T25" fmla="*/ 238 h 254"/>
                  <a:gd name="T26" fmla="*/ 41 w 103"/>
                  <a:gd name="T27" fmla="*/ 242 h 254"/>
                  <a:gd name="T28" fmla="*/ 39 w 103"/>
                  <a:gd name="T29" fmla="*/ 254 h 254"/>
                  <a:gd name="T30" fmla="*/ 0 w 103"/>
                  <a:gd name="T31" fmla="*/ 240 h 254"/>
                  <a:gd name="T32" fmla="*/ 2 w 103"/>
                  <a:gd name="T33" fmla="*/ 228 h 254"/>
                  <a:gd name="T34" fmla="*/ 8 w 103"/>
                  <a:gd name="T35" fmla="*/ 229 h 254"/>
                  <a:gd name="T36" fmla="*/ 13 w 103"/>
                  <a:gd name="T37" fmla="*/ 228 h 254"/>
                  <a:gd name="T38" fmla="*/ 17 w 103"/>
                  <a:gd name="T39" fmla="*/ 223 h 254"/>
                  <a:gd name="T40" fmla="*/ 20 w 103"/>
                  <a:gd name="T41" fmla="*/ 212 h 254"/>
                  <a:gd name="T42" fmla="*/ 58 w 103"/>
                  <a:gd name="T43" fmla="*/ 23 h 254"/>
                  <a:gd name="T44" fmla="*/ 55 w 103"/>
                  <a:gd name="T45" fmla="*/ 22 h 254"/>
                  <a:gd name="T46" fmla="*/ 50 w 103"/>
                  <a:gd name="T47" fmla="*/ 21 h 254"/>
                  <a:gd name="T48" fmla="*/ 45 w 103"/>
                  <a:gd name="T49" fmla="*/ 20 h 254"/>
                  <a:gd name="T50" fmla="*/ 40 w 103"/>
                  <a:gd name="T51" fmla="*/ 25 h 254"/>
                  <a:gd name="T52" fmla="*/ 33 w 103"/>
                  <a:gd name="T53" fmla="*/ 37 h 254"/>
                  <a:gd name="T54" fmla="*/ 27 w 103"/>
                  <a:gd name="T55" fmla="*/ 52 h 254"/>
                  <a:gd name="T56" fmla="*/ 22 w 103"/>
                  <a:gd name="T57" fmla="*/ 65 h 254"/>
                  <a:gd name="T58" fmla="*/ 18 w 103"/>
                  <a:gd name="T59" fmla="*/ 63 h 254"/>
                  <a:gd name="T60" fmla="*/ 31 w 103"/>
                  <a:gd name="T61" fmla="*/ 0 h 254"/>
                  <a:gd name="T62" fmla="*/ 103 w 103"/>
                  <a:gd name="T63" fmla="*/ 25 h 254"/>
                  <a:gd name="T64" fmla="*/ 90 w 103"/>
                  <a:gd name="T65" fmla="*/ 8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3" h="254">
                    <a:moveTo>
                      <a:pt x="90" y="89"/>
                    </a:moveTo>
                    <a:cubicBezTo>
                      <a:pt x="86" y="87"/>
                      <a:pt x="86" y="87"/>
                      <a:pt x="86" y="87"/>
                    </a:cubicBezTo>
                    <a:cubicBezTo>
                      <a:pt x="86" y="83"/>
                      <a:pt x="87" y="78"/>
                      <a:pt x="87" y="72"/>
                    </a:cubicBezTo>
                    <a:cubicBezTo>
                      <a:pt x="87" y="67"/>
                      <a:pt x="87" y="61"/>
                      <a:pt x="87" y="56"/>
                    </a:cubicBezTo>
                    <a:cubicBezTo>
                      <a:pt x="87" y="50"/>
                      <a:pt x="87" y="45"/>
                      <a:pt x="86" y="41"/>
                    </a:cubicBezTo>
                    <a:cubicBezTo>
                      <a:pt x="85" y="37"/>
                      <a:pt x="84" y="34"/>
                      <a:pt x="83" y="33"/>
                    </a:cubicBezTo>
                    <a:cubicBezTo>
                      <a:pt x="82" y="32"/>
                      <a:pt x="81" y="32"/>
                      <a:pt x="79" y="31"/>
                    </a:cubicBezTo>
                    <a:cubicBezTo>
                      <a:pt x="77" y="30"/>
                      <a:pt x="76" y="29"/>
                      <a:pt x="74" y="29"/>
                    </a:cubicBezTo>
                    <a:cubicBezTo>
                      <a:pt x="71" y="27"/>
                      <a:pt x="71" y="27"/>
                      <a:pt x="71" y="27"/>
                    </a:cubicBezTo>
                    <a:cubicBezTo>
                      <a:pt x="33" y="215"/>
                      <a:pt x="33" y="215"/>
                      <a:pt x="33" y="215"/>
                    </a:cubicBezTo>
                    <a:cubicBezTo>
                      <a:pt x="32" y="219"/>
                      <a:pt x="31" y="222"/>
                      <a:pt x="31" y="225"/>
                    </a:cubicBezTo>
                    <a:cubicBezTo>
                      <a:pt x="31" y="229"/>
                      <a:pt x="32" y="231"/>
                      <a:pt x="33" y="233"/>
                    </a:cubicBezTo>
                    <a:cubicBezTo>
                      <a:pt x="33" y="235"/>
                      <a:pt x="35" y="236"/>
                      <a:pt x="36" y="238"/>
                    </a:cubicBezTo>
                    <a:cubicBezTo>
                      <a:pt x="38" y="240"/>
                      <a:pt x="40" y="242"/>
                      <a:pt x="41" y="242"/>
                    </a:cubicBezTo>
                    <a:cubicBezTo>
                      <a:pt x="39" y="254"/>
                      <a:pt x="39" y="254"/>
                      <a:pt x="39" y="254"/>
                    </a:cubicBezTo>
                    <a:cubicBezTo>
                      <a:pt x="0" y="240"/>
                      <a:pt x="0" y="240"/>
                      <a:pt x="0" y="240"/>
                    </a:cubicBezTo>
                    <a:cubicBezTo>
                      <a:pt x="2" y="228"/>
                      <a:pt x="2" y="228"/>
                      <a:pt x="2" y="228"/>
                    </a:cubicBezTo>
                    <a:cubicBezTo>
                      <a:pt x="3" y="229"/>
                      <a:pt x="5" y="229"/>
                      <a:pt x="8" y="229"/>
                    </a:cubicBezTo>
                    <a:cubicBezTo>
                      <a:pt x="10" y="229"/>
                      <a:pt x="12" y="229"/>
                      <a:pt x="13" y="228"/>
                    </a:cubicBezTo>
                    <a:cubicBezTo>
                      <a:pt x="14" y="227"/>
                      <a:pt x="16" y="225"/>
                      <a:pt x="17" y="223"/>
                    </a:cubicBezTo>
                    <a:cubicBezTo>
                      <a:pt x="18" y="220"/>
                      <a:pt x="19" y="217"/>
                      <a:pt x="20" y="212"/>
                    </a:cubicBezTo>
                    <a:cubicBezTo>
                      <a:pt x="58" y="23"/>
                      <a:pt x="58" y="23"/>
                      <a:pt x="58" y="23"/>
                    </a:cubicBezTo>
                    <a:cubicBezTo>
                      <a:pt x="55" y="22"/>
                      <a:pt x="55" y="22"/>
                      <a:pt x="55" y="22"/>
                    </a:cubicBezTo>
                    <a:cubicBezTo>
                      <a:pt x="54" y="21"/>
                      <a:pt x="52" y="21"/>
                      <a:pt x="50" y="21"/>
                    </a:cubicBezTo>
                    <a:cubicBezTo>
                      <a:pt x="49" y="20"/>
                      <a:pt x="47" y="20"/>
                      <a:pt x="45" y="20"/>
                    </a:cubicBezTo>
                    <a:cubicBezTo>
                      <a:pt x="44" y="20"/>
                      <a:pt x="42" y="21"/>
                      <a:pt x="40" y="25"/>
                    </a:cubicBezTo>
                    <a:cubicBezTo>
                      <a:pt x="38" y="28"/>
                      <a:pt x="35" y="32"/>
                      <a:pt x="33" y="37"/>
                    </a:cubicBezTo>
                    <a:cubicBezTo>
                      <a:pt x="31" y="41"/>
                      <a:pt x="29" y="46"/>
                      <a:pt x="27" y="52"/>
                    </a:cubicBezTo>
                    <a:cubicBezTo>
                      <a:pt x="25" y="57"/>
                      <a:pt x="23" y="61"/>
                      <a:pt x="22" y="65"/>
                    </a:cubicBezTo>
                    <a:cubicBezTo>
                      <a:pt x="18" y="63"/>
                      <a:pt x="18" y="63"/>
                      <a:pt x="18" y="63"/>
                    </a:cubicBezTo>
                    <a:cubicBezTo>
                      <a:pt x="31" y="0"/>
                      <a:pt x="31" y="0"/>
                      <a:pt x="31" y="0"/>
                    </a:cubicBezTo>
                    <a:cubicBezTo>
                      <a:pt x="103" y="25"/>
                      <a:pt x="103" y="25"/>
                      <a:pt x="103" y="25"/>
                    </a:cubicBezTo>
                    <a:lnTo>
                      <a:pt x="90" y="89"/>
                    </a:lnTo>
                    <a:close/>
                  </a:path>
                </a:pathLst>
              </a:custGeom>
              <a:solidFill>
                <a:srgbClr val="898989"/>
              </a:solidFill>
              <a:ln>
                <a:noFill/>
              </a:ln>
            </p:spPr>
            <p:txBody>
              <a:bodyPr anchor="ctr"/>
              <a:lstStyle/>
              <a:p>
                <a:pPr algn="ctr"/>
                <a:endParaRPr/>
              </a:p>
            </p:txBody>
          </p:sp>
          <p:sp>
            <p:nvSpPr>
              <p:cNvPr id="38" name="íṥḷíḑè">
                <a:extLst>
                  <a:ext uri="{FF2B5EF4-FFF2-40B4-BE49-F238E27FC236}">
                    <a16:creationId xmlns:a16="http://schemas.microsoft.com/office/drawing/2014/main" id="{909C4D1D-BA30-4524-9BFE-59176207CB81}"/>
                  </a:ext>
                </a:extLst>
              </p:cNvPr>
              <p:cNvSpPr/>
              <p:nvPr/>
            </p:nvSpPr>
            <p:spPr bwMode="auto">
              <a:xfrm>
                <a:off x="2876551" y="4029076"/>
                <a:ext cx="74613" cy="200025"/>
              </a:xfrm>
              <a:custGeom>
                <a:avLst/>
                <a:gdLst>
                  <a:gd name="T0" fmla="*/ 95 w 96"/>
                  <a:gd name="T1" fmla="*/ 33 h 254"/>
                  <a:gd name="T2" fmla="*/ 91 w 96"/>
                  <a:gd name="T3" fmla="*/ 34 h 254"/>
                  <a:gd name="T4" fmla="*/ 87 w 96"/>
                  <a:gd name="T5" fmla="*/ 37 h 254"/>
                  <a:gd name="T6" fmla="*/ 83 w 96"/>
                  <a:gd name="T7" fmla="*/ 43 h 254"/>
                  <a:gd name="T8" fmla="*/ 78 w 96"/>
                  <a:gd name="T9" fmla="*/ 53 h 254"/>
                  <a:gd name="T10" fmla="*/ 64 w 96"/>
                  <a:gd name="T11" fmla="*/ 89 h 254"/>
                  <a:gd name="T12" fmla="*/ 47 w 96"/>
                  <a:gd name="T13" fmla="*/ 134 h 254"/>
                  <a:gd name="T14" fmla="*/ 42 w 96"/>
                  <a:gd name="T15" fmla="*/ 151 h 254"/>
                  <a:gd name="T16" fmla="*/ 38 w 96"/>
                  <a:gd name="T17" fmla="*/ 170 h 254"/>
                  <a:gd name="T18" fmla="*/ 31 w 96"/>
                  <a:gd name="T19" fmla="*/ 215 h 254"/>
                  <a:gd name="T20" fmla="*/ 31 w 96"/>
                  <a:gd name="T21" fmla="*/ 226 h 254"/>
                  <a:gd name="T22" fmla="*/ 33 w 96"/>
                  <a:gd name="T23" fmla="*/ 234 h 254"/>
                  <a:gd name="T24" fmla="*/ 37 w 96"/>
                  <a:gd name="T25" fmla="*/ 238 h 254"/>
                  <a:gd name="T26" fmla="*/ 41 w 96"/>
                  <a:gd name="T27" fmla="*/ 242 h 254"/>
                  <a:gd name="T28" fmla="*/ 40 w 96"/>
                  <a:gd name="T29" fmla="*/ 254 h 254"/>
                  <a:gd name="T30" fmla="*/ 0 w 96"/>
                  <a:gd name="T31" fmla="*/ 244 h 254"/>
                  <a:gd name="T32" fmla="*/ 2 w 96"/>
                  <a:gd name="T33" fmla="*/ 232 h 254"/>
                  <a:gd name="T34" fmla="*/ 7 w 96"/>
                  <a:gd name="T35" fmla="*/ 232 h 254"/>
                  <a:gd name="T36" fmla="*/ 12 w 96"/>
                  <a:gd name="T37" fmla="*/ 230 h 254"/>
                  <a:gd name="T38" fmla="*/ 16 w 96"/>
                  <a:gd name="T39" fmla="*/ 224 h 254"/>
                  <a:gd name="T40" fmla="*/ 19 w 96"/>
                  <a:gd name="T41" fmla="*/ 214 h 254"/>
                  <a:gd name="T42" fmla="*/ 27 w 96"/>
                  <a:gd name="T43" fmla="*/ 156 h 254"/>
                  <a:gd name="T44" fmla="*/ 28 w 96"/>
                  <a:gd name="T45" fmla="*/ 146 h 254"/>
                  <a:gd name="T46" fmla="*/ 27 w 96"/>
                  <a:gd name="T47" fmla="*/ 129 h 254"/>
                  <a:gd name="T48" fmla="*/ 26 w 96"/>
                  <a:gd name="T49" fmla="*/ 85 h 254"/>
                  <a:gd name="T50" fmla="*/ 24 w 96"/>
                  <a:gd name="T51" fmla="*/ 44 h 254"/>
                  <a:gd name="T52" fmla="*/ 23 w 96"/>
                  <a:gd name="T53" fmla="*/ 29 h 254"/>
                  <a:gd name="T54" fmla="*/ 21 w 96"/>
                  <a:gd name="T55" fmla="*/ 19 h 254"/>
                  <a:gd name="T56" fmla="*/ 18 w 96"/>
                  <a:gd name="T57" fmla="*/ 15 h 254"/>
                  <a:gd name="T58" fmla="*/ 14 w 96"/>
                  <a:gd name="T59" fmla="*/ 12 h 254"/>
                  <a:gd name="T60" fmla="*/ 16 w 96"/>
                  <a:gd name="T61" fmla="*/ 0 h 254"/>
                  <a:gd name="T62" fmla="*/ 52 w 96"/>
                  <a:gd name="T63" fmla="*/ 9 h 254"/>
                  <a:gd name="T64" fmla="*/ 50 w 96"/>
                  <a:gd name="T65" fmla="*/ 21 h 254"/>
                  <a:gd name="T66" fmla="*/ 41 w 96"/>
                  <a:gd name="T67" fmla="*/ 21 h 254"/>
                  <a:gd name="T68" fmla="*/ 38 w 96"/>
                  <a:gd name="T69" fmla="*/ 26 h 254"/>
                  <a:gd name="T70" fmla="*/ 38 w 96"/>
                  <a:gd name="T71" fmla="*/ 30 h 254"/>
                  <a:gd name="T72" fmla="*/ 38 w 96"/>
                  <a:gd name="T73" fmla="*/ 37 h 254"/>
                  <a:gd name="T74" fmla="*/ 38 w 96"/>
                  <a:gd name="T75" fmla="*/ 47 h 254"/>
                  <a:gd name="T76" fmla="*/ 39 w 96"/>
                  <a:gd name="T77" fmla="*/ 58 h 254"/>
                  <a:gd name="T78" fmla="*/ 40 w 96"/>
                  <a:gd name="T79" fmla="*/ 90 h 254"/>
                  <a:gd name="T80" fmla="*/ 42 w 96"/>
                  <a:gd name="T81" fmla="*/ 130 h 254"/>
                  <a:gd name="T82" fmla="*/ 66 w 96"/>
                  <a:gd name="T83" fmla="*/ 68 h 254"/>
                  <a:gd name="T84" fmla="*/ 75 w 96"/>
                  <a:gd name="T85" fmla="*/ 41 h 254"/>
                  <a:gd name="T86" fmla="*/ 75 w 96"/>
                  <a:gd name="T87" fmla="*/ 34 h 254"/>
                  <a:gd name="T88" fmla="*/ 72 w 96"/>
                  <a:gd name="T89" fmla="*/ 30 h 254"/>
                  <a:gd name="T90" fmla="*/ 69 w 96"/>
                  <a:gd name="T91" fmla="*/ 27 h 254"/>
                  <a:gd name="T92" fmla="*/ 65 w 96"/>
                  <a:gd name="T93" fmla="*/ 25 h 254"/>
                  <a:gd name="T94" fmla="*/ 67 w 96"/>
                  <a:gd name="T95" fmla="*/ 13 h 254"/>
                  <a:gd name="T96" fmla="*/ 96 w 96"/>
                  <a:gd name="T97" fmla="*/ 21 h 254"/>
                  <a:gd name="T98" fmla="*/ 95 w 96"/>
                  <a:gd name="T99" fmla="*/ 33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96" h="254">
                    <a:moveTo>
                      <a:pt x="95" y="33"/>
                    </a:moveTo>
                    <a:cubicBezTo>
                      <a:pt x="94" y="33"/>
                      <a:pt x="93" y="33"/>
                      <a:pt x="91" y="34"/>
                    </a:cubicBezTo>
                    <a:cubicBezTo>
                      <a:pt x="89" y="35"/>
                      <a:pt x="88" y="36"/>
                      <a:pt x="87" y="37"/>
                    </a:cubicBezTo>
                    <a:cubicBezTo>
                      <a:pt x="85" y="40"/>
                      <a:pt x="84" y="41"/>
                      <a:pt x="83" y="43"/>
                    </a:cubicBezTo>
                    <a:cubicBezTo>
                      <a:pt x="82" y="44"/>
                      <a:pt x="81" y="48"/>
                      <a:pt x="78" y="53"/>
                    </a:cubicBezTo>
                    <a:cubicBezTo>
                      <a:pt x="73" y="65"/>
                      <a:pt x="69" y="77"/>
                      <a:pt x="64" y="89"/>
                    </a:cubicBezTo>
                    <a:cubicBezTo>
                      <a:pt x="60" y="101"/>
                      <a:pt x="54" y="116"/>
                      <a:pt x="47" y="134"/>
                    </a:cubicBezTo>
                    <a:cubicBezTo>
                      <a:pt x="45" y="141"/>
                      <a:pt x="43" y="147"/>
                      <a:pt x="42" y="151"/>
                    </a:cubicBezTo>
                    <a:cubicBezTo>
                      <a:pt x="41" y="155"/>
                      <a:pt x="40" y="161"/>
                      <a:pt x="38" y="170"/>
                    </a:cubicBezTo>
                    <a:cubicBezTo>
                      <a:pt x="31" y="215"/>
                      <a:pt x="31" y="215"/>
                      <a:pt x="31" y="215"/>
                    </a:cubicBezTo>
                    <a:cubicBezTo>
                      <a:pt x="31" y="219"/>
                      <a:pt x="31" y="223"/>
                      <a:pt x="31" y="226"/>
                    </a:cubicBezTo>
                    <a:cubicBezTo>
                      <a:pt x="31" y="229"/>
                      <a:pt x="32" y="232"/>
                      <a:pt x="33" y="234"/>
                    </a:cubicBezTo>
                    <a:cubicBezTo>
                      <a:pt x="33" y="235"/>
                      <a:pt x="35" y="236"/>
                      <a:pt x="37" y="238"/>
                    </a:cubicBezTo>
                    <a:cubicBezTo>
                      <a:pt x="38" y="240"/>
                      <a:pt x="40" y="241"/>
                      <a:pt x="41" y="242"/>
                    </a:cubicBezTo>
                    <a:cubicBezTo>
                      <a:pt x="40" y="254"/>
                      <a:pt x="40" y="254"/>
                      <a:pt x="40" y="254"/>
                    </a:cubicBezTo>
                    <a:cubicBezTo>
                      <a:pt x="0" y="244"/>
                      <a:pt x="0" y="244"/>
                      <a:pt x="0" y="244"/>
                    </a:cubicBezTo>
                    <a:cubicBezTo>
                      <a:pt x="2" y="232"/>
                      <a:pt x="2" y="232"/>
                      <a:pt x="2" y="232"/>
                    </a:cubicBezTo>
                    <a:cubicBezTo>
                      <a:pt x="3" y="232"/>
                      <a:pt x="5" y="232"/>
                      <a:pt x="7" y="232"/>
                    </a:cubicBezTo>
                    <a:cubicBezTo>
                      <a:pt x="10" y="232"/>
                      <a:pt x="11" y="231"/>
                      <a:pt x="12" y="230"/>
                    </a:cubicBezTo>
                    <a:cubicBezTo>
                      <a:pt x="14" y="229"/>
                      <a:pt x="15" y="227"/>
                      <a:pt x="16" y="224"/>
                    </a:cubicBezTo>
                    <a:cubicBezTo>
                      <a:pt x="17" y="222"/>
                      <a:pt x="18" y="218"/>
                      <a:pt x="19" y="214"/>
                    </a:cubicBezTo>
                    <a:cubicBezTo>
                      <a:pt x="27" y="156"/>
                      <a:pt x="27" y="156"/>
                      <a:pt x="27" y="156"/>
                    </a:cubicBezTo>
                    <a:cubicBezTo>
                      <a:pt x="28" y="154"/>
                      <a:pt x="28" y="151"/>
                      <a:pt x="28" y="146"/>
                    </a:cubicBezTo>
                    <a:cubicBezTo>
                      <a:pt x="28" y="141"/>
                      <a:pt x="27" y="135"/>
                      <a:pt x="27" y="129"/>
                    </a:cubicBezTo>
                    <a:cubicBezTo>
                      <a:pt x="27" y="115"/>
                      <a:pt x="26" y="101"/>
                      <a:pt x="26" y="85"/>
                    </a:cubicBezTo>
                    <a:cubicBezTo>
                      <a:pt x="25" y="69"/>
                      <a:pt x="25" y="55"/>
                      <a:pt x="24" y="44"/>
                    </a:cubicBezTo>
                    <a:cubicBezTo>
                      <a:pt x="24" y="37"/>
                      <a:pt x="23" y="32"/>
                      <a:pt x="23" y="29"/>
                    </a:cubicBezTo>
                    <a:cubicBezTo>
                      <a:pt x="22" y="25"/>
                      <a:pt x="22" y="22"/>
                      <a:pt x="21" y="19"/>
                    </a:cubicBezTo>
                    <a:cubicBezTo>
                      <a:pt x="20" y="17"/>
                      <a:pt x="19" y="16"/>
                      <a:pt x="18" y="15"/>
                    </a:cubicBezTo>
                    <a:cubicBezTo>
                      <a:pt x="17" y="13"/>
                      <a:pt x="16" y="12"/>
                      <a:pt x="14" y="12"/>
                    </a:cubicBezTo>
                    <a:cubicBezTo>
                      <a:pt x="16" y="0"/>
                      <a:pt x="16" y="0"/>
                      <a:pt x="16" y="0"/>
                    </a:cubicBezTo>
                    <a:cubicBezTo>
                      <a:pt x="52" y="9"/>
                      <a:pt x="52" y="9"/>
                      <a:pt x="52" y="9"/>
                    </a:cubicBezTo>
                    <a:cubicBezTo>
                      <a:pt x="50" y="21"/>
                      <a:pt x="50" y="21"/>
                      <a:pt x="50" y="21"/>
                    </a:cubicBezTo>
                    <a:cubicBezTo>
                      <a:pt x="46" y="20"/>
                      <a:pt x="43" y="20"/>
                      <a:pt x="41" y="21"/>
                    </a:cubicBezTo>
                    <a:cubicBezTo>
                      <a:pt x="39" y="22"/>
                      <a:pt x="38" y="24"/>
                      <a:pt x="38" y="26"/>
                    </a:cubicBezTo>
                    <a:cubicBezTo>
                      <a:pt x="38" y="27"/>
                      <a:pt x="38" y="28"/>
                      <a:pt x="38" y="30"/>
                    </a:cubicBezTo>
                    <a:cubicBezTo>
                      <a:pt x="38" y="32"/>
                      <a:pt x="38" y="34"/>
                      <a:pt x="38" y="37"/>
                    </a:cubicBezTo>
                    <a:cubicBezTo>
                      <a:pt x="38" y="40"/>
                      <a:pt x="38" y="43"/>
                      <a:pt x="38" y="47"/>
                    </a:cubicBezTo>
                    <a:cubicBezTo>
                      <a:pt x="38" y="51"/>
                      <a:pt x="38" y="55"/>
                      <a:pt x="39" y="58"/>
                    </a:cubicBezTo>
                    <a:cubicBezTo>
                      <a:pt x="39" y="69"/>
                      <a:pt x="39" y="79"/>
                      <a:pt x="40" y="90"/>
                    </a:cubicBezTo>
                    <a:cubicBezTo>
                      <a:pt x="40" y="100"/>
                      <a:pt x="41" y="114"/>
                      <a:pt x="42" y="130"/>
                    </a:cubicBezTo>
                    <a:cubicBezTo>
                      <a:pt x="52" y="104"/>
                      <a:pt x="60" y="83"/>
                      <a:pt x="66" y="68"/>
                    </a:cubicBezTo>
                    <a:cubicBezTo>
                      <a:pt x="71" y="53"/>
                      <a:pt x="74" y="44"/>
                      <a:pt x="75" y="41"/>
                    </a:cubicBezTo>
                    <a:cubicBezTo>
                      <a:pt x="75" y="38"/>
                      <a:pt x="75" y="36"/>
                      <a:pt x="75" y="34"/>
                    </a:cubicBezTo>
                    <a:cubicBezTo>
                      <a:pt x="74" y="32"/>
                      <a:pt x="73" y="31"/>
                      <a:pt x="72" y="30"/>
                    </a:cubicBezTo>
                    <a:cubicBezTo>
                      <a:pt x="72" y="29"/>
                      <a:pt x="70" y="28"/>
                      <a:pt x="69" y="27"/>
                    </a:cubicBezTo>
                    <a:cubicBezTo>
                      <a:pt x="68" y="26"/>
                      <a:pt x="67" y="26"/>
                      <a:pt x="65" y="25"/>
                    </a:cubicBezTo>
                    <a:cubicBezTo>
                      <a:pt x="67" y="13"/>
                      <a:pt x="67" y="13"/>
                      <a:pt x="67" y="13"/>
                    </a:cubicBezTo>
                    <a:cubicBezTo>
                      <a:pt x="96" y="21"/>
                      <a:pt x="96" y="21"/>
                      <a:pt x="96" y="21"/>
                    </a:cubicBezTo>
                    <a:lnTo>
                      <a:pt x="95" y="33"/>
                    </a:lnTo>
                    <a:close/>
                  </a:path>
                </a:pathLst>
              </a:custGeom>
              <a:solidFill>
                <a:srgbClr val="898989"/>
              </a:solidFill>
              <a:ln>
                <a:noFill/>
              </a:ln>
            </p:spPr>
            <p:txBody>
              <a:bodyPr anchor="ctr"/>
              <a:lstStyle/>
              <a:p>
                <a:pPr algn="ctr"/>
                <a:endParaRPr/>
              </a:p>
            </p:txBody>
          </p:sp>
          <p:sp>
            <p:nvSpPr>
              <p:cNvPr id="39" name="iṡļiďé">
                <a:extLst>
                  <a:ext uri="{FF2B5EF4-FFF2-40B4-BE49-F238E27FC236}">
                    <a16:creationId xmlns:a16="http://schemas.microsoft.com/office/drawing/2014/main" id="{5AA3E82B-08F7-427F-B7E2-BE5071D1BDF9}"/>
                  </a:ext>
                </a:extLst>
              </p:cNvPr>
              <p:cNvSpPr/>
              <p:nvPr/>
            </p:nvSpPr>
            <p:spPr bwMode="auto">
              <a:xfrm>
                <a:off x="2973388" y="4051301"/>
                <a:ext cx="65088" cy="200025"/>
              </a:xfrm>
              <a:custGeom>
                <a:avLst/>
                <a:gdLst>
                  <a:gd name="T0" fmla="*/ 74 w 83"/>
                  <a:gd name="T1" fmla="*/ 37 h 255"/>
                  <a:gd name="T2" fmla="*/ 81 w 83"/>
                  <a:gd name="T3" fmla="*/ 78 h 255"/>
                  <a:gd name="T4" fmla="*/ 82 w 83"/>
                  <a:gd name="T5" fmla="*/ 131 h 255"/>
                  <a:gd name="T6" fmla="*/ 77 w 83"/>
                  <a:gd name="T7" fmla="*/ 183 h 255"/>
                  <a:gd name="T8" fmla="*/ 66 w 83"/>
                  <a:gd name="T9" fmla="*/ 222 h 255"/>
                  <a:gd name="T10" fmla="*/ 52 w 83"/>
                  <a:gd name="T11" fmla="*/ 247 h 255"/>
                  <a:gd name="T12" fmla="*/ 36 w 83"/>
                  <a:gd name="T13" fmla="*/ 254 h 255"/>
                  <a:gd name="T14" fmla="*/ 20 w 83"/>
                  <a:gd name="T15" fmla="*/ 244 h 255"/>
                  <a:gd name="T16" fmla="*/ 8 w 83"/>
                  <a:gd name="T17" fmla="*/ 216 h 255"/>
                  <a:gd name="T18" fmla="*/ 1 w 83"/>
                  <a:gd name="T19" fmla="*/ 175 h 255"/>
                  <a:gd name="T20" fmla="*/ 0 w 83"/>
                  <a:gd name="T21" fmla="*/ 124 h 255"/>
                  <a:gd name="T22" fmla="*/ 6 w 83"/>
                  <a:gd name="T23" fmla="*/ 72 h 255"/>
                  <a:gd name="T24" fmla="*/ 17 w 83"/>
                  <a:gd name="T25" fmla="*/ 33 h 255"/>
                  <a:gd name="T26" fmla="*/ 31 w 83"/>
                  <a:gd name="T27" fmla="*/ 8 h 255"/>
                  <a:gd name="T28" fmla="*/ 47 w 83"/>
                  <a:gd name="T29" fmla="*/ 0 h 255"/>
                  <a:gd name="T30" fmla="*/ 62 w 83"/>
                  <a:gd name="T31" fmla="*/ 10 h 255"/>
                  <a:gd name="T32" fmla="*/ 74 w 83"/>
                  <a:gd name="T33" fmla="*/ 37 h 255"/>
                  <a:gd name="T34" fmla="*/ 58 w 83"/>
                  <a:gd name="T35" fmla="*/ 208 h 255"/>
                  <a:gd name="T36" fmla="*/ 64 w 83"/>
                  <a:gd name="T37" fmla="*/ 173 h 255"/>
                  <a:gd name="T38" fmla="*/ 68 w 83"/>
                  <a:gd name="T39" fmla="*/ 130 h 255"/>
                  <a:gd name="T40" fmla="*/ 68 w 83"/>
                  <a:gd name="T41" fmla="*/ 84 h 255"/>
                  <a:gd name="T42" fmla="*/ 65 w 83"/>
                  <a:gd name="T43" fmla="*/ 48 h 255"/>
                  <a:gd name="T44" fmla="*/ 57 w 83"/>
                  <a:gd name="T45" fmla="*/ 24 h 255"/>
                  <a:gd name="T46" fmla="*/ 46 w 83"/>
                  <a:gd name="T47" fmla="*/ 15 h 255"/>
                  <a:gd name="T48" fmla="*/ 34 w 83"/>
                  <a:gd name="T49" fmla="*/ 24 h 255"/>
                  <a:gd name="T50" fmla="*/ 24 w 83"/>
                  <a:gd name="T51" fmla="*/ 48 h 255"/>
                  <a:gd name="T52" fmla="*/ 18 w 83"/>
                  <a:gd name="T53" fmla="*/ 83 h 255"/>
                  <a:gd name="T54" fmla="*/ 15 w 83"/>
                  <a:gd name="T55" fmla="*/ 126 h 255"/>
                  <a:gd name="T56" fmla="*/ 14 w 83"/>
                  <a:gd name="T57" fmla="*/ 170 h 255"/>
                  <a:gd name="T58" fmla="*/ 18 w 83"/>
                  <a:gd name="T59" fmla="*/ 206 h 255"/>
                  <a:gd name="T60" fmla="*/ 25 w 83"/>
                  <a:gd name="T61" fmla="*/ 230 h 255"/>
                  <a:gd name="T62" fmla="*/ 36 w 83"/>
                  <a:gd name="T63" fmla="*/ 239 h 255"/>
                  <a:gd name="T64" fmla="*/ 48 w 83"/>
                  <a:gd name="T65" fmla="*/ 232 h 255"/>
                  <a:gd name="T66" fmla="*/ 58 w 83"/>
                  <a:gd name="T67" fmla="*/ 208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3" h="255">
                    <a:moveTo>
                      <a:pt x="74" y="37"/>
                    </a:moveTo>
                    <a:cubicBezTo>
                      <a:pt x="78" y="48"/>
                      <a:pt x="80" y="62"/>
                      <a:pt x="81" y="78"/>
                    </a:cubicBezTo>
                    <a:cubicBezTo>
                      <a:pt x="83" y="94"/>
                      <a:pt x="83" y="112"/>
                      <a:pt x="82" y="131"/>
                    </a:cubicBezTo>
                    <a:cubicBezTo>
                      <a:pt x="81" y="150"/>
                      <a:pt x="79" y="167"/>
                      <a:pt x="77" y="183"/>
                    </a:cubicBezTo>
                    <a:cubicBezTo>
                      <a:pt x="74" y="199"/>
                      <a:pt x="70" y="212"/>
                      <a:pt x="66" y="222"/>
                    </a:cubicBezTo>
                    <a:cubicBezTo>
                      <a:pt x="62" y="233"/>
                      <a:pt x="57" y="241"/>
                      <a:pt x="52" y="247"/>
                    </a:cubicBezTo>
                    <a:cubicBezTo>
                      <a:pt x="47" y="252"/>
                      <a:pt x="41" y="255"/>
                      <a:pt x="36" y="254"/>
                    </a:cubicBezTo>
                    <a:cubicBezTo>
                      <a:pt x="30" y="254"/>
                      <a:pt x="24" y="250"/>
                      <a:pt x="20" y="244"/>
                    </a:cubicBezTo>
                    <a:cubicBezTo>
                      <a:pt x="15" y="237"/>
                      <a:pt x="11" y="228"/>
                      <a:pt x="8" y="216"/>
                    </a:cubicBezTo>
                    <a:cubicBezTo>
                      <a:pt x="5" y="205"/>
                      <a:pt x="3" y="191"/>
                      <a:pt x="1" y="175"/>
                    </a:cubicBezTo>
                    <a:cubicBezTo>
                      <a:pt x="0" y="159"/>
                      <a:pt x="0" y="142"/>
                      <a:pt x="0" y="124"/>
                    </a:cubicBezTo>
                    <a:cubicBezTo>
                      <a:pt x="1" y="105"/>
                      <a:pt x="3" y="87"/>
                      <a:pt x="6" y="72"/>
                    </a:cubicBezTo>
                    <a:cubicBezTo>
                      <a:pt x="9" y="57"/>
                      <a:pt x="12" y="44"/>
                      <a:pt x="17" y="33"/>
                    </a:cubicBezTo>
                    <a:cubicBezTo>
                      <a:pt x="21" y="22"/>
                      <a:pt x="26" y="13"/>
                      <a:pt x="31" y="8"/>
                    </a:cubicBezTo>
                    <a:cubicBezTo>
                      <a:pt x="36" y="2"/>
                      <a:pt x="41" y="0"/>
                      <a:pt x="47" y="0"/>
                    </a:cubicBezTo>
                    <a:cubicBezTo>
                      <a:pt x="53" y="1"/>
                      <a:pt x="58" y="4"/>
                      <a:pt x="62" y="10"/>
                    </a:cubicBezTo>
                    <a:cubicBezTo>
                      <a:pt x="67" y="17"/>
                      <a:pt x="71" y="26"/>
                      <a:pt x="74" y="37"/>
                    </a:cubicBezTo>
                    <a:close/>
                    <a:moveTo>
                      <a:pt x="58" y="208"/>
                    </a:moveTo>
                    <a:cubicBezTo>
                      <a:pt x="60" y="198"/>
                      <a:pt x="63" y="186"/>
                      <a:pt x="64" y="173"/>
                    </a:cubicBezTo>
                    <a:cubicBezTo>
                      <a:pt x="66" y="160"/>
                      <a:pt x="67" y="146"/>
                      <a:pt x="68" y="130"/>
                    </a:cubicBezTo>
                    <a:cubicBezTo>
                      <a:pt x="68" y="113"/>
                      <a:pt x="68" y="98"/>
                      <a:pt x="68" y="84"/>
                    </a:cubicBezTo>
                    <a:cubicBezTo>
                      <a:pt x="67" y="70"/>
                      <a:pt x="66" y="58"/>
                      <a:pt x="65" y="48"/>
                    </a:cubicBezTo>
                    <a:cubicBezTo>
                      <a:pt x="63" y="38"/>
                      <a:pt x="60" y="30"/>
                      <a:pt x="57" y="24"/>
                    </a:cubicBezTo>
                    <a:cubicBezTo>
                      <a:pt x="54" y="19"/>
                      <a:pt x="50" y="16"/>
                      <a:pt x="46" y="15"/>
                    </a:cubicBezTo>
                    <a:cubicBezTo>
                      <a:pt x="41" y="15"/>
                      <a:pt x="37" y="18"/>
                      <a:pt x="34" y="24"/>
                    </a:cubicBezTo>
                    <a:cubicBezTo>
                      <a:pt x="30" y="30"/>
                      <a:pt x="27" y="38"/>
                      <a:pt x="24" y="48"/>
                    </a:cubicBezTo>
                    <a:cubicBezTo>
                      <a:pt x="22" y="58"/>
                      <a:pt x="20" y="70"/>
                      <a:pt x="18" y="83"/>
                    </a:cubicBezTo>
                    <a:cubicBezTo>
                      <a:pt x="17" y="97"/>
                      <a:pt x="16" y="111"/>
                      <a:pt x="15" y="126"/>
                    </a:cubicBezTo>
                    <a:cubicBezTo>
                      <a:pt x="14" y="142"/>
                      <a:pt x="14" y="157"/>
                      <a:pt x="14" y="170"/>
                    </a:cubicBezTo>
                    <a:cubicBezTo>
                      <a:pt x="15" y="183"/>
                      <a:pt x="16" y="195"/>
                      <a:pt x="18" y="206"/>
                    </a:cubicBezTo>
                    <a:cubicBezTo>
                      <a:pt x="20" y="216"/>
                      <a:pt x="22" y="224"/>
                      <a:pt x="25" y="230"/>
                    </a:cubicBezTo>
                    <a:cubicBezTo>
                      <a:pt x="28" y="236"/>
                      <a:pt x="32" y="239"/>
                      <a:pt x="36" y="239"/>
                    </a:cubicBezTo>
                    <a:cubicBezTo>
                      <a:pt x="41" y="240"/>
                      <a:pt x="45" y="237"/>
                      <a:pt x="48" y="232"/>
                    </a:cubicBezTo>
                    <a:cubicBezTo>
                      <a:pt x="52" y="226"/>
                      <a:pt x="55" y="218"/>
                      <a:pt x="58" y="208"/>
                    </a:cubicBezTo>
                    <a:close/>
                  </a:path>
                </a:pathLst>
              </a:custGeom>
              <a:solidFill>
                <a:srgbClr val="898989"/>
              </a:solidFill>
              <a:ln>
                <a:noFill/>
              </a:ln>
            </p:spPr>
            <p:txBody>
              <a:bodyPr anchor="ctr"/>
              <a:lstStyle/>
              <a:p>
                <a:pPr algn="ctr"/>
                <a:endParaRPr/>
              </a:p>
            </p:txBody>
          </p:sp>
          <p:sp>
            <p:nvSpPr>
              <p:cNvPr id="40" name="îṥļîḍè">
                <a:extLst>
                  <a:ext uri="{FF2B5EF4-FFF2-40B4-BE49-F238E27FC236}">
                    <a16:creationId xmlns:a16="http://schemas.microsoft.com/office/drawing/2014/main" id="{3A66E6C0-3FEA-45A0-84DA-A3CE05F2C618}"/>
                  </a:ext>
                </a:extLst>
              </p:cNvPr>
              <p:cNvSpPr/>
              <p:nvPr/>
            </p:nvSpPr>
            <p:spPr bwMode="auto">
              <a:xfrm>
                <a:off x="3033713" y="4057651"/>
                <a:ext cx="52388" cy="190500"/>
              </a:xfrm>
              <a:custGeom>
                <a:avLst/>
                <a:gdLst>
                  <a:gd name="T0" fmla="*/ 67 w 67"/>
                  <a:gd name="T1" fmla="*/ 61 h 243"/>
                  <a:gd name="T2" fmla="*/ 62 w 67"/>
                  <a:gd name="T3" fmla="*/ 61 h 243"/>
                  <a:gd name="T4" fmla="*/ 57 w 67"/>
                  <a:gd name="T5" fmla="*/ 32 h 243"/>
                  <a:gd name="T6" fmla="*/ 50 w 67"/>
                  <a:gd name="T7" fmla="*/ 15 h 243"/>
                  <a:gd name="T8" fmla="*/ 45 w 67"/>
                  <a:gd name="T9" fmla="*/ 14 h 243"/>
                  <a:gd name="T10" fmla="*/ 39 w 67"/>
                  <a:gd name="T11" fmla="*/ 14 h 243"/>
                  <a:gd name="T12" fmla="*/ 25 w 67"/>
                  <a:gd name="T13" fmla="*/ 14 h 243"/>
                  <a:gd name="T14" fmla="*/ 25 w 67"/>
                  <a:gd name="T15" fmla="*/ 111 h 243"/>
                  <a:gd name="T16" fmla="*/ 35 w 67"/>
                  <a:gd name="T17" fmla="*/ 111 h 243"/>
                  <a:gd name="T18" fmla="*/ 42 w 67"/>
                  <a:gd name="T19" fmla="*/ 109 h 243"/>
                  <a:gd name="T20" fmla="*/ 46 w 67"/>
                  <a:gd name="T21" fmla="*/ 101 h 243"/>
                  <a:gd name="T22" fmla="*/ 48 w 67"/>
                  <a:gd name="T23" fmla="*/ 89 h 243"/>
                  <a:gd name="T24" fmla="*/ 49 w 67"/>
                  <a:gd name="T25" fmla="*/ 72 h 243"/>
                  <a:gd name="T26" fmla="*/ 54 w 67"/>
                  <a:gd name="T27" fmla="*/ 72 h 243"/>
                  <a:gd name="T28" fmla="*/ 54 w 67"/>
                  <a:gd name="T29" fmla="*/ 167 h 243"/>
                  <a:gd name="T30" fmla="*/ 49 w 67"/>
                  <a:gd name="T31" fmla="*/ 167 h 243"/>
                  <a:gd name="T32" fmla="*/ 48 w 67"/>
                  <a:gd name="T33" fmla="*/ 150 h 243"/>
                  <a:gd name="T34" fmla="*/ 46 w 67"/>
                  <a:gd name="T35" fmla="*/ 136 h 243"/>
                  <a:gd name="T36" fmla="*/ 41 w 67"/>
                  <a:gd name="T37" fmla="*/ 128 h 243"/>
                  <a:gd name="T38" fmla="*/ 35 w 67"/>
                  <a:gd name="T39" fmla="*/ 125 h 243"/>
                  <a:gd name="T40" fmla="*/ 25 w 67"/>
                  <a:gd name="T41" fmla="*/ 125 h 243"/>
                  <a:gd name="T42" fmla="*/ 25 w 67"/>
                  <a:gd name="T43" fmla="*/ 209 h 243"/>
                  <a:gd name="T44" fmla="*/ 26 w 67"/>
                  <a:gd name="T45" fmla="*/ 219 h 243"/>
                  <a:gd name="T46" fmla="*/ 29 w 67"/>
                  <a:gd name="T47" fmla="*/ 226 h 243"/>
                  <a:gd name="T48" fmla="*/ 32 w 67"/>
                  <a:gd name="T49" fmla="*/ 229 h 243"/>
                  <a:gd name="T50" fmla="*/ 37 w 67"/>
                  <a:gd name="T51" fmla="*/ 231 h 243"/>
                  <a:gd name="T52" fmla="*/ 37 w 67"/>
                  <a:gd name="T53" fmla="*/ 243 h 243"/>
                  <a:gd name="T54" fmla="*/ 0 w 67"/>
                  <a:gd name="T55" fmla="*/ 243 h 243"/>
                  <a:gd name="T56" fmla="*/ 0 w 67"/>
                  <a:gd name="T57" fmla="*/ 231 h 243"/>
                  <a:gd name="T58" fmla="*/ 5 w 67"/>
                  <a:gd name="T59" fmla="*/ 230 h 243"/>
                  <a:gd name="T60" fmla="*/ 9 w 67"/>
                  <a:gd name="T61" fmla="*/ 228 h 243"/>
                  <a:gd name="T62" fmla="*/ 11 w 67"/>
                  <a:gd name="T63" fmla="*/ 221 h 243"/>
                  <a:gd name="T64" fmla="*/ 12 w 67"/>
                  <a:gd name="T65" fmla="*/ 211 h 243"/>
                  <a:gd name="T66" fmla="*/ 12 w 67"/>
                  <a:gd name="T67" fmla="*/ 36 h 243"/>
                  <a:gd name="T68" fmla="*/ 12 w 67"/>
                  <a:gd name="T69" fmla="*/ 26 h 243"/>
                  <a:gd name="T70" fmla="*/ 9 w 67"/>
                  <a:gd name="T71" fmla="*/ 18 h 243"/>
                  <a:gd name="T72" fmla="*/ 4 w 67"/>
                  <a:gd name="T73" fmla="*/ 15 h 243"/>
                  <a:gd name="T74" fmla="*/ 0 w 67"/>
                  <a:gd name="T75" fmla="*/ 12 h 243"/>
                  <a:gd name="T76" fmla="*/ 0 w 67"/>
                  <a:gd name="T77" fmla="*/ 0 h 243"/>
                  <a:gd name="T78" fmla="*/ 67 w 67"/>
                  <a:gd name="T79" fmla="*/ 0 h 243"/>
                  <a:gd name="T80" fmla="*/ 67 w 67"/>
                  <a:gd name="T81" fmla="*/ 6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7" h="243">
                    <a:moveTo>
                      <a:pt x="67" y="61"/>
                    </a:moveTo>
                    <a:cubicBezTo>
                      <a:pt x="62" y="61"/>
                      <a:pt x="62" y="61"/>
                      <a:pt x="62" y="61"/>
                    </a:cubicBezTo>
                    <a:cubicBezTo>
                      <a:pt x="62" y="52"/>
                      <a:pt x="60" y="42"/>
                      <a:pt x="57" y="32"/>
                    </a:cubicBezTo>
                    <a:cubicBezTo>
                      <a:pt x="55" y="22"/>
                      <a:pt x="52" y="16"/>
                      <a:pt x="50" y="15"/>
                    </a:cubicBezTo>
                    <a:cubicBezTo>
                      <a:pt x="48" y="15"/>
                      <a:pt x="47" y="14"/>
                      <a:pt x="45" y="14"/>
                    </a:cubicBezTo>
                    <a:cubicBezTo>
                      <a:pt x="43" y="14"/>
                      <a:pt x="42" y="14"/>
                      <a:pt x="39" y="14"/>
                    </a:cubicBezTo>
                    <a:cubicBezTo>
                      <a:pt x="25" y="14"/>
                      <a:pt x="25" y="14"/>
                      <a:pt x="25" y="14"/>
                    </a:cubicBezTo>
                    <a:cubicBezTo>
                      <a:pt x="25" y="111"/>
                      <a:pt x="25" y="111"/>
                      <a:pt x="25" y="111"/>
                    </a:cubicBezTo>
                    <a:cubicBezTo>
                      <a:pt x="35" y="111"/>
                      <a:pt x="35" y="111"/>
                      <a:pt x="35" y="111"/>
                    </a:cubicBezTo>
                    <a:cubicBezTo>
                      <a:pt x="38" y="111"/>
                      <a:pt x="40" y="111"/>
                      <a:pt x="42" y="109"/>
                    </a:cubicBezTo>
                    <a:cubicBezTo>
                      <a:pt x="43" y="107"/>
                      <a:pt x="45" y="104"/>
                      <a:pt x="46" y="101"/>
                    </a:cubicBezTo>
                    <a:cubicBezTo>
                      <a:pt x="47" y="98"/>
                      <a:pt x="47" y="94"/>
                      <a:pt x="48" y="89"/>
                    </a:cubicBezTo>
                    <a:cubicBezTo>
                      <a:pt x="49" y="84"/>
                      <a:pt x="49" y="78"/>
                      <a:pt x="49" y="72"/>
                    </a:cubicBezTo>
                    <a:cubicBezTo>
                      <a:pt x="54" y="72"/>
                      <a:pt x="54" y="72"/>
                      <a:pt x="54" y="72"/>
                    </a:cubicBezTo>
                    <a:cubicBezTo>
                      <a:pt x="54" y="167"/>
                      <a:pt x="54" y="167"/>
                      <a:pt x="54" y="167"/>
                    </a:cubicBezTo>
                    <a:cubicBezTo>
                      <a:pt x="49" y="167"/>
                      <a:pt x="49" y="167"/>
                      <a:pt x="49" y="167"/>
                    </a:cubicBezTo>
                    <a:cubicBezTo>
                      <a:pt x="49" y="162"/>
                      <a:pt x="49" y="157"/>
                      <a:pt x="48" y="150"/>
                    </a:cubicBezTo>
                    <a:cubicBezTo>
                      <a:pt x="47" y="144"/>
                      <a:pt x="47" y="139"/>
                      <a:pt x="46" y="136"/>
                    </a:cubicBezTo>
                    <a:cubicBezTo>
                      <a:pt x="45" y="132"/>
                      <a:pt x="43" y="129"/>
                      <a:pt x="41" y="128"/>
                    </a:cubicBezTo>
                    <a:cubicBezTo>
                      <a:pt x="40" y="126"/>
                      <a:pt x="37" y="125"/>
                      <a:pt x="35" y="125"/>
                    </a:cubicBezTo>
                    <a:cubicBezTo>
                      <a:pt x="25" y="125"/>
                      <a:pt x="25" y="125"/>
                      <a:pt x="25" y="125"/>
                    </a:cubicBezTo>
                    <a:cubicBezTo>
                      <a:pt x="25" y="209"/>
                      <a:pt x="25" y="209"/>
                      <a:pt x="25" y="209"/>
                    </a:cubicBezTo>
                    <a:cubicBezTo>
                      <a:pt x="25" y="213"/>
                      <a:pt x="25" y="216"/>
                      <a:pt x="26" y="219"/>
                    </a:cubicBezTo>
                    <a:cubicBezTo>
                      <a:pt x="26" y="222"/>
                      <a:pt x="27" y="225"/>
                      <a:pt x="29" y="226"/>
                    </a:cubicBezTo>
                    <a:cubicBezTo>
                      <a:pt x="29" y="227"/>
                      <a:pt x="30" y="228"/>
                      <a:pt x="32" y="229"/>
                    </a:cubicBezTo>
                    <a:cubicBezTo>
                      <a:pt x="34" y="230"/>
                      <a:pt x="36" y="231"/>
                      <a:pt x="37" y="231"/>
                    </a:cubicBezTo>
                    <a:cubicBezTo>
                      <a:pt x="37" y="243"/>
                      <a:pt x="37" y="243"/>
                      <a:pt x="37" y="243"/>
                    </a:cubicBezTo>
                    <a:cubicBezTo>
                      <a:pt x="0" y="243"/>
                      <a:pt x="0" y="243"/>
                      <a:pt x="0" y="243"/>
                    </a:cubicBezTo>
                    <a:cubicBezTo>
                      <a:pt x="0" y="231"/>
                      <a:pt x="0" y="231"/>
                      <a:pt x="0" y="231"/>
                    </a:cubicBezTo>
                    <a:cubicBezTo>
                      <a:pt x="1" y="231"/>
                      <a:pt x="3" y="231"/>
                      <a:pt x="5" y="230"/>
                    </a:cubicBezTo>
                    <a:cubicBezTo>
                      <a:pt x="7" y="230"/>
                      <a:pt x="8" y="229"/>
                      <a:pt x="9" y="228"/>
                    </a:cubicBezTo>
                    <a:cubicBezTo>
                      <a:pt x="10" y="227"/>
                      <a:pt x="11" y="224"/>
                      <a:pt x="11" y="221"/>
                    </a:cubicBezTo>
                    <a:cubicBezTo>
                      <a:pt x="12" y="219"/>
                      <a:pt x="12" y="215"/>
                      <a:pt x="12" y="211"/>
                    </a:cubicBezTo>
                    <a:cubicBezTo>
                      <a:pt x="12" y="36"/>
                      <a:pt x="12" y="36"/>
                      <a:pt x="12" y="36"/>
                    </a:cubicBezTo>
                    <a:cubicBezTo>
                      <a:pt x="12" y="32"/>
                      <a:pt x="12" y="28"/>
                      <a:pt x="12" y="26"/>
                    </a:cubicBezTo>
                    <a:cubicBezTo>
                      <a:pt x="11" y="23"/>
                      <a:pt x="10" y="20"/>
                      <a:pt x="9" y="18"/>
                    </a:cubicBezTo>
                    <a:cubicBezTo>
                      <a:pt x="8" y="17"/>
                      <a:pt x="6" y="16"/>
                      <a:pt x="4" y="15"/>
                    </a:cubicBezTo>
                    <a:cubicBezTo>
                      <a:pt x="3" y="13"/>
                      <a:pt x="1" y="13"/>
                      <a:pt x="0" y="12"/>
                    </a:cubicBezTo>
                    <a:cubicBezTo>
                      <a:pt x="0" y="0"/>
                      <a:pt x="0" y="0"/>
                      <a:pt x="0" y="0"/>
                    </a:cubicBezTo>
                    <a:cubicBezTo>
                      <a:pt x="67" y="0"/>
                      <a:pt x="67" y="0"/>
                      <a:pt x="67" y="0"/>
                    </a:cubicBezTo>
                    <a:lnTo>
                      <a:pt x="67" y="61"/>
                    </a:lnTo>
                    <a:close/>
                  </a:path>
                </a:pathLst>
              </a:custGeom>
              <a:solidFill>
                <a:srgbClr val="898989"/>
              </a:solidFill>
              <a:ln>
                <a:noFill/>
              </a:ln>
            </p:spPr>
            <p:txBody>
              <a:bodyPr anchor="ctr"/>
              <a:lstStyle/>
              <a:p>
                <a:pPr algn="ctr"/>
                <a:endParaRPr/>
              </a:p>
            </p:txBody>
          </p:sp>
          <p:sp>
            <p:nvSpPr>
              <p:cNvPr id="41" name="îsḻiḍê">
                <a:extLst>
                  <a:ext uri="{FF2B5EF4-FFF2-40B4-BE49-F238E27FC236}">
                    <a16:creationId xmlns:a16="http://schemas.microsoft.com/office/drawing/2014/main" id="{A5117214-71ED-498D-AFF8-ABDA81A3AC72}"/>
                  </a:ext>
                </a:extLst>
              </p:cNvPr>
              <p:cNvSpPr/>
              <p:nvPr/>
            </p:nvSpPr>
            <p:spPr bwMode="auto">
              <a:xfrm>
                <a:off x="3124201" y="4059238"/>
                <a:ext cx="53975" cy="198438"/>
              </a:xfrm>
              <a:custGeom>
                <a:avLst/>
                <a:gdLst>
                  <a:gd name="T0" fmla="*/ 57 w 68"/>
                  <a:gd name="T1" fmla="*/ 132 h 252"/>
                  <a:gd name="T2" fmla="*/ 63 w 68"/>
                  <a:gd name="T3" fmla="*/ 150 h 252"/>
                  <a:gd name="T4" fmla="*/ 66 w 68"/>
                  <a:gd name="T5" fmla="*/ 174 h 252"/>
                  <a:gd name="T6" fmla="*/ 63 w 68"/>
                  <a:gd name="T7" fmla="*/ 228 h 252"/>
                  <a:gd name="T8" fmla="*/ 44 w 68"/>
                  <a:gd name="T9" fmla="*/ 252 h 252"/>
                  <a:gd name="T10" fmla="*/ 32 w 68"/>
                  <a:gd name="T11" fmla="*/ 248 h 252"/>
                  <a:gd name="T12" fmla="*/ 21 w 68"/>
                  <a:gd name="T13" fmla="*/ 238 h 252"/>
                  <a:gd name="T14" fmla="*/ 20 w 68"/>
                  <a:gd name="T15" fmla="*/ 251 h 252"/>
                  <a:gd name="T16" fmla="*/ 15 w 68"/>
                  <a:gd name="T17" fmla="*/ 251 h 252"/>
                  <a:gd name="T18" fmla="*/ 7 w 68"/>
                  <a:gd name="T19" fmla="*/ 169 h 252"/>
                  <a:gd name="T20" fmla="*/ 12 w 68"/>
                  <a:gd name="T21" fmla="*/ 168 h 252"/>
                  <a:gd name="T22" fmla="*/ 18 w 68"/>
                  <a:gd name="T23" fmla="*/ 195 h 252"/>
                  <a:gd name="T24" fmla="*/ 25 w 68"/>
                  <a:gd name="T25" fmla="*/ 217 h 252"/>
                  <a:gd name="T26" fmla="*/ 34 w 68"/>
                  <a:gd name="T27" fmla="*/ 232 h 252"/>
                  <a:gd name="T28" fmla="*/ 44 w 68"/>
                  <a:gd name="T29" fmla="*/ 237 h 252"/>
                  <a:gd name="T30" fmla="*/ 51 w 68"/>
                  <a:gd name="T31" fmla="*/ 233 h 252"/>
                  <a:gd name="T32" fmla="*/ 55 w 68"/>
                  <a:gd name="T33" fmla="*/ 223 h 252"/>
                  <a:gd name="T34" fmla="*/ 57 w 68"/>
                  <a:gd name="T35" fmla="*/ 210 h 252"/>
                  <a:gd name="T36" fmla="*/ 56 w 68"/>
                  <a:gd name="T37" fmla="*/ 192 h 252"/>
                  <a:gd name="T38" fmla="*/ 51 w 68"/>
                  <a:gd name="T39" fmla="*/ 165 h 252"/>
                  <a:gd name="T40" fmla="*/ 40 w 68"/>
                  <a:gd name="T41" fmla="*/ 148 h 252"/>
                  <a:gd name="T42" fmla="*/ 31 w 68"/>
                  <a:gd name="T43" fmla="*/ 139 h 252"/>
                  <a:gd name="T44" fmla="*/ 21 w 68"/>
                  <a:gd name="T45" fmla="*/ 131 h 252"/>
                  <a:gd name="T46" fmla="*/ 8 w 68"/>
                  <a:gd name="T47" fmla="*/ 108 h 252"/>
                  <a:gd name="T48" fmla="*/ 0 w 68"/>
                  <a:gd name="T49" fmla="*/ 70 h 252"/>
                  <a:gd name="T50" fmla="*/ 0 w 68"/>
                  <a:gd name="T51" fmla="*/ 44 h 252"/>
                  <a:gd name="T52" fmla="*/ 4 w 68"/>
                  <a:gd name="T53" fmla="*/ 22 h 252"/>
                  <a:gd name="T54" fmla="*/ 11 w 68"/>
                  <a:gd name="T55" fmla="*/ 7 h 252"/>
                  <a:gd name="T56" fmla="*/ 20 w 68"/>
                  <a:gd name="T57" fmla="*/ 0 h 252"/>
                  <a:gd name="T58" fmla="*/ 31 w 68"/>
                  <a:gd name="T59" fmla="*/ 4 h 252"/>
                  <a:gd name="T60" fmla="*/ 41 w 68"/>
                  <a:gd name="T61" fmla="*/ 14 h 252"/>
                  <a:gd name="T62" fmla="*/ 42 w 68"/>
                  <a:gd name="T63" fmla="*/ 2 h 252"/>
                  <a:gd name="T64" fmla="*/ 47 w 68"/>
                  <a:gd name="T65" fmla="*/ 2 h 252"/>
                  <a:gd name="T66" fmla="*/ 54 w 68"/>
                  <a:gd name="T67" fmla="*/ 82 h 252"/>
                  <a:gd name="T68" fmla="*/ 50 w 68"/>
                  <a:gd name="T69" fmla="*/ 82 h 252"/>
                  <a:gd name="T70" fmla="*/ 44 w 68"/>
                  <a:gd name="T71" fmla="*/ 57 h 252"/>
                  <a:gd name="T72" fmla="*/ 38 w 68"/>
                  <a:gd name="T73" fmla="*/ 34 h 252"/>
                  <a:gd name="T74" fmla="*/ 30 w 68"/>
                  <a:gd name="T75" fmla="*/ 20 h 252"/>
                  <a:gd name="T76" fmla="*/ 21 w 68"/>
                  <a:gd name="T77" fmla="*/ 15 h 252"/>
                  <a:gd name="T78" fmla="*/ 12 w 68"/>
                  <a:gd name="T79" fmla="*/ 27 h 252"/>
                  <a:gd name="T80" fmla="*/ 10 w 68"/>
                  <a:gd name="T81" fmla="*/ 53 h 252"/>
                  <a:gd name="T82" fmla="*/ 15 w 68"/>
                  <a:gd name="T83" fmla="*/ 78 h 252"/>
                  <a:gd name="T84" fmla="*/ 24 w 68"/>
                  <a:gd name="T85" fmla="*/ 94 h 252"/>
                  <a:gd name="T86" fmla="*/ 34 w 68"/>
                  <a:gd name="T87" fmla="*/ 103 h 252"/>
                  <a:gd name="T88" fmla="*/ 43 w 68"/>
                  <a:gd name="T89" fmla="*/ 111 h 252"/>
                  <a:gd name="T90" fmla="*/ 50 w 68"/>
                  <a:gd name="T91" fmla="*/ 120 h 252"/>
                  <a:gd name="T92" fmla="*/ 57 w 68"/>
                  <a:gd name="T93" fmla="*/ 132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8" h="252">
                    <a:moveTo>
                      <a:pt x="57" y="132"/>
                    </a:moveTo>
                    <a:cubicBezTo>
                      <a:pt x="60" y="138"/>
                      <a:pt x="61" y="144"/>
                      <a:pt x="63" y="150"/>
                    </a:cubicBezTo>
                    <a:cubicBezTo>
                      <a:pt x="64" y="157"/>
                      <a:pt x="65" y="165"/>
                      <a:pt x="66" y="174"/>
                    </a:cubicBezTo>
                    <a:cubicBezTo>
                      <a:pt x="68" y="195"/>
                      <a:pt x="67" y="213"/>
                      <a:pt x="63" y="228"/>
                    </a:cubicBezTo>
                    <a:cubicBezTo>
                      <a:pt x="58" y="243"/>
                      <a:pt x="52" y="250"/>
                      <a:pt x="44" y="252"/>
                    </a:cubicBezTo>
                    <a:cubicBezTo>
                      <a:pt x="40" y="252"/>
                      <a:pt x="36" y="251"/>
                      <a:pt x="32" y="248"/>
                    </a:cubicBezTo>
                    <a:cubicBezTo>
                      <a:pt x="28" y="246"/>
                      <a:pt x="24" y="242"/>
                      <a:pt x="21" y="238"/>
                    </a:cubicBezTo>
                    <a:cubicBezTo>
                      <a:pt x="20" y="251"/>
                      <a:pt x="20" y="251"/>
                      <a:pt x="20" y="251"/>
                    </a:cubicBezTo>
                    <a:cubicBezTo>
                      <a:pt x="15" y="251"/>
                      <a:pt x="15" y="251"/>
                      <a:pt x="15" y="251"/>
                    </a:cubicBezTo>
                    <a:cubicBezTo>
                      <a:pt x="7" y="169"/>
                      <a:pt x="7" y="169"/>
                      <a:pt x="7" y="169"/>
                    </a:cubicBezTo>
                    <a:cubicBezTo>
                      <a:pt x="12" y="168"/>
                      <a:pt x="12" y="168"/>
                      <a:pt x="12" y="168"/>
                    </a:cubicBezTo>
                    <a:cubicBezTo>
                      <a:pt x="14" y="178"/>
                      <a:pt x="16" y="187"/>
                      <a:pt x="18" y="195"/>
                    </a:cubicBezTo>
                    <a:cubicBezTo>
                      <a:pt x="20" y="203"/>
                      <a:pt x="22" y="211"/>
                      <a:pt x="25" y="217"/>
                    </a:cubicBezTo>
                    <a:cubicBezTo>
                      <a:pt x="28" y="224"/>
                      <a:pt x="31" y="229"/>
                      <a:pt x="34" y="232"/>
                    </a:cubicBezTo>
                    <a:cubicBezTo>
                      <a:pt x="37" y="236"/>
                      <a:pt x="40" y="237"/>
                      <a:pt x="44" y="237"/>
                    </a:cubicBezTo>
                    <a:cubicBezTo>
                      <a:pt x="47" y="236"/>
                      <a:pt x="49" y="235"/>
                      <a:pt x="51" y="233"/>
                    </a:cubicBezTo>
                    <a:cubicBezTo>
                      <a:pt x="53" y="230"/>
                      <a:pt x="54" y="227"/>
                      <a:pt x="55" y="223"/>
                    </a:cubicBezTo>
                    <a:cubicBezTo>
                      <a:pt x="56" y="219"/>
                      <a:pt x="56" y="215"/>
                      <a:pt x="57" y="210"/>
                    </a:cubicBezTo>
                    <a:cubicBezTo>
                      <a:pt x="57" y="204"/>
                      <a:pt x="57" y="199"/>
                      <a:pt x="56" y="192"/>
                    </a:cubicBezTo>
                    <a:cubicBezTo>
                      <a:pt x="55" y="182"/>
                      <a:pt x="53" y="173"/>
                      <a:pt x="51" y="165"/>
                    </a:cubicBezTo>
                    <a:cubicBezTo>
                      <a:pt x="48" y="157"/>
                      <a:pt x="45" y="152"/>
                      <a:pt x="40" y="148"/>
                    </a:cubicBezTo>
                    <a:cubicBezTo>
                      <a:pt x="38" y="145"/>
                      <a:pt x="34" y="142"/>
                      <a:pt x="31" y="139"/>
                    </a:cubicBezTo>
                    <a:cubicBezTo>
                      <a:pt x="27" y="136"/>
                      <a:pt x="24" y="133"/>
                      <a:pt x="21" y="131"/>
                    </a:cubicBezTo>
                    <a:cubicBezTo>
                      <a:pt x="16" y="125"/>
                      <a:pt x="11" y="118"/>
                      <a:pt x="8" y="108"/>
                    </a:cubicBezTo>
                    <a:cubicBezTo>
                      <a:pt x="4" y="99"/>
                      <a:pt x="2" y="86"/>
                      <a:pt x="0" y="70"/>
                    </a:cubicBezTo>
                    <a:cubicBezTo>
                      <a:pt x="0" y="61"/>
                      <a:pt x="0" y="52"/>
                      <a:pt x="0" y="44"/>
                    </a:cubicBezTo>
                    <a:cubicBezTo>
                      <a:pt x="1" y="36"/>
                      <a:pt x="2" y="28"/>
                      <a:pt x="4" y="22"/>
                    </a:cubicBezTo>
                    <a:cubicBezTo>
                      <a:pt x="6" y="16"/>
                      <a:pt x="8" y="11"/>
                      <a:pt x="11" y="7"/>
                    </a:cubicBezTo>
                    <a:cubicBezTo>
                      <a:pt x="14" y="3"/>
                      <a:pt x="17" y="1"/>
                      <a:pt x="20" y="0"/>
                    </a:cubicBezTo>
                    <a:cubicBezTo>
                      <a:pt x="24" y="0"/>
                      <a:pt x="28" y="1"/>
                      <a:pt x="31" y="4"/>
                    </a:cubicBezTo>
                    <a:cubicBezTo>
                      <a:pt x="35" y="7"/>
                      <a:pt x="38" y="10"/>
                      <a:pt x="41" y="14"/>
                    </a:cubicBezTo>
                    <a:cubicBezTo>
                      <a:pt x="42" y="2"/>
                      <a:pt x="42" y="2"/>
                      <a:pt x="42" y="2"/>
                    </a:cubicBezTo>
                    <a:cubicBezTo>
                      <a:pt x="47" y="2"/>
                      <a:pt x="47" y="2"/>
                      <a:pt x="47" y="2"/>
                    </a:cubicBezTo>
                    <a:cubicBezTo>
                      <a:pt x="54" y="82"/>
                      <a:pt x="54" y="82"/>
                      <a:pt x="54" y="82"/>
                    </a:cubicBezTo>
                    <a:cubicBezTo>
                      <a:pt x="50" y="82"/>
                      <a:pt x="50" y="82"/>
                      <a:pt x="50" y="82"/>
                    </a:cubicBezTo>
                    <a:cubicBezTo>
                      <a:pt x="48" y="73"/>
                      <a:pt x="46" y="65"/>
                      <a:pt x="44" y="57"/>
                    </a:cubicBezTo>
                    <a:cubicBezTo>
                      <a:pt x="42" y="48"/>
                      <a:pt x="40" y="41"/>
                      <a:pt x="38" y="34"/>
                    </a:cubicBezTo>
                    <a:cubicBezTo>
                      <a:pt x="36" y="28"/>
                      <a:pt x="33" y="23"/>
                      <a:pt x="30" y="20"/>
                    </a:cubicBezTo>
                    <a:cubicBezTo>
                      <a:pt x="28" y="16"/>
                      <a:pt x="24" y="15"/>
                      <a:pt x="21" y="15"/>
                    </a:cubicBezTo>
                    <a:cubicBezTo>
                      <a:pt x="17" y="16"/>
                      <a:pt x="14" y="20"/>
                      <a:pt x="12" y="27"/>
                    </a:cubicBezTo>
                    <a:cubicBezTo>
                      <a:pt x="10" y="34"/>
                      <a:pt x="9" y="43"/>
                      <a:pt x="10" y="53"/>
                    </a:cubicBezTo>
                    <a:cubicBezTo>
                      <a:pt x="11" y="63"/>
                      <a:pt x="13" y="72"/>
                      <a:pt x="15" y="78"/>
                    </a:cubicBezTo>
                    <a:cubicBezTo>
                      <a:pt x="17" y="85"/>
                      <a:pt x="20" y="90"/>
                      <a:pt x="24" y="94"/>
                    </a:cubicBezTo>
                    <a:cubicBezTo>
                      <a:pt x="27" y="98"/>
                      <a:pt x="31" y="101"/>
                      <a:pt x="34" y="103"/>
                    </a:cubicBezTo>
                    <a:cubicBezTo>
                      <a:pt x="37" y="106"/>
                      <a:pt x="40" y="108"/>
                      <a:pt x="43" y="111"/>
                    </a:cubicBezTo>
                    <a:cubicBezTo>
                      <a:pt x="45" y="114"/>
                      <a:pt x="48" y="117"/>
                      <a:pt x="50" y="120"/>
                    </a:cubicBezTo>
                    <a:cubicBezTo>
                      <a:pt x="53" y="124"/>
                      <a:pt x="55" y="128"/>
                      <a:pt x="57" y="132"/>
                    </a:cubicBezTo>
                    <a:close/>
                  </a:path>
                </a:pathLst>
              </a:custGeom>
              <a:solidFill>
                <a:srgbClr val="898989"/>
              </a:solidFill>
              <a:ln>
                <a:noFill/>
              </a:ln>
            </p:spPr>
            <p:txBody>
              <a:bodyPr anchor="ctr"/>
              <a:lstStyle/>
              <a:p>
                <a:pPr algn="ctr"/>
                <a:endParaRPr/>
              </a:p>
            </p:txBody>
          </p:sp>
          <p:sp>
            <p:nvSpPr>
              <p:cNvPr id="42" name="îṣ1iḍé">
                <a:extLst>
                  <a:ext uri="{FF2B5EF4-FFF2-40B4-BE49-F238E27FC236}">
                    <a16:creationId xmlns:a16="http://schemas.microsoft.com/office/drawing/2014/main" id="{C9D65439-B53E-4BFF-B268-C9C03F972BE8}"/>
                  </a:ext>
                </a:extLst>
              </p:cNvPr>
              <p:cNvSpPr/>
              <p:nvPr/>
            </p:nvSpPr>
            <p:spPr bwMode="auto">
              <a:xfrm>
                <a:off x="3171826" y="4054476"/>
                <a:ext cx="65088" cy="198438"/>
              </a:xfrm>
              <a:custGeom>
                <a:avLst/>
                <a:gdLst>
                  <a:gd name="T0" fmla="*/ 60 w 84"/>
                  <a:gd name="T1" fmla="*/ 251 h 253"/>
                  <a:gd name="T2" fmla="*/ 44 w 84"/>
                  <a:gd name="T3" fmla="*/ 247 h 253"/>
                  <a:gd name="T4" fmla="*/ 29 w 84"/>
                  <a:gd name="T5" fmla="*/ 225 h 253"/>
                  <a:gd name="T6" fmla="*/ 15 w 84"/>
                  <a:gd name="T7" fmla="*/ 189 h 253"/>
                  <a:gd name="T8" fmla="*/ 4 w 84"/>
                  <a:gd name="T9" fmla="*/ 138 h 253"/>
                  <a:gd name="T10" fmla="*/ 0 w 84"/>
                  <a:gd name="T11" fmla="*/ 85 h 253"/>
                  <a:gd name="T12" fmla="*/ 3 w 84"/>
                  <a:gd name="T13" fmla="*/ 43 h 253"/>
                  <a:gd name="T14" fmla="*/ 12 w 84"/>
                  <a:gd name="T15" fmla="*/ 14 h 253"/>
                  <a:gd name="T16" fmla="*/ 26 w 84"/>
                  <a:gd name="T17" fmla="*/ 1 h 253"/>
                  <a:gd name="T18" fmla="*/ 38 w 84"/>
                  <a:gd name="T19" fmla="*/ 3 h 253"/>
                  <a:gd name="T20" fmla="*/ 49 w 84"/>
                  <a:gd name="T21" fmla="*/ 13 h 253"/>
                  <a:gd name="T22" fmla="*/ 50 w 84"/>
                  <a:gd name="T23" fmla="*/ 1 h 253"/>
                  <a:gd name="T24" fmla="*/ 55 w 84"/>
                  <a:gd name="T25" fmla="*/ 0 h 253"/>
                  <a:gd name="T26" fmla="*/ 68 w 84"/>
                  <a:gd name="T27" fmla="*/ 85 h 253"/>
                  <a:gd name="T28" fmla="*/ 63 w 84"/>
                  <a:gd name="T29" fmla="*/ 86 h 253"/>
                  <a:gd name="T30" fmla="*/ 56 w 84"/>
                  <a:gd name="T31" fmla="*/ 60 h 253"/>
                  <a:gd name="T32" fmla="*/ 48 w 84"/>
                  <a:gd name="T33" fmla="*/ 36 h 253"/>
                  <a:gd name="T34" fmla="*/ 39 w 84"/>
                  <a:gd name="T35" fmla="*/ 20 h 253"/>
                  <a:gd name="T36" fmla="*/ 29 w 84"/>
                  <a:gd name="T37" fmla="*/ 15 h 253"/>
                  <a:gd name="T38" fmla="*/ 19 w 84"/>
                  <a:gd name="T39" fmla="*/ 25 h 253"/>
                  <a:gd name="T40" fmla="*/ 14 w 84"/>
                  <a:gd name="T41" fmla="*/ 49 h 253"/>
                  <a:gd name="T42" fmla="*/ 13 w 84"/>
                  <a:gd name="T43" fmla="*/ 85 h 253"/>
                  <a:gd name="T44" fmla="*/ 18 w 84"/>
                  <a:gd name="T45" fmla="*/ 132 h 253"/>
                  <a:gd name="T46" fmla="*/ 26 w 84"/>
                  <a:gd name="T47" fmla="*/ 174 h 253"/>
                  <a:gd name="T48" fmla="*/ 37 w 84"/>
                  <a:gd name="T49" fmla="*/ 206 h 253"/>
                  <a:gd name="T50" fmla="*/ 49 w 84"/>
                  <a:gd name="T51" fmla="*/ 226 h 253"/>
                  <a:gd name="T52" fmla="*/ 62 w 84"/>
                  <a:gd name="T53" fmla="*/ 231 h 253"/>
                  <a:gd name="T54" fmla="*/ 70 w 84"/>
                  <a:gd name="T55" fmla="*/ 225 h 253"/>
                  <a:gd name="T56" fmla="*/ 75 w 84"/>
                  <a:gd name="T57" fmla="*/ 212 h 253"/>
                  <a:gd name="T58" fmla="*/ 78 w 84"/>
                  <a:gd name="T59" fmla="*/ 194 h 253"/>
                  <a:gd name="T60" fmla="*/ 79 w 84"/>
                  <a:gd name="T61" fmla="*/ 172 h 253"/>
                  <a:gd name="T62" fmla="*/ 84 w 84"/>
                  <a:gd name="T63" fmla="*/ 177 h 253"/>
                  <a:gd name="T64" fmla="*/ 78 w 84"/>
                  <a:gd name="T65" fmla="*/ 231 h 253"/>
                  <a:gd name="T66" fmla="*/ 60 w 84"/>
                  <a:gd name="T67" fmla="*/ 251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 h="253">
                    <a:moveTo>
                      <a:pt x="60" y="251"/>
                    </a:moveTo>
                    <a:cubicBezTo>
                      <a:pt x="55" y="253"/>
                      <a:pt x="50" y="251"/>
                      <a:pt x="44" y="247"/>
                    </a:cubicBezTo>
                    <a:cubicBezTo>
                      <a:pt x="39" y="242"/>
                      <a:pt x="34" y="235"/>
                      <a:pt x="29" y="225"/>
                    </a:cubicBezTo>
                    <a:cubicBezTo>
                      <a:pt x="24" y="216"/>
                      <a:pt x="19" y="203"/>
                      <a:pt x="15" y="189"/>
                    </a:cubicBezTo>
                    <a:cubicBezTo>
                      <a:pt x="11" y="174"/>
                      <a:pt x="7" y="157"/>
                      <a:pt x="4" y="138"/>
                    </a:cubicBezTo>
                    <a:cubicBezTo>
                      <a:pt x="2" y="119"/>
                      <a:pt x="0" y="101"/>
                      <a:pt x="0" y="85"/>
                    </a:cubicBezTo>
                    <a:cubicBezTo>
                      <a:pt x="0" y="69"/>
                      <a:pt x="1" y="55"/>
                      <a:pt x="3" y="43"/>
                    </a:cubicBezTo>
                    <a:cubicBezTo>
                      <a:pt x="5" y="31"/>
                      <a:pt x="8" y="22"/>
                      <a:pt x="12" y="14"/>
                    </a:cubicBezTo>
                    <a:cubicBezTo>
                      <a:pt x="16" y="7"/>
                      <a:pt x="21" y="3"/>
                      <a:pt x="26" y="1"/>
                    </a:cubicBezTo>
                    <a:cubicBezTo>
                      <a:pt x="30" y="0"/>
                      <a:pt x="34" y="1"/>
                      <a:pt x="38" y="3"/>
                    </a:cubicBezTo>
                    <a:cubicBezTo>
                      <a:pt x="42" y="5"/>
                      <a:pt x="46" y="8"/>
                      <a:pt x="49" y="13"/>
                    </a:cubicBezTo>
                    <a:cubicBezTo>
                      <a:pt x="50" y="1"/>
                      <a:pt x="50" y="1"/>
                      <a:pt x="50" y="1"/>
                    </a:cubicBezTo>
                    <a:cubicBezTo>
                      <a:pt x="55" y="0"/>
                      <a:pt x="55" y="0"/>
                      <a:pt x="55" y="0"/>
                    </a:cubicBezTo>
                    <a:cubicBezTo>
                      <a:pt x="68" y="85"/>
                      <a:pt x="68" y="85"/>
                      <a:pt x="68" y="85"/>
                    </a:cubicBezTo>
                    <a:cubicBezTo>
                      <a:pt x="63" y="86"/>
                      <a:pt x="63" y="86"/>
                      <a:pt x="63" y="86"/>
                    </a:cubicBezTo>
                    <a:cubicBezTo>
                      <a:pt x="61" y="78"/>
                      <a:pt x="59" y="69"/>
                      <a:pt x="56" y="60"/>
                    </a:cubicBezTo>
                    <a:cubicBezTo>
                      <a:pt x="53" y="50"/>
                      <a:pt x="51" y="42"/>
                      <a:pt x="48" y="36"/>
                    </a:cubicBezTo>
                    <a:cubicBezTo>
                      <a:pt x="45" y="29"/>
                      <a:pt x="42" y="23"/>
                      <a:pt x="39" y="20"/>
                    </a:cubicBezTo>
                    <a:cubicBezTo>
                      <a:pt x="36" y="16"/>
                      <a:pt x="32" y="15"/>
                      <a:pt x="29" y="15"/>
                    </a:cubicBezTo>
                    <a:cubicBezTo>
                      <a:pt x="25" y="16"/>
                      <a:pt x="22" y="20"/>
                      <a:pt x="19" y="25"/>
                    </a:cubicBezTo>
                    <a:cubicBezTo>
                      <a:pt x="17" y="31"/>
                      <a:pt x="15" y="39"/>
                      <a:pt x="14" y="49"/>
                    </a:cubicBezTo>
                    <a:cubicBezTo>
                      <a:pt x="13" y="58"/>
                      <a:pt x="13" y="70"/>
                      <a:pt x="13" y="85"/>
                    </a:cubicBezTo>
                    <a:cubicBezTo>
                      <a:pt x="14" y="99"/>
                      <a:pt x="16" y="115"/>
                      <a:pt x="18" y="132"/>
                    </a:cubicBezTo>
                    <a:cubicBezTo>
                      <a:pt x="20" y="148"/>
                      <a:pt x="23" y="161"/>
                      <a:pt x="26" y="174"/>
                    </a:cubicBezTo>
                    <a:cubicBezTo>
                      <a:pt x="29" y="186"/>
                      <a:pt x="33" y="197"/>
                      <a:pt x="37" y="206"/>
                    </a:cubicBezTo>
                    <a:cubicBezTo>
                      <a:pt x="41" y="215"/>
                      <a:pt x="45" y="222"/>
                      <a:pt x="49" y="226"/>
                    </a:cubicBezTo>
                    <a:cubicBezTo>
                      <a:pt x="53" y="231"/>
                      <a:pt x="57" y="232"/>
                      <a:pt x="62" y="231"/>
                    </a:cubicBezTo>
                    <a:cubicBezTo>
                      <a:pt x="65" y="231"/>
                      <a:pt x="68" y="228"/>
                      <a:pt x="70" y="225"/>
                    </a:cubicBezTo>
                    <a:cubicBezTo>
                      <a:pt x="72" y="221"/>
                      <a:pt x="74" y="217"/>
                      <a:pt x="75" y="212"/>
                    </a:cubicBezTo>
                    <a:cubicBezTo>
                      <a:pt x="76" y="206"/>
                      <a:pt x="77" y="200"/>
                      <a:pt x="78" y="194"/>
                    </a:cubicBezTo>
                    <a:cubicBezTo>
                      <a:pt x="79" y="187"/>
                      <a:pt x="79" y="180"/>
                      <a:pt x="79" y="172"/>
                    </a:cubicBezTo>
                    <a:cubicBezTo>
                      <a:pt x="84" y="177"/>
                      <a:pt x="84" y="177"/>
                      <a:pt x="84" y="177"/>
                    </a:cubicBezTo>
                    <a:cubicBezTo>
                      <a:pt x="84" y="202"/>
                      <a:pt x="82" y="220"/>
                      <a:pt x="78" y="231"/>
                    </a:cubicBezTo>
                    <a:cubicBezTo>
                      <a:pt x="74" y="243"/>
                      <a:pt x="68" y="250"/>
                      <a:pt x="60" y="251"/>
                    </a:cubicBezTo>
                    <a:close/>
                  </a:path>
                </a:pathLst>
              </a:custGeom>
              <a:solidFill>
                <a:srgbClr val="898989"/>
              </a:solidFill>
              <a:ln>
                <a:noFill/>
              </a:ln>
            </p:spPr>
            <p:txBody>
              <a:bodyPr anchor="ctr"/>
              <a:lstStyle/>
              <a:p>
                <a:pPr algn="ctr"/>
                <a:endParaRPr/>
              </a:p>
            </p:txBody>
          </p:sp>
          <p:sp>
            <p:nvSpPr>
              <p:cNvPr id="43" name="íşľîḋé">
                <a:extLst>
                  <a:ext uri="{FF2B5EF4-FFF2-40B4-BE49-F238E27FC236}">
                    <a16:creationId xmlns:a16="http://schemas.microsoft.com/office/drawing/2014/main" id="{AFC2ED14-F5AA-40F8-A040-6661C6CD5411}"/>
                  </a:ext>
                </a:extLst>
              </p:cNvPr>
              <p:cNvSpPr/>
              <p:nvPr/>
            </p:nvSpPr>
            <p:spPr bwMode="auto">
              <a:xfrm>
                <a:off x="3222626" y="4043363"/>
                <a:ext cx="57150" cy="195263"/>
              </a:xfrm>
              <a:custGeom>
                <a:avLst/>
                <a:gdLst>
                  <a:gd name="T0" fmla="*/ 73 w 73"/>
                  <a:gd name="T1" fmla="*/ 239 h 248"/>
                  <a:gd name="T2" fmla="*/ 35 w 73"/>
                  <a:gd name="T3" fmla="*/ 248 h 248"/>
                  <a:gd name="T4" fmla="*/ 33 w 73"/>
                  <a:gd name="T5" fmla="*/ 236 h 248"/>
                  <a:gd name="T6" fmla="*/ 38 w 73"/>
                  <a:gd name="T7" fmla="*/ 234 h 248"/>
                  <a:gd name="T8" fmla="*/ 42 w 73"/>
                  <a:gd name="T9" fmla="*/ 231 h 248"/>
                  <a:gd name="T10" fmla="*/ 44 w 73"/>
                  <a:gd name="T11" fmla="*/ 224 h 248"/>
                  <a:gd name="T12" fmla="*/ 43 w 73"/>
                  <a:gd name="T13" fmla="*/ 214 h 248"/>
                  <a:gd name="T14" fmla="*/ 18 w 73"/>
                  <a:gd name="T15" fmla="*/ 41 h 248"/>
                  <a:gd name="T16" fmla="*/ 16 w 73"/>
                  <a:gd name="T17" fmla="*/ 31 h 248"/>
                  <a:gd name="T18" fmla="*/ 12 w 73"/>
                  <a:gd name="T19" fmla="*/ 25 h 248"/>
                  <a:gd name="T20" fmla="*/ 7 w 73"/>
                  <a:gd name="T21" fmla="*/ 22 h 248"/>
                  <a:gd name="T22" fmla="*/ 2 w 73"/>
                  <a:gd name="T23" fmla="*/ 21 h 248"/>
                  <a:gd name="T24" fmla="*/ 0 w 73"/>
                  <a:gd name="T25" fmla="*/ 9 h 248"/>
                  <a:gd name="T26" fmla="*/ 38 w 73"/>
                  <a:gd name="T27" fmla="*/ 0 h 248"/>
                  <a:gd name="T28" fmla="*/ 40 w 73"/>
                  <a:gd name="T29" fmla="*/ 12 h 248"/>
                  <a:gd name="T30" fmla="*/ 35 w 73"/>
                  <a:gd name="T31" fmla="*/ 14 h 248"/>
                  <a:gd name="T32" fmla="*/ 31 w 73"/>
                  <a:gd name="T33" fmla="*/ 18 h 248"/>
                  <a:gd name="T34" fmla="*/ 29 w 73"/>
                  <a:gd name="T35" fmla="*/ 25 h 248"/>
                  <a:gd name="T36" fmla="*/ 30 w 73"/>
                  <a:gd name="T37" fmla="*/ 36 h 248"/>
                  <a:gd name="T38" fmla="*/ 55 w 73"/>
                  <a:gd name="T39" fmla="*/ 208 h 248"/>
                  <a:gd name="T40" fmla="*/ 58 w 73"/>
                  <a:gd name="T41" fmla="*/ 218 h 248"/>
                  <a:gd name="T42" fmla="*/ 61 w 73"/>
                  <a:gd name="T43" fmla="*/ 224 h 248"/>
                  <a:gd name="T44" fmla="*/ 66 w 73"/>
                  <a:gd name="T45" fmla="*/ 226 h 248"/>
                  <a:gd name="T46" fmla="*/ 71 w 73"/>
                  <a:gd name="T47" fmla="*/ 227 h 248"/>
                  <a:gd name="T48" fmla="*/ 73 w 73"/>
                  <a:gd name="T49" fmla="*/ 239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3" h="248">
                    <a:moveTo>
                      <a:pt x="73" y="239"/>
                    </a:moveTo>
                    <a:cubicBezTo>
                      <a:pt x="35" y="248"/>
                      <a:pt x="35" y="248"/>
                      <a:pt x="35" y="248"/>
                    </a:cubicBezTo>
                    <a:cubicBezTo>
                      <a:pt x="33" y="236"/>
                      <a:pt x="33" y="236"/>
                      <a:pt x="33" y="236"/>
                    </a:cubicBezTo>
                    <a:cubicBezTo>
                      <a:pt x="34" y="236"/>
                      <a:pt x="36" y="235"/>
                      <a:pt x="38" y="234"/>
                    </a:cubicBezTo>
                    <a:cubicBezTo>
                      <a:pt x="40" y="233"/>
                      <a:pt x="41" y="232"/>
                      <a:pt x="42" y="231"/>
                    </a:cubicBezTo>
                    <a:cubicBezTo>
                      <a:pt x="43" y="229"/>
                      <a:pt x="43" y="227"/>
                      <a:pt x="44" y="224"/>
                    </a:cubicBezTo>
                    <a:cubicBezTo>
                      <a:pt x="44" y="222"/>
                      <a:pt x="44" y="218"/>
                      <a:pt x="43" y="214"/>
                    </a:cubicBezTo>
                    <a:cubicBezTo>
                      <a:pt x="18" y="41"/>
                      <a:pt x="18" y="41"/>
                      <a:pt x="18" y="41"/>
                    </a:cubicBezTo>
                    <a:cubicBezTo>
                      <a:pt x="17" y="37"/>
                      <a:pt x="17" y="33"/>
                      <a:pt x="16" y="31"/>
                    </a:cubicBezTo>
                    <a:cubicBezTo>
                      <a:pt x="15" y="28"/>
                      <a:pt x="14" y="26"/>
                      <a:pt x="12" y="25"/>
                    </a:cubicBezTo>
                    <a:cubicBezTo>
                      <a:pt x="10" y="24"/>
                      <a:pt x="9" y="23"/>
                      <a:pt x="7" y="22"/>
                    </a:cubicBezTo>
                    <a:cubicBezTo>
                      <a:pt x="5" y="22"/>
                      <a:pt x="3" y="21"/>
                      <a:pt x="2" y="21"/>
                    </a:cubicBezTo>
                    <a:cubicBezTo>
                      <a:pt x="0" y="9"/>
                      <a:pt x="0" y="9"/>
                      <a:pt x="0" y="9"/>
                    </a:cubicBezTo>
                    <a:cubicBezTo>
                      <a:pt x="38" y="0"/>
                      <a:pt x="38" y="0"/>
                      <a:pt x="38" y="0"/>
                    </a:cubicBezTo>
                    <a:cubicBezTo>
                      <a:pt x="40" y="12"/>
                      <a:pt x="40" y="12"/>
                      <a:pt x="40" y="12"/>
                    </a:cubicBezTo>
                    <a:cubicBezTo>
                      <a:pt x="38" y="12"/>
                      <a:pt x="37" y="13"/>
                      <a:pt x="35" y="14"/>
                    </a:cubicBezTo>
                    <a:cubicBezTo>
                      <a:pt x="34" y="15"/>
                      <a:pt x="33" y="17"/>
                      <a:pt x="31" y="18"/>
                    </a:cubicBezTo>
                    <a:cubicBezTo>
                      <a:pt x="30" y="20"/>
                      <a:pt x="29" y="22"/>
                      <a:pt x="29" y="25"/>
                    </a:cubicBezTo>
                    <a:cubicBezTo>
                      <a:pt x="29" y="29"/>
                      <a:pt x="30" y="32"/>
                      <a:pt x="30" y="36"/>
                    </a:cubicBezTo>
                    <a:cubicBezTo>
                      <a:pt x="55" y="208"/>
                      <a:pt x="55" y="208"/>
                      <a:pt x="55" y="208"/>
                    </a:cubicBezTo>
                    <a:cubicBezTo>
                      <a:pt x="56" y="212"/>
                      <a:pt x="57" y="215"/>
                      <a:pt x="58" y="218"/>
                    </a:cubicBezTo>
                    <a:cubicBezTo>
                      <a:pt x="59" y="221"/>
                      <a:pt x="60" y="223"/>
                      <a:pt x="61" y="224"/>
                    </a:cubicBezTo>
                    <a:cubicBezTo>
                      <a:pt x="62" y="225"/>
                      <a:pt x="64" y="226"/>
                      <a:pt x="66" y="226"/>
                    </a:cubicBezTo>
                    <a:cubicBezTo>
                      <a:pt x="68" y="227"/>
                      <a:pt x="70" y="227"/>
                      <a:pt x="71" y="227"/>
                    </a:cubicBezTo>
                    <a:lnTo>
                      <a:pt x="73" y="239"/>
                    </a:lnTo>
                    <a:close/>
                  </a:path>
                </a:pathLst>
              </a:custGeom>
              <a:solidFill>
                <a:srgbClr val="898989"/>
              </a:solidFill>
              <a:ln>
                <a:noFill/>
              </a:ln>
            </p:spPr>
            <p:txBody>
              <a:bodyPr anchor="ctr"/>
              <a:lstStyle/>
              <a:p>
                <a:pPr algn="ctr"/>
                <a:endParaRPr/>
              </a:p>
            </p:txBody>
          </p:sp>
          <p:sp>
            <p:nvSpPr>
              <p:cNvPr id="44" name="íṣ1iḍe">
                <a:extLst>
                  <a:ext uri="{FF2B5EF4-FFF2-40B4-BE49-F238E27FC236}">
                    <a16:creationId xmlns:a16="http://schemas.microsoft.com/office/drawing/2014/main" id="{6ED4BBC0-E44B-46AE-9421-A43CFC6E7501}"/>
                  </a:ext>
                </a:extLst>
              </p:cNvPr>
              <p:cNvSpPr/>
              <p:nvPr/>
            </p:nvSpPr>
            <p:spPr bwMode="auto">
              <a:xfrm>
                <a:off x="3257551" y="4022726"/>
                <a:ext cx="88900" cy="201613"/>
              </a:xfrm>
              <a:custGeom>
                <a:avLst/>
                <a:gdLst>
                  <a:gd name="T0" fmla="*/ 102 w 114"/>
                  <a:gd name="T1" fmla="*/ 164 h 257"/>
                  <a:gd name="T2" fmla="*/ 114 w 114"/>
                  <a:gd name="T3" fmla="*/ 234 h 257"/>
                  <a:gd name="T4" fmla="*/ 45 w 114"/>
                  <a:gd name="T5" fmla="*/ 257 h 257"/>
                  <a:gd name="T6" fmla="*/ 43 w 114"/>
                  <a:gd name="T7" fmla="*/ 245 h 257"/>
                  <a:gd name="T8" fmla="*/ 47 w 114"/>
                  <a:gd name="T9" fmla="*/ 242 h 257"/>
                  <a:gd name="T10" fmla="*/ 50 w 114"/>
                  <a:gd name="T11" fmla="*/ 238 h 257"/>
                  <a:gd name="T12" fmla="*/ 52 w 114"/>
                  <a:gd name="T13" fmla="*/ 231 h 257"/>
                  <a:gd name="T14" fmla="*/ 51 w 114"/>
                  <a:gd name="T15" fmla="*/ 221 h 257"/>
                  <a:gd name="T16" fmla="*/ 19 w 114"/>
                  <a:gd name="T17" fmla="*/ 51 h 257"/>
                  <a:gd name="T18" fmla="*/ 16 w 114"/>
                  <a:gd name="T19" fmla="*/ 42 h 257"/>
                  <a:gd name="T20" fmla="*/ 12 w 114"/>
                  <a:gd name="T21" fmla="*/ 36 h 257"/>
                  <a:gd name="T22" fmla="*/ 7 w 114"/>
                  <a:gd name="T23" fmla="*/ 33 h 257"/>
                  <a:gd name="T24" fmla="*/ 2 w 114"/>
                  <a:gd name="T25" fmla="*/ 33 h 257"/>
                  <a:gd name="T26" fmla="*/ 0 w 114"/>
                  <a:gd name="T27" fmla="*/ 21 h 257"/>
                  <a:gd name="T28" fmla="*/ 64 w 114"/>
                  <a:gd name="T29" fmla="*/ 0 h 257"/>
                  <a:gd name="T30" fmla="*/ 75 w 114"/>
                  <a:gd name="T31" fmla="*/ 57 h 257"/>
                  <a:gd name="T32" fmla="*/ 71 w 114"/>
                  <a:gd name="T33" fmla="*/ 58 h 257"/>
                  <a:gd name="T34" fmla="*/ 61 w 114"/>
                  <a:gd name="T35" fmla="*/ 33 h 257"/>
                  <a:gd name="T36" fmla="*/ 50 w 114"/>
                  <a:gd name="T37" fmla="*/ 20 h 257"/>
                  <a:gd name="T38" fmla="*/ 46 w 114"/>
                  <a:gd name="T39" fmla="*/ 20 h 257"/>
                  <a:gd name="T40" fmla="*/ 40 w 114"/>
                  <a:gd name="T41" fmla="*/ 22 h 257"/>
                  <a:gd name="T42" fmla="*/ 27 w 114"/>
                  <a:gd name="T43" fmla="*/ 26 h 257"/>
                  <a:gd name="T44" fmla="*/ 45 w 114"/>
                  <a:gd name="T45" fmla="*/ 120 h 257"/>
                  <a:gd name="T46" fmla="*/ 54 w 114"/>
                  <a:gd name="T47" fmla="*/ 117 h 257"/>
                  <a:gd name="T48" fmla="*/ 60 w 114"/>
                  <a:gd name="T49" fmla="*/ 112 h 257"/>
                  <a:gd name="T50" fmla="*/ 62 w 114"/>
                  <a:gd name="T51" fmla="*/ 103 h 257"/>
                  <a:gd name="T52" fmla="*/ 62 w 114"/>
                  <a:gd name="T53" fmla="*/ 89 h 257"/>
                  <a:gd name="T54" fmla="*/ 60 w 114"/>
                  <a:gd name="T55" fmla="*/ 74 h 257"/>
                  <a:gd name="T56" fmla="*/ 65 w 114"/>
                  <a:gd name="T57" fmla="*/ 72 h 257"/>
                  <a:gd name="T58" fmla="*/ 82 w 114"/>
                  <a:gd name="T59" fmla="*/ 165 h 257"/>
                  <a:gd name="T60" fmla="*/ 78 w 114"/>
                  <a:gd name="T61" fmla="*/ 166 h 257"/>
                  <a:gd name="T62" fmla="*/ 73 w 114"/>
                  <a:gd name="T63" fmla="*/ 149 h 257"/>
                  <a:gd name="T64" fmla="*/ 69 w 114"/>
                  <a:gd name="T65" fmla="*/ 137 h 257"/>
                  <a:gd name="T66" fmla="*/ 63 w 114"/>
                  <a:gd name="T67" fmla="*/ 130 h 257"/>
                  <a:gd name="T68" fmla="*/ 57 w 114"/>
                  <a:gd name="T69" fmla="*/ 130 h 257"/>
                  <a:gd name="T70" fmla="*/ 47 w 114"/>
                  <a:gd name="T71" fmla="*/ 133 h 257"/>
                  <a:gd name="T72" fmla="*/ 61 w 114"/>
                  <a:gd name="T73" fmla="*/ 204 h 257"/>
                  <a:gd name="T74" fmla="*/ 64 w 114"/>
                  <a:gd name="T75" fmla="*/ 221 h 257"/>
                  <a:gd name="T76" fmla="*/ 68 w 114"/>
                  <a:gd name="T77" fmla="*/ 229 h 257"/>
                  <a:gd name="T78" fmla="*/ 73 w 114"/>
                  <a:gd name="T79" fmla="*/ 232 h 257"/>
                  <a:gd name="T80" fmla="*/ 81 w 114"/>
                  <a:gd name="T81" fmla="*/ 231 h 257"/>
                  <a:gd name="T82" fmla="*/ 86 w 114"/>
                  <a:gd name="T83" fmla="*/ 229 h 257"/>
                  <a:gd name="T84" fmla="*/ 91 w 114"/>
                  <a:gd name="T85" fmla="*/ 226 h 257"/>
                  <a:gd name="T86" fmla="*/ 95 w 114"/>
                  <a:gd name="T87" fmla="*/ 223 h 257"/>
                  <a:gd name="T88" fmla="*/ 97 w 114"/>
                  <a:gd name="T89" fmla="*/ 217 h 257"/>
                  <a:gd name="T90" fmla="*/ 99 w 114"/>
                  <a:gd name="T91" fmla="*/ 191 h 257"/>
                  <a:gd name="T92" fmla="*/ 98 w 114"/>
                  <a:gd name="T93" fmla="*/ 166 h 257"/>
                  <a:gd name="T94" fmla="*/ 102 w 114"/>
                  <a:gd name="T95" fmla="*/ 164 h 2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14" h="257">
                    <a:moveTo>
                      <a:pt x="102" y="164"/>
                    </a:moveTo>
                    <a:cubicBezTo>
                      <a:pt x="114" y="234"/>
                      <a:pt x="114" y="234"/>
                      <a:pt x="114" y="234"/>
                    </a:cubicBezTo>
                    <a:cubicBezTo>
                      <a:pt x="45" y="257"/>
                      <a:pt x="45" y="257"/>
                      <a:pt x="45" y="257"/>
                    </a:cubicBezTo>
                    <a:cubicBezTo>
                      <a:pt x="43" y="245"/>
                      <a:pt x="43" y="245"/>
                      <a:pt x="43" y="245"/>
                    </a:cubicBezTo>
                    <a:cubicBezTo>
                      <a:pt x="44" y="244"/>
                      <a:pt x="45" y="243"/>
                      <a:pt x="47" y="242"/>
                    </a:cubicBezTo>
                    <a:cubicBezTo>
                      <a:pt x="49" y="241"/>
                      <a:pt x="50" y="239"/>
                      <a:pt x="50" y="238"/>
                    </a:cubicBezTo>
                    <a:cubicBezTo>
                      <a:pt x="51" y="236"/>
                      <a:pt x="52" y="234"/>
                      <a:pt x="52" y="231"/>
                    </a:cubicBezTo>
                    <a:cubicBezTo>
                      <a:pt x="52" y="228"/>
                      <a:pt x="51" y="225"/>
                      <a:pt x="51" y="221"/>
                    </a:cubicBezTo>
                    <a:cubicBezTo>
                      <a:pt x="19" y="51"/>
                      <a:pt x="19" y="51"/>
                      <a:pt x="19" y="51"/>
                    </a:cubicBezTo>
                    <a:cubicBezTo>
                      <a:pt x="18" y="48"/>
                      <a:pt x="17" y="44"/>
                      <a:pt x="16" y="42"/>
                    </a:cubicBezTo>
                    <a:cubicBezTo>
                      <a:pt x="15" y="39"/>
                      <a:pt x="14" y="37"/>
                      <a:pt x="12" y="36"/>
                    </a:cubicBezTo>
                    <a:cubicBezTo>
                      <a:pt x="11" y="35"/>
                      <a:pt x="9" y="34"/>
                      <a:pt x="7" y="33"/>
                    </a:cubicBezTo>
                    <a:cubicBezTo>
                      <a:pt x="5" y="33"/>
                      <a:pt x="4" y="33"/>
                      <a:pt x="2" y="33"/>
                    </a:cubicBezTo>
                    <a:cubicBezTo>
                      <a:pt x="0" y="21"/>
                      <a:pt x="0" y="21"/>
                      <a:pt x="0" y="21"/>
                    </a:cubicBezTo>
                    <a:cubicBezTo>
                      <a:pt x="64" y="0"/>
                      <a:pt x="64" y="0"/>
                      <a:pt x="64" y="0"/>
                    </a:cubicBezTo>
                    <a:cubicBezTo>
                      <a:pt x="75" y="57"/>
                      <a:pt x="75" y="57"/>
                      <a:pt x="75" y="57"/>
                    </a:cubicBezTo>
                    <a:cubicBezTo>
                      <a:pt x="71" y="58"/>
                      <a:pt x="71" y="58"/>
                      <a:pt x="71" y="58"/>
                    </a:cubicBezTo>
                    <a:cubicBezTo>
                      <a:pt x="68" y="50"/>
                      <a:pt x="65" y="42"/>
                      <a:pt x="61" y="33"/>
                    </a:cubicBezTo>
                    <a:cubicBezTo>
                      <a:pt x="56" y="24"/>
                      <a:pt x="53" y="20"/>
                      <a:pt x="50" y="20"/>
                    </a:cubicBezTo>
                    <a:cubicBezTo>
                      <a:pt x="49" y="20"/>
                      <a:pt x="47" y="20"/>
                      <a:pt x="46" y="20"/>
                    </a:cubicBezTo>
                    <a:cubicBezTo>
                      <a:pt x="44" y="21"/>
                      <a:pt x="42" y="21"/>
                      <a:pt x="40" y="22"/>
                    </a:cubicBezTo>
                    <a:cubicBezTo>
                      <a:pt x="27" y="26"/>
                      <a:pt x="27" y="26"/>
                      <a:pt x="27" y="26"/>
                    </a:cubicBezTo>
                    <a:cubicBezTo>
                      <a:pt x="45" y="120"/>
                      <a:pt x="45" y="120"/>
                      <a:pt x="45" y="120"/>
                    </a:cubicBezTo>
                    <a:cubicBezTo>
                      <a:pt x="54" y="117"/>
                      <a:pt x="54" y="117"/>
                      <a:pt x="54" y="117"/>
                    </a:cubicBezTo>
                    <a:cubicBezTo>
                      <a:pt x="57" y="116"/>
                      <a:pt x="59" y="114"/>
                      <a:pt x="60" y="112"/>
                    </a:cubicBezTo>
                    <a:cubicBezTo>
                      <a:pt x="61" y="110"/>
                      <a:pt x="62" y="107"/>
                      <a:pt x="62" y="103"/>
                    </a:cubicBezTo>
                    <a:cubicBezTo>
                      <a:pt x="62" y="99"/>
                      <a:pt x="62" y="95"/>
                      <a:pt x="62" y="89"/>
                    </a:cubicBezTo>
                    <a:cubicBezTo>
                      <a:pt x="62" y="84"/>
                      <a:pt x="61" y="79"/>
                      <a:pt x="60" y="74"/>
                    </a:cubicBezTo>
                    <a:cubicBezTo>
                      <a:pt x="65" y="72"/>
                      <a:pt x="65" y="72"/>
                      <a:pt x="65" y="72"/>
                    </a:cubicBezTo>
                    <a:cubicBezTo>
                      <a:pt x="82" y="165"/>
                      <a:pt x="82" y="165"/>
                      <a:pt x="82" y="165"/>
                    </a:cubicBezTo>
                    <a:cubicBezTo>
                      <a:pt x="78" y="166"/>
                      <a:pt x="78" y="166"/>
                      <a:pt x="78" y="166"/>
                    </a:cubicBezTo>
                    <a:cubicBezTo>
                      <a:pt x="77" y="161"/>
                      <a:pt x="75" y="155"/>
                      <a:pt x="73" y="149"/>
                    </a:cubicBezTo>
                    <a:cubicBezTo>
                      <a:pt x="71" y="144"/>
                      <a:pt x="70" y="140"/>
                      <a:pt x="69" y="137"/>
                    </a:cubicBezTo>
                    <a:cubicBezTo>
                      <a:pt x="67" y="133"/>
                      <a:pt x="65" y="131"/>
                      <a:pt x="63" y="130"/>
                    </a:cubicBezTo>
                    <a:cubicBezTo>
                      <a:pt x="61" y="129"/>
                      <a:pt x="59" y="129"/>
                      <a:pt x="57" y="130"/>
                    </a:cubicBezTo>
                    <a:cubicBezTo>
                      <a:pt x="47" y="133"/>
                      <a:pt x="47" y="133"/>
                      <a:pt x="47" y="133"/>
                    </a:cubicBezTo>
                    <a:cubicBezTo>
                      <a:pt x="61" y="204"/>
                      <a:pt x="61" y="204"/>
                      <a:pt x="61" y="204"/>
                    </a:cubicBezTo>
                    <a:cubicBezTo>
                      <a:pt x="62" y="211"/>
                      <a:pt x="63" y="217"/>
                      <a:pt x="64" y="221"/>
                    </a:cubicBezTo>
                    <a:cubicBezTo>
                      <a:pt x="65" y="225"/>
                      <a:pt x="67" y="228"/>
                      <a:pt x="68" y="229"/>
                    </a:cubicBezTo>
                    <a:cubicBezTo>
                      <a:pt x="70" y="231"/>
                      <a:pt x="71" y="232"/>
                      <a:pt x="73" y="232"/>
                    </a:cubicBezTo>
                    <a:cubicBezTo>
                      <a:pt x="75" y="232"/>
                      <a:pt x="77" y="232"/>
                      <a:pt x="81" y="231"/>
                    </a:cubicBezTo>
                    <a:cubicBezTo>
                      <a:pt x="82" y="230"/>
                      <a:pt x="84" y="230"/>
                      <a:pt x="86" y="229"/>
                    </a:cubicBezTo>
                    <a:cubicBezTo>
                      <a:pt x="88" y="228"/>
                      <a:pt x="90" y="227"/>
                      <a:pt x="91" y="226"/>
                    </a:cubicBezTo>
                    <a:cubicBezTo>
                      <a:pt x="92" y="226"/>
                      <a:pt x="94" y="224"/>
                      <a:pt x="95" y="223"/>
                    </a:cubicBezTo>
                    <a:cubicBezTo>
                      <a:pt x="96" y="221"/>
                      <a:pt x="97" y="219"/>
                      <a:pt x="97" y="217"/>
                    </a:cubicBezTo>
                    <a:cubicBezTo>
                      <a:pt x="98" y="211"/>
                      <a:pt x="99" y="202"/>
                      <a:pt x="99" y="191"/>
                    </a:cubicBezTo>
                    <a:cubicBezTo>
                      <a:pt x="98" y="179"/>
                      <a:pt x="98" y="171"/>
                      <a:pt x="98" y="166"/>
                    </a:cubicBezTo>
                    <a:lnTo>
                      <a:pt x="102" y="164"/>
                    </a:lnTo>
                    <a:close/>
                  </a:path>
                </a:pathLst>
              </a:custGeom>
              <a:solidFill>
                <a:srgbClr val="898989"/>
              </a:solidFill>
              <a:ln>
                <a:noFill/>
              </a:ln>
            </p:spPr>
            <p:txBody>
              <a:bodyPr anchor="ctr"/>
              <a:lstStyle/>
              <a:p>
                <a:pPr algn="ctr"/>
                <a:endParaRPr/>
              </a:p>
            </p:txBody>
          </p:sp>
          <p:sp>
            <p:nvSpPr>
              <p:cNvPr id="45" name="işľíḑê">
                <a:extLst>
                  <a:ext uri="{FF2B5EF4-FFF2-40B4-BE49-F238E27FC236}">
                    <a16:creationId xmlns:a16="http://schemas.microsoft.com/office/drawing/2014/main" id="{05CBB044-FA1C-48BD-AB18-2CB503606613}"/>
                  </a:ext>
                </a:extLst>
              </p:cNvPr>
              <p:cNvSpPr/>
              <p:nvPr/>
            </p:nvSpPr>
            <p:spPr bwMode="auto">
              <a:xfrm>
                <a:off x="3314701" y="4000501"/>
                <a:ext cx="95250" cy="207963"/>
              </a:xfrm>
              <a:custGeom>
                <a:avLst/>
                <a:gdLst>
                  <a:gd name="T0" fmla="*/ 91 w 123"/>
                  <a:gd name="T1" fmla="*/ 12 h 265"/>
                  <a:gd name="T2" fmla="*/ 86 w 123"/>
                  <a:gd name="T3" fmla="*/ 16 h 265"/>
                  <a:gd name="T4" fmla="*/ 83 w 123"/>
                  <a:gd name="T5" fmla="*/ 23 h 265"/>
                  <a:gd name="T6" fmla="*/ 83 w 123"/>
                  <a:gd name="T7" fmla="*/ 40 h 265"/>
                  <a:gd name="T8" fmla="*/ 88 w 123"/>
                  <a:gd name="T9" fmla="*/ 70 h 265"/>
                  <a:gd name="T10" fmla="*/ 123 w 123"/>
                  <a:gd name="T11" fmla="*/ 242 h 265"/>
                  <a:gd name="T12" fmla="*/ 118 w 123"/>
                  <a:gd name="T13" fmla="*/ 243 h 265"/>
                  <a:gd name="T14" fmla="*/ 29 w 123"/>
                  <a:gd name="T15" fmla="*/ 69 h 265"/>
                  <a:gd name="T16" fmla="*/ 54 w 123"/>
                  <a:gd name="T17" fmla="*/ 190 h 265"/>
                  <a:gd name="T18" fmla="*/ 61 w 123"/>
                  <a:gd name="T19" fmla="*/ 221 h 265"/>
                  <a:gd name="T20" fmla="*/ 67 w 123"/>
                  <a:gd name="T21" fmla="*/ 236 h 265"/>
                  <a:gd name="T22" fmla="*/ 74 w 123"/>
                  <a:gd name="T23" fmla="*/ 240 h 265"/>
                  <a:gd name="T24" fmla="*/ 80 w 123"/>
                  <a:gd name="T25" fmla="*/ 242 h 265"/>
                  <a:gd name="T26" fmla="*/ 83 w 123"/>
                  <a:gd name="T27" fmla="*/ 254 h 265"/>
                  <a:gd name="T28" fmla="*/ 49 w 123"/>
                  <a:gd name="T29" fmla="*/ 265 h 265"/>
                  <a:gd name="T30" fmla="*/ 46 w 123"/>
                  <a:gd name="T31" fmla="*/ 254 h 265"/>
                  <a:gd name="T32" fmla="*/ 51 w 123"/>
                  <a:gd name="T33" fmla="*/ 249 h 265"/>
                  <a:gd name="T34" fmla="*/ 55 w 123"/>
                  <a:gd name="T35" fmla="*/ 242 h 265"/>
                  <a:gd name="T36" fmla="*/ 55 w 123"/>
                  <a:gd name="T37" fmla="*/ 227 h 265"/>
                  <a:gd name="T38" fmla="*/ 49 w 123"/>
                  <a:gd name="T39" fmla="*/ 194 h 265"/>
                  <a:gd name="T40" fmla="*/ 25 w 123"/>
                  <a:gd name="T41" fmla="*/ 78 h 265"/>
                  <a:gd name="T42" fmla="*/ 21 w 123"/>
                  <a:gd name="T43" fmla="*/ 63 h 265"/>
                  <a:gd name="T44" fmla="*/ 16 w 123"/>
                  <a:gd name="T45" fmla="*/ 52 h 265"/>
                  <a:gd name="T46" fmla="*/ 9 w 123"/>
                  <a:gd name="T47" fmla="*/ 45 h 265"/>
                  <a:gd name="T48" fmla="*/ 2 w 123"/>
                  <a:gd name="T49" fmla="*/ 43 h 265"/>
                  <a:gd name="T50" fmla="*/ 0 w 123"/>
                  <a:gd name="T51" fmla="*/ 31 h 265"/>
                  <a:gd name="T52" fmla="*/ 23 w 123"/>
                  <a:gd name="T53" fmla="*/ 23 h 265"/>
                  <a:gd name="T54" fmla="*/ 106 w 123"/>
                  <a:gd name="T55" fmla="*/ 186 h 265"/>
                  <a:gd name="T56" fmla="*/ 83 w 123"/>
                  <a:gd name="T57" fmla="*/ 74 h 265"/>
                  <a:gd name="T58" fmla="*/ 76 w 123"/>
                  <a:gd name="T59" fmla="*/ 43 h 265"/>
                  <a:gd name="T60" fmla="*/ 70 w 123"/>
                  <a:gd name="T61" fmla="*/ 29 h 265"/>
                  <a:gd name="T62" fmla="*/ 64 w 123"/>
                  <a:gd name="T63" fmla="*/ 25 h 265"/>
                  <a:gd name="T64" fmla="*/ 57 w 123"/>
                  <a:gd name="T65" fmla="*/ 23 h 265"/>
                  <a:gd name="T66" fmla="*/ 55 w 123"/>
                  <a:gd name="T67" fmla="*/ 12 h 265"/>
                  <a:gd name="T68" fmla="*/ 89 w 123"/>
                  <a:gd name="T69" fmla="*/ 0 h 265"/>
                  <a:gd name="T70" fmla="*/ 91 w 123"/>
                  <a:gd name="T71" fmla="*/ 12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3" h="265">
                    <a:moveTo>
                      <a:pt x="91" y="12"/>
                    </a:moveTo>
                    <a:cubicBezTo>
                      <a:pt x="90" y="12"/>
                      <a:pt x="88" y="14"/>
                      <a:pt x="86" y="16"/>
                    </a:cubicBezTo>
                    <a:cubicBezTo>
                      <a:pt x="85" y="18"/>
                      <a:pt x="83" y="21"/>
                      <a:pt x="83" y="23"/>
                    </a:cubicBezTo>
                    <a:cubicBezTo>
                      <a:pt x="82" y="26"/>
                      <a:pt x="82" y="32"/>
                      <a:pt x="83" y="40"/>
                    </a:cubicBezTo>
                    <a:cubicBezTo>
                      <a:pt x="84" y="48"/>
                      <a:pt x="86" y="58"/>
                      <a:pt x="88" y="70"/>
                    </a:cubicBezTo>
                    <a:cubicBezTo>
                      <a:pt x="123" y="242"/>
                      <a:pt x="123" y="242"/>
                      <a:pt x="123" y="242"/>
                    </a:cubicBezTo>
                    <a:cubicBezTo>
                      <a:pt x="118" y="243"/>
                      <a:pt x="118" y="243"/>
                      <a:pt x="118" y="243"/>
                    </a:cubicBezTo>
                    <a:cubicBezTo>
                      <a:pt x="29" y="69"/>
                      <a:pt x="29" y="69"/>
                      <a:pt x="29" y="69"/>
                    </a:cubicBezTo>
                    <a:cubicBezTo>
                      <a:pt x="54" y="190"/>
                      <a:pt x="54" y="190"/>
                      <a:pt x="54" y="190"/>
                    </a:cubicBezTo>
                    <a:cubicBezTo>
                      <a:pt x="57" y="204"/>
                      <a:pt x="59" y="214"/>
                      <a:pt x="61" y="221"/>
                    </a:cubicBezTo>
                    <a:cubicBezTo>
                      <a:pt x="63" y="228"/>
                      <a:pt x="65" y="233"/>
                      <a:pt x="67" y="236"/>
                    </a:cubicBezTo>
                    <a:cubicBezTo>
                      <a:pt x="69" y="238"/>
                      <a:pt x="71" y="239"/>
                      <a:pt x="74" y="240"/>
                    </a:cubicBezTo>
                    <a:cubicBezTo>
                      <a:pt x="77" y="242"/>
                      <a:pt x="79" y="242"/>
                      <a:pt x="80" y="242"/>
                    </a:cubicBezTo>
                    <a:cubicBezTo>
                      <a:pt x="83" y="254"/>
                      <a:pt x="83" y="254"/>
                      <a:pt x="83" y="254"/>
                    </a:cubicBezTo>
                    <a:cubicBezTo>
                      <a:pt x="49" y="265"/>
                      <a:pt x="49" y="265"/>
                      <a:pt x="49" y="265"/>
                    </a:cubicBezTo>
                    <a:cubicBezTo>
                      <a:pt x="46" y="254"/>
                      <a:pt x="46" y="254"/>
                      <a:pt x="46" y="254"/>
                    </a:cubicBezTo>
                    <a:cubicBezTo>
                      <a:pt x="47" y="253"/>
                      <a:pt x="49" y="251"/>
                      <a:pt x="51" y="249"/>
                    </a:cubicBezTo>
                    <a:cubicBezTo>
                      <a:pt x="53" y="246"/>
                      <a:pt x="54" y="244"/>
                      <a:pt x="55" y="242"/>
                    </a:cubicBezTo>
                    <a:cubicBezTo>
                      <a:pt x="55" y="238"/>
                      <a:pt x="55" y="233"/>
                      <a:pt x="55" y="227"/>
                    </a:cubicBezTo>
                    <a:cubicBezTo>
                      <a:pt x="54" y="220"/>
                      <a:pt x="52" y="209"/>
                      <a:pt x="49" y="194"/>
                    </a:cubicBezTo>
                    <a:cubicBezTo>
                      <a:pt x="25" y="78"/>
                      <a:pt x="25" y="78"/>
                      <a:pt x="25" y="78"/>
                    </a:cubicBezTo>
                    <a:cubicBezTo>
                      <a:pt x="24" y="73"/>
                      <a:pt x="23" y="68"/>
                      <a:pt x="21" y="63"/>
                    </a:cubicBezTo>
                    <a:cubicBezTo>
                      <a:pt x="20" y="58"/>
                      <a:pt x="18" y="55"/>
                      <a:pt x="16" y="52"/>
                    </a:cubicBezTo>
                    <a:cubicBezTo>
                      <a:pt x="14" y="49"/>
                      <a:pt x="12" y="47"/>
                      <a:pt x="9" y="45"/>
                    </a:cubicBezTo>
                    <a:cubicBezTo>
                      <a:pt x="6" y="43"/>
                      <a:pt x="4" y="43"/>
                      <a:pt x="2" y="43"/>
                    </a:cubicBezTo>
                    <a:cubicBezTo>
                      <a:pt x="0" y="31"/>
                      <a:pt x="0" y="31"/>
                      <a:pt x="0" y="31"/>
                    </a:cubicBezTo>
                    <a:cubicBezTo>
                      <a:pt x="23" y="23"/>
                      <a:pt x="23" y="23"/>
                      <a:pt x="23" y="23"/>
                    </a:cubicBezTo>
                    <a:cubicBezTo>
                      <a:pt x="106" y="186"/>
                      <a:pt x="106" y="186"/>
                      <a:pt x="106" y="186"/>
                    </a:cubicBezTo>
                    <a:cubicBezTo>
                      <a:pt x="83" y="74"/>
                      <a:pt x="83" y="74"/>
                      <a:pt x="83" y="74"/>
                    </a:cubicBezTo>
                    <a:cubicBezTo>
                      <a:pt x="80" y="60"/>
                      <a:pt x="78" y="50"/>
                      <a:pt x="76" y="43"/>
                    </a:cubicBezTo>
                    <a:cubicBezTo>
                      <a:pt x="74" y="36"/>
                      <a:pt x="72" y="31"/>
                      <a:pt x="70" y="29"/>
                    </a:cubicBezTo>
                    <a:cubicBezTo>
                      <a:pt x="69" y="27"/>
                      <a:pt x="67" y="26"/>
                      <a:pt x="64" y="25"/>
                    </a:cubicBezTo>
                    <a:cubicBezTo>
                      <a:pt x="61" y="24"/>
                      <a:pt x="59" y="23"/>
                      <a:pt x="57" y="23"/>
                    </a:cubicBezTo>
                    <a:cubicBezTo>
                      <a:pt x="55" y="12"/>
                      <a:pt x="55" y="12"/>
                      <a:pt x="55" y="12"/>
                    </a:cubicBezTo>
                    <a:cubicBezTo>
                      <a:pt x="89" y="0"/>
                      <a:pt x="89" y="0"/>
                      <a:pt x="89" y="0"/>
                    </a:cubicBezTo>
                    <a:lnTo>
                      <a:pt x="91" y="12"/>
                    </a:lnTo>
                    <a:close/>
                  </a:path>
                </a:pathLst>
              </a:custGeom>
              <a:solidFill>
                <a:srgbClr val="898989"/>
              </a:solidFill>
              <a:ln>
                <a:noFill/>
              </a:ln>
            </p:spPr>
            <p:txBody>
              <a:bodyPr anchor="ctr"/>
              <a:lstStyle/>
              <a:p>
                <a:pPr algn="ctr"/>
                <a:endParaRPr/>
              </a:p>
            </p:txBody>
          </p:sp>
          <p:sp>
            <p:nvSpPr>
              <p:cNvPr id="46" name="îṥ1îďê">
                <a:extLst>
                  <a:ext uri="{FF2B5EF4-FFF2-40B4-BE49-F238E27FC236}">
                    <a16:creationId xmlns:a16="http://schemas.microsoft.com/office/drawing/2014/main" id="{A4D73FB8-896D-46D2-A0F0-A24C0946AAE9}"/>
                  </a:ext>
                </a:extLst>
              </p:cNvPr>
              <p:cNvSpPr/>
              <p:nvPr/>
            </p:nvSpPr>
            <p:spPr bwMode="auto">
              <a:xfrm>
                <a:off x="3392488" y="3979863"/>
                <a:ext cx="76200" cy="198438"/>
              </a:xfrm>
              <a:custGeom>
                <a:avLst/>
                <a:gdLst>
                  <a:gd name="T0" fmla="*/ 77 w 97"/>
                  <a:gd name="T1" fmla="*/ 249 h 251"/>
                  <a:gd name="T2" fmla="*/ 61 w 97"/>
                  <a:gd name="T3" fmla="*/ 246 h 251"/>
                  <a:gd name="T4" fmla="*/ 44 w 97"/>
                  <a:gd name="T5" fmla="*/ 228 h 251"/>
                  <a:gd name="T6" fmla="*/ 27 w 97"/>
                  <a:gd name="T7" fmla="*/ 194 h 251"/>
                  <a:gd name="T8" fmla="*/ 12 w 97"/>
                  <a:gd name="T9" fmla="*/ 145 h 251"/>
                  <a:gd name="T10" fmla="*/ 2 w 97"/>
                  <a:gd name="T11" fmla="*/ 94 h 251"/>
                  <a:gd name="T12" fmla="*/ 1 w 97"/>
                  <a:gd name="T13" fmla="*/ 51 h 251"/>
                  <a:gd name="T14" fmla="*/ 7 w 97"/>
                  <a:gd name="T15" fmla="*/ 21 h 251"/>
                  <a:gd name="T16" fmla="*/ 20 w 97"/>
                  <a:gd name="T17" fmla="*/ 6 h 251"/>
                  <a:gd name="T18" fmla="*/ 32 w 97"/>
                  <a:gd name="T19" fmla="*/ 6 h 251"/>
                  <a:gd name="T20" fmla="*/ 44 w 97"/>
                  <a:gd name="T21" fmla="*/ 14 h 251"/>
                  <a:gd name="T22" fmla="*/ 44 w 97"/>
                  <a:gd name="T23" fmla="*/ 2 h 251"/>
                  <a:gd name="T24" fmla="*/ 49 w 97"/>
                  <a:gd name="T25" fmla="*/ 0 h 251"/>
                  <a:gd name="T26" fmla="*/ 69 w 97"/>
                  <a:gd name="T27" fmla="*/ 82 h 251"/>
                  <a:gd name="T28" fmla="*/ 64 w 97"/>
                  <a:gd name="T29" fmla="*/ 84 h 251"/>
                  <a:gd name="T30" fmla="*/ 55 w 97"/>
                  <a:gd name="T31" fmla="*/ 59 h 251"/>
                  <a:gd name="T32" fmla="*/ 45 w 97"/>
                  <a:gd name="T33" fmla="*/ 37 h 251"/>
                  <a:gd name="T34" fmla="*/ 34 w 97"/>
                  <a:gd name="T35" fmla="*/ 22 h 251"/>
                  <a:gd name="T36" fmla="*/ 24 w 97"/>
                  <a:gd name="T37" fmla="*/ 19 h 251"/>
                  <a:gd name="T38" fmla="*/ 16 w 97"/>
                  <a:gd name="T39" fmla="*/ 31 h 251"/>
                  <a:gd name="T40" fmla="*/ 12 w 97"/>
                  <a:gd name="T41" fmla="*/ 55 h 251"/>
                  <a:gd name="T42" fmla="*/ 15 w 97"/>
                  <a:gd name="T43" fmla="*/ 91 h 251"/>
                  <a:gd name="T44" fmla="*/ 25 w 97"/>
                  <a:gd name="T45" fmla="*/ 137 h 251"/>
                  <a:gd name="T46" fmla="*/ 37 w 97"/>
                  <a:gd name="T47" fmla="*/ 177 h 251"/>
                  <a:gd name="T48" fmla="*/ 50 w 97"/>
                  <a:gd name="T49" fmla="*/ 207 h 251"/>
                  <a:gd name="T50" fmla="*/ 64 w 97"/>
                  <a:gd name="T51" fmla="*/ 225 h 251"/>
                  <a:gd name="T52" fmla="*/ 77 w 97"/>
                  <a:gd name="T53" fmla="*/ 228 h 251"/>
                  <a:gd name="T54" fmla="*/ 85 w 97"/>
                  <a:gd name="T55" fmla="*/ 221 h 251"/>
                  <a:gd name="T56" fmla="*/ 89 w 97"/>
                  <a:gd name="T57" fmla="*/ 207 h 251"/>
                  <a:gd name="T58" fmla="*/ 90 w 97"/>
                  <a:gd name="T59" fmla="*/ 188 h 251"/>
                  <a:gd name="T60" fmla="*/ 88 w 97"/>
                  <a:gd name="T61" fmla="*/ 167 h 251"/>
                  <a:gd name="T62" fmla="*/ 94 w 97"/>
                  <a:gd name="T63" fmla="*/ 171 h 251"/>
                  <a:gd name="T64" fmla="*/ 93 w 97"/>
                  <a:gd name="T65" fmla="*/ 226 h 251"/>
                  <a:gd name="T66" fmla="*/ 77 w 97"/>
                  <a:gd name="T67" fmla="*/ 249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 h="251">
                    <a:moveTo>
                      <a:pt x="77" y="249"/>
                    </a:moveTo>
                    <a:cubicBezTo>
                      <a:pt x="73" y="251"/>
                      <a:pt x="67" y="250"/>
                      <a:pt x="61" y="246"/>
                    </a:cubicBezTo>
                    <a:cubicBezTo>
                      <a:pt x="56" y="243"/>
                      <a:pt x="50" y="237"/>
                      <a:pt x="44" y="228"/>
                    </a:cubicBezTo>
                    <a:cubicBezTo>
                      <a:pt x="38" y="219"/>
                      <a:pt x="32" y="208"/>
                      <a:pt x="27" y="194"/>
                    </a:cubicBezTo>
                    <a:cubicBezTo>
                      <a:pt x="21" y="180"/>
                      <a:pt x="16" y="164"/>
                      <a:pt x="12" y="145"/>
                    </a:cubicBezTo>
                    <a:cubicBezTo>
                      <a:pt x="7" y="127"/>
                      <a:pt x="4" y="110"/>
                      <a:pt x="2" y="94"/>
                    </a:cubicBezTo>
                    <a:cubicBezTo>
                      <a:pt x="1" y="78"/>
                      <a:pt x="0" y="64"/>
                      <a:pt x="1" y="51"/>
                    </a:cubicBezTo>
                    <a:cubicBezTo>
                      <a:pt x="2" y="39"/>
                      <a:pt x="4" y="29"/>
                      <a:pt x="7" y="21"/>
                    </a:cubicBezTo>
                    <a:cubicBezTo>
                      <a:pt x="11" y="13"/>
                      <a:pt x="15" y="8"/>
                      <a:pt x="20" y="6"/>
                    </a:cubicBezTo>
                    <a:cubicBezTo>
                      <a:pt x="24" y="4"/>
                      <a:pt x="28" y="4"/>
                      <a:pt x="32" y="6"/>
                    </a:cubicBezTo>
                    <a:cubicBezTo>
                      <a:pt x="36" y="7"/>
                      <a:pt x="40" y="10"/>
                      <a:pt x="44" y="14"/>
                    </a:cubicBezTo>
                    <a:cubicBezTo>
                      <a:pt x="44" y="2"/>
                      <a:pt x="44" y="2"/>
                      <a:pt x="44" y="2"/>
                    </a:cubicBezTo>
                    <a:cubicBezTo>
                      <a:pt x="49" y="0"/>
                      <a:pt x="49" y="0"/>
                      <a:pt x="49" y="0"/>
                    </a:cubicBezTo>
                    <a:cubicBezTo>
                      <a:pt x="69" y="82"/>
                      <a:pt x="69" y="82"/>
                      <a:pt x="69" y="82"/>
                    </a:cubicBezTo>
                    <a:cubicBezTo>
                      <a:pt x="64" y="84"/>
                      <a:pt x="64" y="84"/>
                      <a:pt x="64" y="84"/>
                    </a:cubicBezTo>
                    <a:cubicBezTo>
                      <a:pt x="62" y="76"/>
                      <a:pt x="59" y="68"/>
                      <a:pt x="55" y="59"/>
                    </a:cubicBezTo>
                    <a:cubicBezTo>
                      <a:pt x="52" y="50"/>
                      <a:pt x="48" y="43"/>
                      <a:pt x="45" y="37"/>
                    </a:cubicBezTo>
                    <a:cubicBezTo>
                      <a:pt x="42" y="30"/>
                      <a:pt x="38" y="25"/>
                      <a:pt x="34" y="22"/>
                    </a:cubicBezTo>
                    <a:cubicBezTo>
                      <a:pt x="31" y="19"/>
                      <a:pt x="28" y="18"/>
                      <a:pt x="24" y="19"/>
                    </a:cubicBezTo>
                    <a:cubicBezTo>
                      <a:pt x="21" y="21"/>
                      <a:pt x="18" y="25"/>
                      <a:pt x="16" y="31"/>
                    </a:cubicBezTo>
                    <a:cubicBezTo>
                      <a:pt x="14" y="37"/>
                      <a:pt x="13" y="45"/>
                      <a:pt x="12" y="55"/>
                    </a:cubicBezTo>
                    <a:cubicBezTo>
                      <a:pt x="12" y="65"/>
                      <a:pt x="13" y="77"/>
                      <a:pt x="15" y="91"/>
                    </a:cubicBezTo>
                    <a:cubicBezTo>
                      <a:pt x="18" y="105"/>
                      <a:pt x="21" y="120"/>
                      <a:pt x="25" y="137"/>
                    </a:cubicBezTo>
                    <a:cubicBezTo>
                      <a:pt x="28" y="152"/>
                      <a:pt x="32" y="165"/>
                      <a:pt x="37" y="177"/>
                    </a:cubicBezTo>
                    <a:cubicBezTo>
                      <a:pt x="41" y="189"/>
                      <a:pt x="45" y="199"/>
                      <a:pt x="50" y="207"/>
                    </a:cubicBezTo>
                    <a:cubicBezTo>
                      <a:pt x="55" y="215"/>
                      <a:pt x="59" y="221"/>
                      <a:pt x="64" y="225"/>
                    </a:cubicBezTo>
                    <a:cubicBezTo>
                      <a:pt x="69" y="229"/>
                      <a:pt x="73" y="230"/>
                      <a:pt x="77" y="228"/>
                    </a:cubicBezTo>
                    <a:cubicBezTo>
                      <a:pt x="80" y="227"/>
                      <a:pt x="83" y="224"/>
                      <a:pt x="85" y="221"/>
                    </a:cubicBezTo>
                    <a:cubicBezTo>
                      <a:pt x="87" y="217"/>
                      <a:pt x="88" y="212"/>
                      <a:pt x="89" y="207"/>
                    </a:cubicBezTo>
                    <a:cubicBezTo>
                      <a:pt x="89" y="201"/>
                      <a:pt x="90" y="195"/>
                      <a:pt x="90" y="188"/>
                    </a:cubicBezTo>
                    <a:cubicBezTo>
                      <a:pt x="90" y="182"/>
                      <a:pt x="89" y="174"/>
                      <a:pt x="88" y="167"/>
                    </a:cubicBezTo>
                    <a:cubicBezTo>
                      <a:pt x="94" y="171"/>
                      <a:pt x="94" y="171"/>
                      <a:pt x="94" y="171"/>
                    </a:cubicBezTo>
                    <a:cubicBezTo>
                      <a:pt x="97" y="195"/>
                      <a:pt x="96" y="213"/>
                      <a:pt x="93" y="226"/>
                    </a:cubicBezTo>
                    <a:cubicBezTo>
                      <a:pt x="90" y="238"/>
                      <a:pt x="85" y="245"/>
                      <a:pt x="77" y="249"/>
                    </a:cubicBezTo>
                    <a:close/>
                  </a:path>
                </a:pathLst>
              </a:custGeom>
              <a:solidFill>
                <a:srgbClr val="898989"/>
              </a:solidFill>
              <a:ln>
                <a:noFill/>
              </a:ln>
            </p:spPr>
            <p:txBody>
              <a:bodyPr anchor="ctr"/>
              <a:lstStyle/>
              <a:p>
                <a:pPr algn="ctr"/>
                <a:endParaRPr/>
              </a:p>
            </p:txBody>
          </p:sp>
          <p:sp>
            <p:nvSpPr>
              <p:cNvPr id="47" name="îś1îḓe">
                <a:extLst>
                  <a:ext uri="{FF2B5EF4-FFF2-40B4-BE49-F238E27FC236}">
                    <a16:creationId xmlns:a16="http://schemas.microsoft.com/office/drawing/2014/main" id="{39C87C6E-ED98-4ABF-A75D-6726EDEDC1CE}"/>
                  </a:ext>
                </a:extLst>
              </p:cNvPr>
              <p:cNvSpPr/>
              <p:nvPr/>
            </p:nvSpPr>
            <p:spPr bwMode="auto">
              <a:xfrm>
                <a:off x="3438526" y="3952876"/>
                <a:ext cx="103188" cy="203200"/>
              </a:xfrm>
              <a:custGeom>
                <a:avLst/>
                <a:gdLst>
                  <a:gd name="T0" fmla="*/ 115 w 133"/>
                  <a:gd name="T1" fmla="*/ 156 h 258"/>
                  <a:gd name="T2" fmla="*/ 133 w 133"/>
                  <a:gd name="T3" fmla="*/ 224 h 258"/>
                  <a:gd name="T4" fmla="*/ 67 w 133"/>
                  <a:gd name="T5" fmla="*/ 258 h 258"/>
                  <a:gd name="T6" fmla="*/ 64 w 133"/>
                  <a:gd name="T7" fmla="*/ 246 h 258"/>
                  <a:gd name="T8" fmla="*/ 68 w 133"/>
                  <a:gd name="T9" fmla="*/ 243 h 258"/>
                  <a:gd name="T10" fmla="*/ 71 w 133"/>
                  <a:gd name="T11" fmla="*/ 239 h 258"/>
                  <a:gd name="T12" fmla="*/ 71 w 133"/>
                  <a:gd name="T13" fmla="*/ 231 h 258"/>
                  <a:gd name="T14" fmla="*/ 69 w 133"/>
                  <a:gd name="T15" fmla="*/ 221 h 258"/>
                  <a:gd name="T16" fmla="*/ 21 w 133"/>
                  <a:gd name="T17" fmla="*/ 58 h 258"/>
                  <a:gd name="T18" fmla="*/ 18 w 133"/>
                  <a:gd name="T19" fmla="*/ 49 h 258"/>
                  <a:gd name="T20" fmla="*/ 13 w 133"/>
                  <a:gd name="T21" fmla="*/ 44 h 258"/>
                  <a:gd name="T22" fmla="*/ 8 w 133"/>
                  <a:gd name="T23" fmla="*/ 42 h 258"/>
                  <a:gd name="T24" fmla="*/ 3 w 133"/>
                  <a:gd name="T25" fmla="*/ 43 h 258"/>
                  <a:gd name="T26" fmla="*/ 0 w 133"/>
                  <a:gd name="T27" fmla="*/ 31 h 258"/>
                  <a:gd name="T28" fmla="*/ 61 w 133"/>
                  <a:gd name="T29" fmla="*/ 0 h 258"/>
                  <a:gd name="T30" fmla="*/ 78 w 133"/>
                  <a:gd name="T31" fmla="*/ 54 h 258"/>
                  <a:gd name="T32" fmla="*/ 73 w 133"/>
                  <a:gd name="T33" fmla="*/ 56 h 258"/>
                  <a:gd name="T34" fmla="*/ 61 w 133"/>
                  <a:gd name="T35" fmla="*/ 33 h 258"/>
                  <a:gd name="T36" fmla="*/ 49 w 133"/>
                  <a:gd name="T37" fmla="*/ 22 h 258"/>
                  <a:gd name="T38" fmla="*/ 45 w 133"/>
                  <a:gd name="T39" fmla="*/ 23 h 258"/>
                  <a:gd name="T40" fmla="*/ 39 w 133"/>
                  <a:gd name="T41" fmla="*/ 25 h 258"/>
                  <a:gd name="T42" fmla="*/ 27 w 133"/>
                  <a:gd name="T43" fmla="*/ 32 h 258"/>
                  <a:gd name="T44" fmla="*/ 54 w 133"/>
                  <a:gd name="T45" fmla="*/ 122 h 258"/>
                  <a:gd name="T46" fmla="*/ 63 w 133"/>
                  <a:gd name="T47" fmla="*/ 117 h 258"/>
                  <a:gd name="T48" fmla="*/ 68 w 133"/>
                  <a:gd name="T49" fmla="*/ 112 h 258"/>
                  <a:gd name="T50" fmla="*/ 69 w 133"/>
                  <a:gd name="T51" fmla="*/ 102 h 258"/>
                  <a:gd name="T52" fmla="*/ 68 w 133"/>
                  <a:gd name="T53" fmla="*/ 89 h 258"/>
                  <a:gd name="T54" fmla="*/ 65 w 133"/>
                  <a:gd name="T55" fmla="*/ 74 h 258"/>
                  <a:gd name="T56" fmla="*/ 69 w 133"/>
                  <a:gd name="T57" fmla="*/ 71 h 258"/>
                  <a:gd name="T58" fmla="*/ 95 w 133"/>
                  <a:gd name="T59" fmla="*/ 160 h 258"/>
                  <a:gd name="T60" fmla="*/ 91 w 133"/>
                  <a:gd name="T61" fmla="*/ 162 h 258"/>
                  <a:gd name="T62" fmla="*/ 85 w 133"/>
                  <a:gd name="T63" fmla="*/ 147 h 258"/>
                  <a:gd name="T64" fmla="*/ 79 w 133"/>
                  <a:gd name="T65" fmla="*/ 135 h 258"/>
                  <a:gd name="T66" fmla="*/ 73 w 133"/>
                  <a:gd name="T67" fmla="*/ 129 h 258"/>
                  <a:gd name="T68" fmla="*/ 66 w 133"/>
                  <a:gd name="T69" fmla="*/ 130 h 258"/>
                  <a:gd name="T70" fmla="*/ 57 w 133"/>
                  <a:gd name="T71" fmla="*/ 135 h 258"/>
                  <a:gd name="T72" fmla="*/ 78 w 133"/>
                  <a:gd name="T73" fmla="*/ 203 h 258"/>
                  <a:gd name="T74" fmla="*/ 83 w 133"/>
                  <a:gd name="T75" fmla="*/ 219 h 258"/>
                  <a:gd name="T76" fmla="*/ 87 w 133"/>
                  <a:gd name="T77" fmla="*/ 227 h 258"/>
                  <a:gd name="T78" fmla="*/ 93 w 133"/>
                  <a:gd name="T79" fmla="*/ 228 h 258"/>
                  <a:gd name="T80" fmla="*/ 100 w 133"/>
                  <a:gd name="T81" fmla="*/ 226 h 258"/>
                  <a:gd name="T82" fmla="*/ 105 w 133"/>
                  <a:gd name="T83" fmla="*/ 223 h 258"/>
                  <a:gd name="T84" fmla="*/ 110 w 133"/>
                  <a:gd name="T85" fmla="*/ 220 h 258"/>
                  <a:gd name="T86" fmla="*/ 114 w 133"/>
                  <a:gd name="T87" fmla="*/ 215 h 258"/>
                  <a:gd name="T88" fmla="*/ 115 w 133"/>
                  <a:gd name="T89" fmla="*/ 209 h 258"/>
                  <a:gd name="T90" fmla="*/ 114 w 133"/>
                  <a:gd name="T91" fmla="*/ 183 h 258"/>
                  <a:gd name="T92" fmla="*/ 111 w 133"/>
                  <a:gd name="T93" fmla="*/ 158 h 258"/>
                  <a:gd name="T94" fmla="*/ 115 w 133"/>
                  <a:gd name="T95" fmla="*/ 156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3" h="258">
                    <a:moveTo>
                      <a:pt x="115" y="156"/>
                    </a:moveTo>
                    <a:cubicBezTo>
                      <a:pt x="133" y="224"/>
                      <a:pt x="133" y="224"/>
                      <a:pt x="133" y="224"/>
                    </a:cubicBezTo>
                    <a:cubicBezTo>
                      <a:pt x="67" y="258"/>
                      <a:pt x="67" y="258"/>
                      <a:pt x="67" y="258"/>
                    </a:cubicBezTo>
                    <a:cubicBezTo>
                      <a:pt x="64" y="246"/>
                      <a:pt x="64" y="246"/>
                      <a:pt x="64" y="246"/>
                    </a:cubicBezTo>
                    <a:cubicBezTo>
                      <a:pt x="65" y="245"/>
                      <a:pt x="66" y="244"/>
                      <a:pt x="68" y="243"/>
                    </a:cubicBezTo>
                    <a:cubicBezTo>
                      <a:pt x="69" y="241"/>
                      <a:pt x="70" y="240"/>
                      <a:pt x="71" y="239"/>
                    </a:cubicBezTo>
                    <a:cubicBezTo>
                      <a:pt x="72" y="236"/>
                      <a:pt x="72" y="234"/>
                      <a:pt x="71" y="231"/>
                    </a:cubicBezTo>
                    <a:cubicBezTo>
                      <a:pt x="71" y="228"/>
                      <a:pt x="70" y="225"/>
                      <a:pt x="69" y="221"/>
                    </a:cubicBezTo>
                    <a:cubicBezTo>
                      <a:pt x="21" y="58"/>
                      <a:pt x="21" y="58"/>
                      <a:pt x="21" y="58"/>
                    </a:cubicBezTo>
                    <a:cubicBezTo>
                      <a:pt x="20" y="55"/>
                      <a:pt x="19" y="52"/>
                      <a:pt x="18" y="49"/>
                    </a:cubicBezTo>
                    <a:cubicBezTo>
                      <a:pt x="16" y="47"/>
                      <a:pt x="15" y="45"/>
                      <a:pt x="13" y="44"/>
                    </a:cubicBezTo>
                    <a:cubicBezTo>
                      <a:pt x="12" y="43"/>
                      <a:pt x="10" y="43"/>
                      <a:pt x="8" y="42"/>
                    </a:cubicBezTo>
                    <a:cubicBezTo>
                      <a:pt x="6" y="42"/>
                      <a:pt x="4" y="42"/>
                      <a:pt x="3" y="43"/>
                    </a:cubicBezTo>
                    <a:cubicBezTo>
                      <a:pt x="0" y="31"/>
                      <a:pt x="0" y="31"/>
                      <a:pt x="0" y="31"/>
                    </a:cubicBezTo>
                    <a:cubicBezTo>
                      <a:pt x="61" y="0"/>
                      <a:pt x="61" y="0"/>
                      <a:pt x="61" y="0"/>
                    </a:cubicBezTo>
                    <a:cubicBezTo>
                      <a:pt x="78" y="54"/>
                      <a:pt x="78" y="54"/>
                      <a:pt x="78" y="54"/>
                    </a:cubicBezTo>
                    <a:cubicBezTo>
                      <a:pt x="73" y="56"/>
                      <a:pt x="73" y="56"/>
                      <a:pt x="73" y="56"/>
                    </a:cubicBezTo>
                    <a:cubicBezTo>
                      <a:pt x="70" y="49"/>
                      <a:pt x="66" y="41"/>
                      <a:pt x="61" y="33"/>
                    </a:cubicBezTo>
                    <a:cubicBezTo>
                      <a:pt x="56" y="25"/>
                      <a:pt x="52" y="22"/>
                      <a:pt x="49" y="22"/>
                    </a:cubicBezTo>
                    <a:cubicBezTo>
                      <a:pt x="48" y="22"/>
                      <a:pt x="47" y="22"/>
                      <a:pt x="45" y="23"/>
                    </a:cubicBezTo>
                    <a:cubicBezTo>
                      <a:pt x="43" y="24"/>
                      <a:pt x="41" y="24"/>
                      <a:pt x="39" y="25"/>
                    </a:cubicBezTo>
                    <a:cubicBezTo>
                      <a:pt x="27" y="32"/>
                      <a:pt x="27" y="32"/>
                      <a:pt x="27" y="32"/>
                    </a:cubicBezTo>
                    <a:cubicBezTo>
                      <a:pt x="54" y="122"/>
                      <a:pt x="54" y="122"/>
                      <a:pt x="54" y="122"/>
                    </a:cubicBezTo>
                    <a:cubicBezTo>
                      <a:pt x="63" y="117"/>
                      <a:pt x="63" y="117"/>
                      <a:pt x="63" y="117"/>
                    </a:cubicBezTo>
                    <a:cubicBezTo>
                      <a:pt x="65" y="116"/>
                      <a:pt x="67" y="114"/>
                      <a:pt x="68" y="112"/>
                    </a:cubicBezTo>
                    <a:cubicBezTo>
                      <a:pt x="69" y="110"/>
                      <a:pt x="69" y="106"/>
                      <a:pt x="69" y="102"/>
                    </a:cubicBezTo>
                    <a:cubicBezTo>
                      <a:pt x="69" y="99"/>
                      <a:pt x="69" y="94"/>
                      <a:pt x="68" y="89"/>
                    </a:cubicBezTo>
                    <a:cubicBezTo>
                      <a:pt x="67" y="83"/>
                      <a:pt x="66" y="78"/>
                      <a:pt x="65" y="74"/>
                    </a:cubicBezTo>
                    <a:cubicBezTo>
                      <a:pt x="69" y="71"/>
                      <a:pt x="69" y="71"/>
                      <a:pt x="69" y="71"/>
                    </a:cubicBezTo>
                    <a:cubicBezTo>
                      <a:pt x="95" y="160"/>
                      <a:pt x="95" y="160"/>
                      <a:pt x="95" y="160"/>
                    </a:cubicBezTo>
                    <a:cubicBezTo>
                      <a:pt x="91" y="162"/>
                      <a:pt x="91" y="162"/>
                      <a:pt x="91" y="162"/>
                    </a:cubicBezTo>
                    <a:cubicBezTo>
                      <a:pt x="89" y="157"/>
                      <a:pt x="87" y="152"/>
                      <a:pt x="85" y="147"/>
                    </a:cubicBezTo>
                    <a:cubicBezTo>
                      <a:pt x="83" y="141"/>
                      <a:pt x="81" y="137"/>
                      <a:pt x="79" y="135"/>
                    </a:cubicBezTo>
                    <a:cubicBezTo>
                      <a:pt x="77" y="132"/>
                      <a:pt x="75" y="130"/>
                      <a:pt x="73" y="129"/>
                    </a:cubicBezTo>
                    <a:cubicBezTo>
                      <a:pt x="71" y="129"/>
                      <a:pt x="69" y="129"/>
                      <a:pt x="66" y="130"/>
                    </a:cubicBezTo>
                    <a:cubicBezTo>
                      <a:pt x="57" y="135"/>
                      <a:pt x="57" y="135"/>
                      <a:pt x="57" y="135"/>
                    </a:cubicBezTo>
                    <a:cubicBezTo>
                      <a:pt x="78" y="203"/>
                      <a:pt x="78" y="203"/>
                      <a:pt x="78" y="203"/>
                    </a:cubicBezTo>
                    <a:cubicBezTo>
                      <a:pt x="80" y="210"/>
                      <a:pt x="81" y="215"/>
                      <a:pt x="83" y="219"/>
                    </a:cubicBezTo>
                    <a:cubicBezTo>
                      <a:pt x="84" y="222"/>
                      <a:pt x="86" y="225"/>
                      <a:pt x="87" y="227"/>
                    </a:cubicBezTo>
                    <a:cubicBezTo>
                      <a:pt x="89" y="228"/>
                      <a:pt x="91" y="229"/>
                      <a:pt x="93" y="228"/>
                    </a:cubicBezTo>
                    <a:cubicBezTo>
                      <a:pt x="94" y="228"/>
                      <a:pt x="97" y="227"/>
                      <a:pt x="100" y="226"/>
                    </a:cubicBezTo>
                    <a:cubicBezTo>
                      <a:pt x="101" y="225"/>
                      <a:pt x="103" y="224"/>
                      <a:pt x="105" y="223"/>
                    </a:cubicBezTo>
                    <a:cubicBezTo>
                      <a:pt x="107" y="222"/>
                      <a:pt x="109" y="221"/>
                      <a:pt x="110" y="220"/>
                    </a:cubicBezTo>
                    <a:cubicBezTo>
                      <a:pt x="111" y="219"/>
                      <a:pt x="112" y="217"/>
                      <a:pt x="114" y="215"/>
                    </a:cubicBezTo>
                    <a:cubicBezTo>
                      <a:pt x="115" y="213"/>
                      <a:pt x="115" y="211"/>
                      <a:pt x="115" y="209"/>
                    </a:cubicBezTo>
                    <a:cubicBezTo>
                      <a:pt x="116" y="203"/>
                      <a:pt x="115" y="194"/>
                      <a:pt x="114" y="183"/>
                    </a:cubicBezTo>
                    <a:cubicBezTo>
                      <a:pt x="113" y="172"/>
                      <a:pt x="112" y="164"/>
                      <a:pt x="111" y="158"/>
                    </a:cubicBezTo>
                    <a:lnTo>
                      <a:pt x="115" y="156"/>
                    </a:lnTo>
                    <a:close/>
                  </a:path>
                </a:pathLst>
              </a:custGeom>
              <a:solidFill>
                <a:srgbClr val="898989"/>
              </a:solidFill>
              <a:ln>
                <a:noFill/>
              </a:ln>
            </p:spPr>
            <p:txBody>
              <a:bodyPr anchor="ctr"/>
              <a:lstStyle/>
              <a:p>
                <a:pPr algn="ctr"/>
                <a:endParaRPr/>
              </a:p>
            </p:txBody>
          </p:sp>
          <p:sp>
            <p:nvSpPr>
              <p:cNvPr id="48" name="íşḻiḓe">
                <a:extLst>
                  <a:ext uri="{FF2B5EF4-FFF2-40B4-BE49-F238E27FC236}">
                    <a16:creationId xmlns:a16="http://schemas.microsoft.com/office/drawing/2014/main" id="{7C123004-D749-4A75-9EDC-CA25DA79C4FD}"/>
                  </a:ext>
                </a:extLst>
              </p:cNvPr>
              <p:cNvSpPr/>
              <p:nvPr/>
            </p:nvSpPr>
            <p:spPr bwMode="auto">
              <a:xfrm>
                <a:off x="3540126" y="3905251"/>
                <a:ext cx="101600" cy="193675"/>
              </a:xfrm>
              <a:custGeom>
                <a:avLst/>
                <a:gdLst>
                  <a:gd name="T0" fmla="*/ 131 w 131"/>
                  <a:gd name="T1" fmla="*/ 189 h 245"/>
                  <a:gd name="T2" fmla="*/ 100 w 131"/>
                  <a:gd name="T3" fmla="*/ 212 h 245"/>
                  <a:gd name="T4" fmla="*/ 96 w 131"/>
                  <a:gd name="T5" fmla="*/ 201 h 245"/>
                  <a:gd name="T6" fmla="*/ 101 w 131"/>
                  <a:gd name="T7" fmla="*/ 193 h 245"/>
                  <a:gd name="T8" fmla="*/ 101 w 131"/>
                  <a:gd name="T9" fmla="*/ 186 h 245"/>
                  <a:gd name="T10" fmla="*/ 100 w 131"/>
                  <a:gd name="T11" fmla="*/ 182 h 245"/>
                  <a:gd name="T12" fmla="*/ 98 w 131"/>
                  <a:gd name="T13" fmla="*/ 179 h 245"/>
                  <a:gd name="T14" fmla="*/ 72 w 131"/>
                  <a:gd name="T15" fmla="*/ 136 h 245"/>
                  <a:gd name="T16" fmla="*/ 46 w 131"/>
                  <a:gd name="T17" fmla="*/ 155 h 245"/>
                  <a:gd name="T18" fmla="*/ 51 w 131"/>
                  <a:gd name="T19" fmla="*/ 175 h 245"/>
                  <a:gd name="T20" fmla="*/ 55 w 131"/>
                  <a:gd name="T21" fmla="*/ 191 h 245"/>
                  <a:gd name="T22" fmla="*/ 59 w 131"/>
                  <a:gd name="T23" fmla="*/ 202 h 245"/>
                  <a:gd name="T24" fmla="*/ 61 w 131"/>
                  <a:gd name="T25" fmla="*/ 209 h 245"/>
                  <a:gd name="T26" fmla="*/ 69 w 131"/>
                  <a:gd name="T27" fmla="*/ 216 h 245"/>
                  <a:gd name="T28" fmla="*/ 78 w 131"/>
                  <a:gd name="T29" fmla="*/ 214 h 245"/>
                  <a:gd name="T30" fmla="*/ 82 w 131"/>
                  <a:gd name="T31" fmla="*/ 225 h 245"/>
                  <a:gd name="T32" fmla="*/ 54 w 131"/>
                  <a:gd name="T33" fmla="*/ 245 h 245"/>
                  <a:gd name="T34" fmla="*/ 50 w 131"/>
                  <a:gd name="T35" fmla="*/ 235 h 245"/>
                  <a:gd name="T36" fmla="*/ 52 w 131"/>
                  <a:gd name="T37" fmla="*/ 230 h 245"/>
                  <a:gd name="T38" fmla="*/ 54 w 131"/>
                  <a:gd name="T39" fmla="*/ 224 h 245"/>
                  <a:gd name="T40" fmla="*/ 54 w 131"/>
                  <a:gd name="T41" fmla="*/ 213 h 245"/>
                  <a:gd name="T42" fmla="*/ 51 w 131"/>
                  <a:gd name="T43" fmla="*/ 199 h 245"/>
                  <a:gd name="T44" fmla="*/ 25 w 131"/>
                  <a:gd name="T45" fmla="*/ 101 h 245"/>
                  <a:gd name="T46" fmla="*/ 0 w 131"/>
                  <a:gd name="T47" fmla="*/ 3 h 245"/>
                  <a:gd name="T48" fmla="*/ 4 w 131"/>
                  <a:gd name="T49" fmla="*/ 0 h 245"/>
                  <a:gd name="T50" fmla="*/ 106 w 131"/>
                  <a:gd name="T51" fmla="*/ 165 h 245"/>
                  <a:gd name="T52" fmla="*/ 112 w 131"/>
                  <a:gd name="T53" fmla="*/ 173 h 245"/>
                  <a:gd name="T54" fmla="*/ 118 w 131"/>
                  <a:gd name="T55" fmla="*/ 178 h 245"/>
                  <a:gd name="T56" fmla="*/ 123 w 131"/>
                  <a:gd name="T57" fmla="*/ 179 h 245"/>
                  <a:gd name="T58" fmla="*/ 127 w 131"/>
                  <a:gd name="T59" fmla="*/ 178 h 245"/>
                  <a:gd name="T60" fmla="*/ 131 w 131"/>
                  <a:gd name="T61" fmla="*/ 189 h 245"/>
                  <a:gd name="T62" fmla="*/ 64 w 131"/>
                  <a:gd name="T63" fmla="*/ 124 h 245"/>
                  <a:gd name="T64" fmla="*/ 18 w 131"/>
                  <a:gd name="T65" fmla="*/ 50 h 245"/>
                  <a:gd name="T66" fmla="*/ 42 w 131"/>
                  <a:gd name="T67" fmla="*/ 141 h 245"/>
                  <a:gd name="T68" fmla="*/ 64 w 131"/>
                  <a:gd name="T69" fmla="*/ 124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31" h="245">
                    <a:moveTo>
                      <a:pt x="131" y="189"/>
                    </a:moveTo>
                    <a:cubicBezTo>
                      <a:pt x="100" y="212"/>
                      <a:pt x="100" y="212"/>
                      <a:pt x="100" y="212"/>
                    </a:cubicBezTo>
                    <a:cubicBezTo>
                      <a:pt x="96" y="201"/>
                      <a:pt x="96" y="201"/>
                      <a:pt x="96" y="201"/>
                    </a:cubicBezTo>
                    <a:cubicBezTo>
                      <a:pt x="98" y="199"/>
                      <a:pt x="100" y="196"/>
                      <a:pt x="101" y="193"/>
                    </a:cubicBezTo>
                    <a:cubicBezTo>
                      <a:pt x="102" y="190"/>
                      <a:pt x="102" y="188"/>
                      <a:pt x="101" y="186"/>
                    </a:cubicBezTo>
                    <a:cubicBezTo>
                      <a:pt x="101" y="185"/>
                      <a:pt x="101" y="184"/>
                      <a:pt x="100" y="182"/>
                    </a:cubicBezTo>
                    <a:cubicBezTo>
                      <a:pt x="99" y="181"/>
                      <a:pt x="99" y="180"/>
                      <a:pt x="98" y="179"/>
                    </a:cubicBezTo>
                    <a:cubicBezTo>
                      <a:pt x="72" y="136"/>
                      <a:pt x="72" y="136"/>
                      <a:pt x="72" y="136"/>
                    </a:cubicBezTo>
                    <a:cubicBezTo>
                      <a:pt x="46" y="155"/>
                      <a:pt x="46" y="155"/>
                      <a:pt x="46" y="155"/>
                    </a:cubicBezTo>
                    <a:cubicBezTo>
                      <a:pt x="48" y="163"/>
                      <a:pt x="49" y="170"/>
                      <a:pt x="51" y="175"/>
                    </a:cubicBezTo>
                    <a:cubicBezTo>
                      <a:pt x="53" y="181"/>
                      <a:pt x="54" y="186"/>
                      <a:pt x="55" y="191"/>
                    </a:cubicBezTo>
                    <a:cubicBezTo>
                      <a:pt x="57" y="196"/>
                      <a:pt x="58" y="199"/>
                      <a:pt x="59" y="202"/>
                    </a:cubicBezTo>
                    <a:cubicBezTo>
                      <a:pt x="60" y="205"/>
                      <a:pt x="61" y="207"/>
                      <a:pt x="61" y="209"/>
                    </a:cubicBezTo>
                    <a:cubicBezTo>
                      <a:pt x="63" y="213"/>
                      <a:pt x="66" y="215"/>
                      <a:pt x="69" y="216"/>
                    </a:cubicBezTo>
                    <a:cubicBezTo>
                      <a:pt x="72" y="216"/>
                      <a:pt x="75" y="216"/>
                      <a:pt x="78" y="214"/>
                    </a:cubicBezTo>
                    <a:cubicBezTo>
                      <a:pt x="82" y="225"/>
                      <a:pt x="82" y="225"/>
                      <a:pt x="82" y="225"/>
                    </a:cubicBezTo>
                    <a:cubicBezTo>
                      <a:pt x="54" y="245"/>
                      <a:pt x="54" y="245"/>
                      <a:pt x="54" y="245"/>
                    </a:cubicBezTo>
                    <a:cubicBezTo>
                      <a:pt x="50" y="235"/>
                      <a:pt x="50" y="235"/>
                      <a:pt x="50" y="235"/>
                    </a:cubicBezTo>
                    <a:cubicBezTo>
                      <a:pt x="51" y="234"/>
                      <a:pt x="51" y="232"/>
                      <a:pt x="52" y="230"/>
                    </a:cubicBezTo>
                    <a:cubicBezTo>
                      <a:pt x="53" y="229"/>
                      <a:pt x="54" y="226"/>
                      <a:pt x="54" y="224"/>
                    </a:cubicBezTo>
                    <a:cubicBezTo>
                      <a:pt x="54" y="220"/>
                      <a:pt x="54" y="217"/>
                      <a:pt x="54" y="213"/>
                    </a:cubicBezTo>
                    <a:cubicBezTo>
                      <a:pt x="53" y="210"/>
                      <a:pt x="52" y="205"/>
                      <a:pt x="51" y="199"/>
                    </a:cubicBezTo>
                    <a:cubicBezTo>
                      <a:pt x="43" y="170"/>
                      <a:pt x="35" y="137"/>
                      <a:pt x="25" y="101"/>
                    </a:cubicBezTo>
                    <a:cubicBezTo>
                      <a:pt x="16" y="64"/>
                      <a:pt x="7" y="32"/>
                      <a:pt x="0" y="3"/>
                    </a:cubicBezTo>
                    <a:cubicBezTo>
                      <a:pt x="4" y="0"/>
                      <a:pt x="4" y="0"/>
                      <a:pt x="4" y="0"/>
                    </a:cubicBezTo>
                    <a:cubicBezTo>
                      <a:pt x="106" y="165"/>
                      <a:pt x="106" y="165"/>
                      <a:pt x="106" y="165"/>
                    </a:cubicBezTo>
                    <a:cubicBezTo>
                      <a:pt x="109" y="168"/>
                      <a:pt x="111" y="171"/>
                      <a:pt x="112" y="173"/>
                    </a:cubicBezTo>
                    <a:cubicBezTo>
                      <a:pt x="114" y="175"/>
                      <a:pt x="116" y="177"/>
                      <a:pt x="118" y="178"/>
                    </a:cubicBezTo>
                    <a:cubicBezTo>
                      <a:pt x="119" y="179"/>
                      <a:pt x="121" y="179"/>
                      <a:pt x="123" y="179"/>
                    </a:cubicBezTo>
                    <a:cubicBezTo>
                      <a:pt x="124" y="179"/>
                      <a:pt x="126" y="179"/>
                      <a:pt x="127" y="178"/>
                    </a:cubicBezTo>
                    <a:cubicBezTo>
                      <a:pt x="131" y="189"/>
                      <a:pt x="131" y="189"/>
                      <a:pt x="131" y="189"/>
                    </a:cubicBezTo>
                    <a:close/>
                    <a:moveTo>
                      <a:pt x="64" y="124"/>
                    </a:moveTo>
                    <a:cubicBezTo>
                      <a:pt x="18" y="50"/>
                      <a:pt x="18" y="50"/>
                      <a:pt x="18" y="50"/>
                    </a:cubicBezTo>
                    <a:cubicBezTo>
                      <a:pt x="42" y="141"/>
                      <a:pt x="42" y="141"/>
                      <a:pt x="42" y="141"/>
                    </a:cubicBezTo>
                    <a:lnTo>
                      <a:pt x="64" y="124"/>
                    </a:lnTo>
                    <a:close/>
                  </a:path>
                </a:pathLst>
              </a:custGeom>
              <a:solidFill>
                <a:srgbClr val="898989"/>
              </a:solidFill>
              <a:ln>
                <a:noFill/>
              </a:ln>
            </p:spPr>
            <p:txBody>
              <a:bodyPr anchor="ctr"/>
              <a:lstStyle/>
              <a:p>
                <a:pPr algn="ctr"/>
                <a:endParaRPr/>
              </a:p>
            </p:txBody>
          </p:sp>
          <p:sp>
            <p:nvSpPr>
              <p:cNvPr id="49" name="iSliḋê">
                <a:extLst>
                  <a:ext uri="{FF2B5EF4-FFF2-40B4-BE49-F238E27FC236}">
                    <a16:creationId xmlns:a16="http://schemas.microsoft.com/office/drawing/2014/main" id="{C1E848E0-FC21-4A0A-89F4-DF486F6E5034}"/>
                  </a:ext>
                </a:extLst>
              </p:cNvPr>
              <p:cNvSpPr/>
              <p:nvPr/>
            </p:nvSpPr>
            <p:spPr bwMode="auto">
              <a:xfrm>
                <a:off x="3557588" y="3838576"/>
                <a:ext cx="133350" cy="211138"/>
              </a:xfrm>
              <a:custGeom>
                <a:avLst/>
                <a:gdLst>
                  <a:gd name="T0" fmla="*/ 81 w 170"/>
                  <a:gd name="T1" fmla="*/ 10 h 268"/>
                  <a:gd name="T2" fmla="*/ 78 w 170"/>
                  <a:gd name="T3" fmla="*/ 16 h 268"/>
                  <a:gd name="T4" fmla="*/ 76 w 170"/>
                  <a:gd name="T5" fmla="*/ 24 h 268"/>
                  <a:gd name="T6" fmla="*/ 81 w 170"/>
                  <a:gd name="T7" fmla="*/ 40 h 268"/>
                  <a:gd name="T8" fmla="*/ 94 w 170"/>
                  <a:gd name="T9" fmla="*/ 66 h 268"/>
                  <a:gd name="T10" fmla="*/ 170 w 170"/>
                  <a:gd name="T11" fmla="*/ 213 h 268"/>
                  <a:gd name="T12" fmla="*/ 166 w 170"/>
                  <a:gd name="T13" fmla="*/ 217 h 268"/>
                  <a:gd name="T14" fmla="*/ 38 w 170"/>
                  <a:gd name="T15" fmla="*/ 91 h 268"/>
                  <a:gd name="T16" fmla="*/ 92 w 170"/>
                  <a:gd name="T17" fmla="*/ 195 h 268"/>
                  <a:gd name="T18" fmla="*/ 106 w 170"/>
                  <a:gd name="T19" fmla="*/ 221 h 268"/>
                  <a:gd name="T20" fmla="*/ 116 w 170"/>
                  <a:gd name="T21" fmla="*/ 232 h 268"/>
                  <a:gd name="T22" fmla="*/ 123 w 170"/>
                  <a:gd name="T23" fmla="*/ 233 h 268"/>
                  <a:gd name="T24" fmla="*/ 129 w 170"/>
                  <a:gd name="T25" fmla="*/ 232 h 268"/>
                  <a:gd name="T26" fmla="*/ 135 w 170"/>
                  <a:gd name="T27" fmla="*/ 242 h 268"/>
                  <a:gd name="T28" fmla="*/ 106 w 170"/>
                  <a:gd name="T29" fmla="*/ 268 h 268"/>
                  <a:gd name="T30" fmla="*/ 101 w 170"/>
                  <a:gd name="T31" fmla="*/ 258 h 268"/>
                  <a:gd name="T32" fmla="*/ 104 w 170"/>
                  <a:gd name="T33" fmla="*/ 251 h 268"/>
                  <a:gd name="T34" fmla="*/ 105 w 170"/>
                  <a:gd name="T35" fmla="*/ 243 h 268"/>
                  <a:gd name="T36" fmla="*/ 101 w 170"/>
                  <a:gd name="T37" fmla="*/ 229 h 268"/>
                  <a:gd name="T38" fmla="*/ 88 w 170"/>
                  <a:gd name="T39" fmla="*/ 200 h 268"/>
                  <a:gd name="T40" fmla="*/ 36 w 170"/>
                  <a:gd name="T41" fmla="*/ 102 h 268"/>
                  <a:gd name="T42" fmla="*/ 29 w 170"/>
                  <a:gd name="T43" fmla="*/ 89 h 268"/>
                  <a:gd name="T44" fmla="*/ 21 w 170"/>
                  <a:gd name="T45" fmla="*/ 81 h 268"/>
                  <a:gd name="T46" fmla="*/ 12 w 170"/>
                  <a:gd name="T47" fmla="*/ 78 h 268"/>
                  <a:gd name="T48" fmla="*/ 5 w 170"/>
                  <a:gd name="T49" fmla="*/ 79 h 268"/>
                  <a:gd name="T50" fmla="*/ 0 w 170"/>
                  <a:gd name="T51" fmla="*/ 69 h 268"/>
                  <a:gd name="T52" fmla="*/ 20 w 170"/>
                  <a:gd name="T53" fmla="*/ 50 h 268"/>
                  <a:gd name="T54" fmla="*/ 139 w 170"/>
                  <a:gd name="T55" fmla="*/ 168 h 268"/>
                  <a:gd name="T56" fmla="*/ 90 w 170"/>
                  <a:gd name="T57" fmla="*/ 72 h 268"/>
                  <a:gd name="T58" fmla="*/ 75 w 170"/>
                  <a:gd name="T59" fmla="*/ 46 h 268"/>
                  <a:gd name="T60" fmla="*/ 66 w 170"/>
                  <a:gd name="T61" fmla="*/ 36 h 268"/>
                  <a:gd name="T62" fmla="*/ 59 w 170"/>
                  <a:gd name="T63" fmla="*/ 34 h 268"/>
                  <a:gd name="T64" fmla="*/ 53 w 170"/>
                  <a:gd name="T65" fmla="*/ 36 h 268"/>
                  <a:gd name="T66" fmla="*/ 47 w 170"/>
                  <a:gd name="T67" fmla="*/ 26 h 268"/>
                  <a:gd name="T68" fmla="*/ 76 w 170"/>
                  <a:gd name="T69" fmla="*/ 0 h 268"/>
                  <a:gd name="T70" fmla="*/ 81 w 170"/>
                  <a:gd name="T71" fmla="*/ 1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70" h="268">
                    <a:moveTo>
                      <a:pt x="81" y="10"/>
                    </a:moveTo>
                    <a:cubicBezTo>
                      <a:pt x="80" y="11"/>
                      <a:pt x="79" y="13"/>
                      <a:pt x="78" y="16"/>
                    </a:cubicBezTo>
                    <a:cubicBezTo>
                      <a:pt x="77" y="19"/>
                      <a:pt x="76" y="22"/>
                      <a:pt x="76" y="24"/>
                    </a:cubicBezTo>
                    <a:cubicBezTo>
                      <a:pt x="76" y="28"/>
                      <a:pt x="78" y="33"/>
                      <a:pt x="81" y="40"/>
                    </a:cubicBezTo>
                    <a:cubicBezTo>
                      <a:pt x="84" y="47"/>
                      <a:pt x="88" y="56"/>
                      <a:pt x="94" y="66"/>
                    </a:cubicBezTo>
                    <a:cubicBezTo>
                      <a:pt x="170" y="213"/>
                      <a:pt x="170" y="213"/>
                      <a:pt x="170" y="213"/>
                    </a:cubicBezTo>
                    <a:cubicBezTo>
                      <a:pt x="166" y="217"/>
                      <a:pt x="166" y="217"/>
                      <a:pt x="166" y="217"/>
                    </a:cubicBezTo>
                    <a:cubicBezTo>
                      <a:pt x="38" y="91"/>
                      <a:pt x="38" y="91"/>
                      <a:pt x="38" y="91"/>
                    </a:cubicBezTo>
                    <a:cubicBezTo>
                      <a:pt x="92" y="195"/>
                      <a:pt x="92" y="195"/>
                      <a:pt x="92" y="195"/>
                    </a:cubicBezTo>
                    <a:cubicBezTo>
                      <a:pt x="98" y="206"/>
                      <a:pt x="103" y="215"/>
                      <a:pt x="106" y="221"/>
                    </a:cubicBezTo>
                    <a:cubicBezTo>
                      <a:pt x="110" y="226"/>
                      <a:pt x="113" y="230"/>
                      <a:pt x="116" y="232"/>
                    </a:cubicBezTo>
                    <a:cubicBezTo>
                      <a:pt x="117" y="233"/>
                      <a:pt x="120" y="234"/>
                      <a:pt x="123" y="233"/>
                    </a:cubicBezTo>
                    <a:cubicBezTo>
                      <a:pt x="127" y="233"/>
                      <a:pt x="129" y="232"/>
                      <a:pt x="129" y="232"/>
                    </a:cubicBezTo>
                    <a:cubicBezTo>
                      <a:pt x="135" y="242"/>
                      <a:pt x="135" y="242"/>
                      <a:pt x="135" y="242"/>
                    </a:cubicBezTo>
                    <a:cubicBezTo>
                      <a:pt x="106" y="268"/>
                      <a:pt x="106" y="268"/>
                      <a:pt x="106" y="268"/>
                    </a:cubicBezTo>
                    <a:cubicBezTo>
                      <a:pt x="101" y="258"/>
                      <a:pt x="101" y="258"/>
                      <a:pt x="101" y="258"/>
                    </a:cubicBezTo>
                    <a:cubicBezTo>
                      <a:pt x="101" y="257"/>
                      <a:pt x="102" y="255"/>
                      <a:pt x="104" y="251"/>
                    </a:cubicBezTo>
                    <a:cubicBezTo>
                      <a:pt x="105" y="248"/>
                      <a:pt x="106" y="245"/>
                      <a:pt x="105" y="243"/>
                    </a:cubicBezTo>
                    <a:cubicBezTo>
                      <a:pt x="105" y="239"/>
                      <a:pt x="104" y="235"/>
                      <a:pt x="101" y="229"/>
                    </a:cubicBezTo>
                    <a:cubicBezTo>
                      <a:pt x="99" y="223"/>
                      <a:pt x="94" y="214"/>
                      <a:pt x="88" y="200"/>
                    </a:cubicBezTo>
                    <a:cubicBezTo>
                      <a:pt x="36" y="102"/>
                      <a:pt x="36" y="102"/>
                      <a:pt x="36" y="102"/>
                    </a:cubicBezTo>
                    <a:cubicBezTo>
                      <a:pt x="34" y="97"/>
                      <a:pt x="31" y="93"/>
                      <a:pt x="29" y="89"/>
                    </a:cubicBezTo>
                    <a:cubicBezTo>
                      <a:pt x="26" y="86"/>
                      <a:pt x="23" y="83"/>
                      <a:pt x="21" y="81"/>
                    </a:cubicBezTo>
                    <a:cubicBezTo>
                      <a:pt x="18" y="79"/>
                      <a:pt x="15" y="78"/>
                      <a:pt x="12" y="78"/>
                    </a:cubicBezTo>
                    <a:cubicBezTo>
                      <a:pt x="9" y="77"/>
                      <a:pt x="7" y="78"/>
                      <a:pt x="5" y="79"/>
                    </a:cubicBezTo>
                    <a:cubicBezTo>
                      <a:pt x="0" y="69"/>
                      <a:pt x="0" y="69"/>
                      <a:pt x="0" y="69"/>
                    </a:cubicBezTo>
                    <a:cubicBezTo>
                      <a:pt x="20" y="50"/>
                      <a:pt x="20" y="50"/>
                      <a:pt x="20" y="50"/>
                    </a:cubicBezTo>
                    <a:cubicBezTo>
                      <a:pt x="139" y="168"/>
                      <a:pt x="139" y="168"/>
                      <a:pt x="139" y="168"/>
                    </a:cubicBezTo>
                    <a:cubicBezTo>
                      <a:pt x="90" y="72"/>
                      <a:pt x="90" y="72"/>
                      <a:pt x="90" y="72"/>
                    </a:cubicBezTo>
                    <a:cubicBezTo>
                      <a:pt x="84" y="61"/>
                      <a:pt x="79" y="52"/>
                      <a:pt x="75" y="46"/>
                    </a:cubicBezTo>
                    <a:cubicBezTo>
                      <a:pt x="71" y="40"/>
                      <a:pt x="68" y="37"/>
                      <a:pt x="66" y="36"/>
                    </a:cubicBezTo>
                    <a:cubicBezTo>
                      <a:pt x="64" y="35"/>
                      <a:pt x="62" y="34"/>
                      <a:pt x="59" y="34"/>
                    </a:cubicBezTo>
                    <a:cubicBezTo>
                      <a:pt x="56" y="35"/>
                      <a:pt x="54" y="35"/>
                      <a:pt x="53" y="36"/>
                    </a:cubicBezTo>
                    <a:cubicBezTo>
                      <a:pt x="47" y="26"/>
                      <a:pt x="47" y="26"/>
                      <a:pt x="47" y="26"/>
                    </a:cubicBezTo>
                    <a:cubicBezTo>
                      <a:pt x="76" y="0"/>
                      <a:pt x="76" y="0"/>
                      <a:pt x="76" y="0"/>
                    </a:cubicBezTo>
                    <a:lnTo>
                      <a:pt x="81" y="10"/>
                    </a:lnTo>
                    <a:close/>
                  </a:path>
                </a:pathLst>
              </a:custGeom>
              <a:solidFill>
                <a:srgbClr val="898989"/>
              </a:solidFill>
              <a:ln>
                <a:noFill/>
              </a:ln>
            </p:spPr>
            <p:txBody>
              <a:bodyPr anchor="ctr"/>
              <a:lstStyle/>
              <a:p>
                <a:pPr algn="ctr"/>
                <a:endParaRPr/>
              </a:p>
            </p:txBody>
          </p:sp>
          <p:sp>
            <p:nvSpPr>
              <p:cNvPr id="50" name="íṡļïďè">
                <a:extLst>
                  <a:ext uri="{FF2B5EF4-FFF2-40B4-BE49-F238E27FC236}">
                    <a16:creationId xmlns:a16="http://schemas.microsoft.com/office/drawing/2014/main" id="{1927F256-C6E0-4DC5-B8BC-7D4EA5ED56BA}"/>
                  </a:ext>
                </a:extLst>
              </p:cNvPr>
              <p:cNvSpPr/>
              <p:nvPr/>
            </p:nvSpPr>
            <p:spPr bwMode="auto">
              <a:xfrm>
                <a:off x="3624263" y="3802063"/>
                <a:ext cx="112713" cy="185738"/>
              </a:xfrm>
              <a:custGeom>
                <a:avLst/>
                <a:gdLst>
                  <a:gd name="T0" fmla="*/ 119 w 144"/>
                  <a:gd name="T1" fmla="*/ 77 h 236"/>
                  <a:gd name="T2" fmla="*/ 137 w 144"/>
                  <a:gd name="T3" fmla="*/ 125 h 236"/>
                  <a:gd name="T4" fmla="*/ 144 w 144"/>
                  <a:gd name="T5" fmla="*/ 164 h 236"/>
                  <a:gd name="T6" fmla="*/ 140 w 144"/>
                  <a:gd name="T7" fmla="*/ 193 h 236"/>
                  <a:gd name="T8" fmla="*/ 129 w 144"/>
                  <a:gd name="T9" fmla="*/ 211 h 236"/>
                  <a:gd name="T10" fmla="*/ 99 w 144"/>
                  <a:gd name="T11" fmla="*/ 236 h 236"/>
                  <a:gd name="T12" fmla="*/ 94 w 144"/>
                  <a:gd name="T13" fmla="*/ 226 h 236"/>
                  <a:gd name="T14" fmla="*/ 98 w 144"/>
                  <a:gd name="T15" fmla="*/ 222 h 236"/>
                  <a:gd name="T16" fmla="*/ 100 w 144"/>
                  <a:gd name="T17" fmla="*/ 218 h 236"/>
                  <a:gd name="T18" fmla="*/ 99 w 144"/>
                  <a:gd name="T19" fmla="*/ 210 h 236"/>
                  <a:gd name="T20" fmla="*/ 96 w 144"/>
                  <a:gd name="T21" fmla="*/ 201 h 236"/>
                  <a:gd name="T22" fmla="*/ 24 w 144"/>
                  <a:gd name="T23" fmla="*/ 53 h 236"/>
                  <a:gd name="T24" fmla="*/ 19 w 144"/>
                  <a:gd name="T25" fmla="*/ 45 h 236"/>
                  <a:gd name="T26" fmla="*/ 14 w 144"/>
                  <a:gd name="T27" fmla="*/ 41 h 236"/>
                  <a:gd name="T28" fmla="*/ 9 w 144"/>
                  <a:gd name="T29" fmla="*/ 40 h 236"/>
                  <a:gd name="T30" fmla="*/ 5 w 144"/>
                  <a:gd name="T31" fmla="*/ 42 h 236"/>
                  <a:gd name="T32" fmla="*/ 0 w 144"/>
                  <a:gd name="T33" fmla="*/ 31 h 236"/>
                  <a:gd name="T34" fmla="*/ 31 w 144"/>
                  <a:gd name="T35" fmla="*/ 5 h 236"/>
                  <a:gd name="T36" fmla="*/ 47 w 144"/>
                  <a:gd name="T37" fmla="*/ 0 h 236"/>
                  <a:gd name="T38" fmla="*/ 65 w 144"/>
                  <a:gd name="T39" fmla="*/ 6 h 236"/>
                  <a:gd name="T40" fmla="*/ 91 w 144"/>
                  <a:gd name="T41" fmla="*/ 31 h 236"/>
                  <a:gd name="T42" fmla="*/ 119 w 144"/>
                  <a:gd name="T43" fmla="*/ 77 h 236"/>
                  <a:gd name="T44" fmla="*/ 106 w 144"/>
                  <a:gd name="T45" fmla="*/ 87 h 236"/>
                  <a:gd name="T46" fmla="*/ 86 w 144"/>
                  <a:gd name="T47" fmla="*/ 52 h 236"/>
                  <a:gd name="T48" fmla="*/ 67 w 144"/>
                  <a:gd name="T49" fmla="*/ 27 h 236"/>
                  <a:gd name="T50" fmla="*/ 49 w 144"/>
                  <a:gd name="T51" fmla="*/ 16 h 236"/>
                  <a:gd name="T52" fmla="*/ 34 w 144"/>
                  <a:gd name="T53" fmla="*/ 19 h 236"/>
                  <a:gd name="T54" fmla="*/ 30 w 144"/>
                  <a:gd name="T55" fmla="*/ 23 h 236"/>
                  <a:gd name="T56" fmla="*/ 26 w 144"/>
                  <a:gd name="T57" fmla="*/ 27 h 236"/>
                  <a:gd name="T58" fmla="*/ 103 w 144"/>
                  <a:gd name="T59" fmla="*/ 184 h 236"/>
                  <a:gd name="T60" fmla="*/ 114 w 144"/>
                  <a:gd name="T61" fmla="*/ 200 h 236"/>
                  <a:gd name="T62" fmla="*/ 125 w 144"/>
                  <a:gd name="T63" fmla="*/ 198 h 236"/>
                  <a:gd name="T64" fmla="*/ 133 w 144"/>
                  <a:gd name="T65" fmla="*/ 182 h 236"/>
                  <a:gd name="T66" fmla="*/ 132 w 144"/>
                  <a:gd name="T67" fmla="*/ 157 h 236"/>
                  <a:gd name="T68" fmla="*/ 123 w 144"/>
                  <a:gd name="T69" fmla="*/ 125 h 236"/>
                  <a:gd name="T70" fmla="*/ 106 w 144"/>
                  <a:gd name="T71" fmla="*/ 87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4" h="236">
                    <a:moveTo>
                      <a:pt x="119" y="77"/>
                    </a:moveTo>
                    <a:cubicBezTo>
                      <a:pt x="127" y="94"/>
                      <a:pt x="134" y="110"/>
                      <a:pt x="137" y="125"/>
                    </a:cubicBezTo>
                    <a:cubicBezTo>
                      <a:pt x="141" y="140"/>
                      <a:pt x="144" y="153"/>
                      <a:pt x="144" y="164"/>
                    </a:cubicBezTo>
                    <a:cubicBezTo>
                      <a:pt x="144" y="176"/>
                      <a:pt x="143" y="185"/>
                      <a:pt x="140" y="193"/>
                    </a:cubicBezTo>
                    <a:cubicBezTo>
                      <a:pt x="138" y="201"/>
                      <a:pt x="134" y="207"/>
                      <a:pt x="129" y="211"/>
                    </a:cubicBezTo>
                    <a:cubicBezTo>
                      <a:pt x="99" y="236"/>
                      <a:pt x="99" y="236"/>
                      <a:pt x="99" y="236"/>
                    </a:cubicBezTo>
                    <a:cubicBezTo>
                      <a:pt x="94" y="226"/>
                      <a:pt x="94" y="226"/>
                      <a:pt x="94" y="226"/>
                    </a:cubicBezTo>
                    <a:cubicBezTo>
                      <a:pt x="95" y="225"/>
                      <a:pt x="96" y="224"/>
                      <a:pt x="98" y="222"/>
                    </a:cubicBezTo>
                    <a:cubicBezTo>
                      <a:pt x="99" y="220"/>
                      <a:pt x="100" y="219"/>
                      <a:pt x="100" y="218"/>
                    </a:cubicBezTo>
                    <a:cubicBezTo>
                      <a:pt x="100" y="215"/>
                      <a:pt x="100" y="213"/>
                      <a:pt x="99" y="210"/>
                    </a:cubicBezTo>
                    <a:cubicBezTo>
                      <a:pt x="99" y="207"/>
                      <a:pt x="97" y="204"/>
                      <a:pt x="96" y="201"/>
                    </a:cubicBezTo>
                    <a:cubicBezTo>
                      <a:pt x="24" y="53"/>
                      <a:pt x="24" y="53"/>
                      <a:pt x="24" y="53"/>
                    </a:cubicBezTo>
                    <a:cubicBezTo>
                      <a:pt x="22" y="50"/>
                      <a:pt x="21" y="47"/>
                      <a:pt x="19" y="45"/>
                    </a:cubicBezTo>
                    <a:cubicBezTo>
                      <a:pt x="17" y="43"/>
                      <a:pt x="15" y="41"/>
                      <a:pt x="14" y="41"/>
                    </a:cubicBezTo>
                    <a:cubicBezTo>
                      <a:pt x="12" y="40"/>
                      <a:pt x="10" y="40"/>
                      <a:pt x="9" y="40"/>
                    </a:cubicBezTo>
                    <a:cubicBezTo>
                      <a:pt x="7" y="41"/>
                      <a:pt x="6" y="41"/>
                      <a:pt x="5" y="42"/>
                    </a:cubicBezTo>
                    <a:cubicBezTo>
                      <a:pt x="0" y="31"/>
                      <a:pt x="0" y="31"/>
                      <a:pt x="0" y="31"/>
                    </a:cubicBezTo>
                    <a:cubicBezTo>
                      <a:pt x="31" y="5"/>
                      <a:pt x="31" y="5"/>
                      <a:pt x="31" y="5"/>
                    </a:cubicBezTo>
                    <a:cubicBezTo>
                      <a:pt x="36" y="1"/>
                      <a:pt x="41" y="0"/>
                      <a:pt x="47" y="0"/>
                    </a:cubicBezTo>
                    <a:cubicBezTo>
                      <a:pt x="53" y="0"/>
                      <a:pt x="59" y="2"/>
                      <a:pt x="65" y="6"/>
                    </a:cubicBezTo>
                    <a:cubicBezTo>
                      <a:pt x="74" y="11"/>
                      <a:pt x="82" y="19"/>
                      <a:pt x="91" y="31"/>
                    </a:cubicBezTo>
                    <a:cubicBezTo>
                      <a:pt x="101" y="43"/>
                      <a:pt x="110" y="58"/>
                      <a:pt x="119" y="77"/>
                    </a:cubicBezTo>
                    <a:close/>
                    <a:moveTo>
                      <a:pt x="106" y="87"/>
                    </a:moveTo>
                    <a:cubicBezTo>
                      <a:pt x="100" y="74"/>
                      <a:pt x="93" y="62"/>
                      <a:pt x="86" y="52"/>
                    </a:cubicBezTo>
                    <a:cubicBezTo>
                      <a:pt x="80" y="42"/>
                      <a:pt x="73" y="34"/>
                      <a:pt x="67" y="27"/>
                    </a:cubicBezTo>
                    <a:cubicBezTo>
                      <a:pt x="60" y="21"/>
                      <a:pt x="55" y="18"/>
                      <a:pt x="49" y="16"/>
                    </a:cubicBezTo>
                    <a:cubicBezTo>
                      <a:pt x="43" y="14"/>
                      <a:pt x="38" y="15"/>
                      <a:pt x="34" y="19"/>
                    </a:cubicBezTo>
                    <a:cubicBezTo>
                      <a:pt x="33" y="20"/>
                      <a:pt x="31" y="21"/>
                      <a:pt x="30" y="23"/>
                    </a:cubicBezTo>
                    <a:cubicBezTo>
                      <a:pt x="28" y="25"/>
                      <a:pt x="27" y="26"/>
                      <a:pt x="26" y="27"/>
                    </a:cubicBezTo>
                    <a:cubicBezTo>
                      <a:pt x="103" y="184"/>
                      <a:pt x="103" y="184"/>
                      <a:pt x="103" y="184"/>
                    </a:cubicBezTo>
                    <a:cubicBezTo>
                      <a:pt x="107" y="193"/>
                      <a:pt x="111" y="198"/>
                      <a:pt x="114" y="200"/>
                    </a:cubicBezTo>
                    <a:cubicBezTo>
                      <a:pt x="118" y="202"/>
                      <a:pt x="121" y="201"/>
                      <a:pt x="125" y="198"/>
                    </a:cubicBezTo>
                    <a:cubicBezTo>
                      <a:pt x="129" y="194"/>
                      <a:pt x="132" y="189"/>
                      <a:pt x="133" y="182"/>
                    </a:cubicBezTo>
                    <a:cubicBezTo>
                      <a:pt x="134" y="175"/>
                      <a:pt x="134" y="167"/>
                      <a:pt x="132" y="157"/>
                    </a:cubicBezTo>
                    <a:cubicBezTo>
                      <a:pt x="130" y="148"/>
                      <a:pt x="127" y="137"/>
                      <a:pt x="123" y="125"/>
                    </a:cubicBezTo>
                    <a:cubicBezTo>
                      <a:pt x="119" y="114"/>
                      <a:pt x="113" y="101"/>
                      <a:pt x="106" y="87"/>
                    </a:cubicBezTo>
                    <a:close/>
                  </a:path>
                </a:pathLst>
              </a:custGeom>
              <a:solidFill>
                <a:srgbClr val="898989"/>
              </a:solidFill>
              <a:ln>
                <a:noFill/>
              </a:ln>
            </p:spPr>
            <p:txBody>
              <a:bodyPr anchor="ctr"/>
              <a:lstStyle/>
              <a:p>
                <a:pPr algn="ctr"/>
                <a:endParaRPr/>
              </a:p>
            </p:txBody>
          </p:sp>
          <p:sp>
            <p:nvSpPr>
              <p:cNvPr id="51" name="íṡ1íḍê">
                <a:extLst>
                  <a:ext uri="{FF2B5EF4-FFF2-40B4-BE49-F238E27FC236}">
                    <a16:creationId xmlns:a16="http://schemas.microsoft.com/office/drawing/2014/main" id="{7392700E-72FA-43E5-B856-DD07F26BF1EC}"/>
                  </a:ext>
                </a:extLst>
              </p:cNvPr>
              <p:cNvSpPr/>
              <p:nvPr/>
            </p:nvSpPr>
            <p:spPr bwMode="auto">
              <a:xfrm>
                <a:off x="3683001" y="3697288"/>
                <a:ext cx="142875" cy="160338"/>
              </a:xfrm>
              <a:custGeom>
                <a:avLst/>
                <a:gdLst>
                  <a:gd name="T0" fmla="*/ 84 w 183"/>
                  <a:gd name="T1" fmla="*/ 39 h 204"/>
                  <a:gd name="T2" fmla="*/ 82 w 183"/>
                  <a:gd name="T3" fmla="*/ 43 h 204"/>
                  <a:gd name="T4" fmla="*/ 72 w 183"/>
                  <a:gd name="T5" fmla="*/ 37 h 204"/>
                  <a:gd name="T6" fmla="*/ 60 w 183"/>
                  <a:gd name="T7" fmla="*/ 31 h 204"/>
                  <a:gd name="T8" fmla="*/ 49 w 183"/>
                  <a:gd name="T9" fmla="*/ 27 h 204"/>
                  <a:gd name="T10" fmla="*/ 43 w 183"/>
                  <a:gd name="T11" fmla="*/ 27 h 204"/>
                  <a:gd name="T12" fmla="*/ 39 w 183"/>
                  <a:gd name="T13" fmla="*/ 32 h 204"/>
                  <a:gd name="T14" fmla="*/ 36 w 183"/>
                  <a:gd name="T15" fmla="*/ 37 h 204"/>
                  <a:gd name="T16" fmla="*/ 34 w 183"/>
                  <a:gd name="T17" fmla="*/ 41 h 204"/>
                  <a:gd name="T18" fmla="*/ 154 w 183"/>
                  <a:gd name="T19" fmla="*/ 155 h 204"/>
                  <a:gd name="T20" fmla="*/ 161 w 183"/>
                  <a:gd name="T21" fmla="*/ 160 h 204"/>
                  <a:gd name="T22" fmla="*/ 167 w 183"/>
                  <a:gd name="T23" fmla="*/ 161 h 204"/>
                  <a:gd name="T24" fmla="*/ 171 w 183"/>
                  <a:gd name="T25" fmla="*/ 158 h 204"/>
                  <a:gd name="T26" fmla="*/ 176 w 183"/>
                  <a:gd name="T27" fmla="*/ 153 h 204"/>
                  <a:gd name="T28" fmla="*/ 183 w 183"/>
                  <a:gd name="T29" fmla="*/ 161 h 204"/>
                  <a:gd name="T30" fmla="*/ 160 w 183"/>
                  <a:gd name="T31" fmla="*/ 204 h 204"/>
                  <a:gd name="T32" fmla="*/ 152 w 183"/>
                  <a:gd name="T33" fmla="*/ 196 h 204"/>
                  <a:gd name="T34" fmla="*/ 155 w 183"/>
                  <a:gd name="T35" fmla="*/ 190 h 204"/>
                  <a:gd name="T36" fmla="*/ 156 w 183"/>
                  <a:gd name="T37" fmla="*/ 184 h 204"/>
                  <a:gd name="T38" fmla="*/ 154 w 183"/>
                  <a:gd name="T39" fmla="*/ 177 h 204"/>
                  <a:gd name="T40" fmla="*/ 147 w 183"/>
                  <a:gd name="T41" fmla="*/ 169 h 204"/>
                  <a:gd name="T42" fmla="*/ 26 w 183"/>
                  <a:gd name="T43" fmla="*/ 55 h 204"/>
                  <a:gd name="T44" fmla="*/ 24 w 183"/>
                  <a:gd name="T45" fmla="*/ 58 h 204"/>
                  <a:gd name="T46" fmla="*/ 22 w 183"/>
                  <a:gd name="T47" fmla="*/ 63 h 204"/>
                  <a:gd name="T48" fmla="*/ 19 w 183"/>
                  <a:gd name="T49" fmla="*/ 70 h 204"/>
                  <a:gd name="T50" fmla="*/ 21 w 183"/>
                  <a:gd name="T51" fmla="*/ 78 h 204"/>
                  <a:gd name="T52" fmla="*/ 27 w 183"/>
                  <a:gd name="T53" fmla="*/ 90 h 204"/>
                  <a:gd name="T54" fmla="*/ 36 w 183"/>
                  <a:gd name="T55" fmla="*/ 103 h 204"/>
                  <a:gd name="T56" fmla="*/ 43 w 183"/>
                  <a:gd name="T57" fmla="*/ 114 h 204"/>
                  <a:gd name="T58" fmla="*/ 41 w 183"/>
                  <a:gd name="T59" fmla="*/ 118 h 204"/>
                  <a:gd name="T60" fmla="*/ 0 w 183"/>
                  <a:gd name="T61" fmla="*/ 80 h 204"/>
                  <a:gd name="T62" fmla="*/ 44 w 183"/>
                  <a:gd name="T63" fmla="*/ 0 h 204"/>
                  <a:gd name="T64" fmla="*/ 84 w 183"/>
                  <a:gd name="T65" fmla="*/ 39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83" h="204">
                    <a:moveTo>
                      <a:pt x="84" y="39"/>
                    </a:moveTo>
                    <a:cubicBezTo>
                      <a:pt x="82" y="43"/>
                      <a:pt x="82" y="43"/>
                      <a:pt x="82" y="43"/>
                    </a:cubicBezTo>
                    <a:cubicBezTo>
                      <a:pt x="79" y="41"/>
                      <a:pt x="76" y="39"/>
                      <a:pt x="72" y="37"/>
                    </a:cubicBezTo>
                    <a:cubicBezTo>
                      <a:pt x="68" y="35"/>
                      <a:pt x="64" y="33"/>
                      <a:pt x="60" y="31"/>
                    </a:cubicBezTo>
                    <a:cubicBezTo>
                      <a:pt x="56" y="29"/>
                      <a:pt x="52" y="28"/>
                      <a:pt x="49" y="27"/>
                    </a:cubicBezTo>
                    <a:cubicBezTo>
                      <a:pt x="46" y="26"/>
                      <a:pt x="44" y="26"/>
                      <a:pt x="43" y="27"/>
                    </a:cubicBezTo>
                    <a:cubicBezTo>
                      <a:pt x="42" y="29"/>
                      <a:pt x="40" y="30"/>
                      <a:pt x="39" y="32"/>
                    </a:cubicBezTo>
                    <a:cubicBezTo>
                      <a:pt x="38" y="34"/>
                      <a:pt x="37" y="36"/>
                      <a:pt x="36" y="37"/>
                    </a:cubicBezTo>
                    <a:cubicBezTo>
                      <a:pt x="34" y="41"/>
                      <a:pt x="34" y="41"/>
                      <a:pt x="34" y="41"/>
                    </a:cubicBezTo>
                    <a:cubicBezTo>
                      <a:pt x="154" y="155"/>
                      <a:pt x="154" y="155"/>
                      <a:pt x="154" y="155"/>
                    </a:cubicBezTo>
                    <a:cubicBezTo>
                      <a:pt x="156" y="157"/>
                      <a:pt x="158" y="158"/>
                      <a:pt x="161" y="160"/>
                    </a:cubicBezTo>
                    <a:cubicBezTo>
                      <a:pt x="163" y="161"/>
                      <a:pt x="165" y="161"/>
                      <a:pt x="167" y="161"/>
                    </a:cubicBezTo>
                    <a:cubicBezTo>
                      <a:pt x="168" y="161"/>
                      <a:pt x="169" y="160"/>
                      <a:pt x="171" y="158"/>
                    </a:cubicBezTo>
                    <a:cubicBezTo>
                      <a:pt x="174" y="156"/>
                      <a:pt x="175" y="155"/>
                      <a:pt x="176" y="153"/>
                    </a:cubicBezTo>
                    <a:cubicBezTo>
                      <a:pt x="183" y="161"/>
                      <a:pt x="183" y="161"/>
                      <a:pt x="183" y="161"/>
                    </a:cubicBezTo>
                    <a:cubicBezTo>
                      <a:pt x="160" y="204"/>
                      <a:pt x="160" y="204"/>
                      <a:pt x="160" y="204"/>
                    </a:cubicBezTo>
                    <a:cubicBezTo>
                      <a:pt x="152" y="196"/>
                      <a:pt x="152" y="196"/>
                      <a:pt x="152" y="196"/>
                    </a:cubicBezTo>
                    <a:cubicBezTo>
                      <a:pt x="153" y="195"/>
                      <a:pt x="154" y="193"/>
                      <a:pt x="155" y="190"/>
                    </a:cubicBezTo>
                    <a:cubicBezTo>
                      <a:pt x="156" y="187"/>
                      <a:pt x="156" y="185"/>
                      <a:pt x="156" y="184"/>
                    </a:cubicBezTo>
                    <a:cubicBezTo>
                      <a:pt x="156" y="181"/>
                      <a:pt x="155" y="179"/>
                      <a:pt x="154" y="177"/>
                    </a:cubicBezTo>
                    <a:cubicBezTo>
                      <a:pt x="152" y="174"/>
                      <a:pt x="150" y="172"/>
                      <a:pt x="147" y="169"/>
                    </a:cubicBezTo>
                    <a:cubicBezTo>
                      <a:pt x="26" y="55"/>
                      <a:pt x="26" y="55"/>
                      <a:pt x="26" y="55"/>
                    </a:cubicBezTo>
                    <a:cubicBezTo>
                      <a:pt x="24" y="58"/>
                      <a:pt x="24" y="58"/>
                      <a:pt x="24" y="58"/>
                    </a:cubicBezTo>
                    <a:cubicBezTo>
                      <a:pt x="24" y="60"/>
                      <a:pt x="23" y="61"/>
                      <a:pt x="22" y="63"/>
                    </a:cubicBezTo>
                    <a:cubicBezTo>
                      <a:pt x="21" y="66"/>
                      <a:pt x="20" y="68"/>
                      <a:pt x="19" y="70"/>
                    </a:cubicBezTo>
                    <a:cubicBezTo>
                      <a:pt x="19" y="71"/>
                      <a:pt x="19" y="74"/>
                      <a:pt x="21" y="78"/>
                    </a:cubicBezTo>
                    <a:cubicBezTo>
                      <a:pt x="23" y="82"/>
                      <a:pt x="25" y="86"/>
                      <a:pt x="27" y="90"/>
                    </a:cubicBezTo>
                    <a:cubicBezTo>
                      <a:pt x="30" y="95"/>
                      <a:pt x="33" y="99"/>
                      <a:pt x="36" y="103"/>
                    </a:cubicBezTo>
                    <a:cubicBezTo>
                      <a:pt x="39" y="108"/>
                      <a:pt x="41" y="111"/>
                      <a:pt x="43" y="114"/>
                    </a:cubicBezTo>
                    <a:cubicBezTo>
                      <a:pt x="41" y="118"/>
                      <a:pt x="41" y="118"/>
                      <a:pt x="41" y="118"/>
                    </a:cubicBezTo>
                    <a:cubicBezTo>
                      <a:pt x="0" y="80"/>
                      <a:pt x="0" y="80"/>
                      <a:pt x="0" y="80"/>
                    </a:cubicBezTo>
                    <a:cubicBezTo>
                      <a:pt x="44" y="0"/>
                      <a:pt x="44" y="0"/>
                      <a:pt x="44" y="0"/>
                    </a:cubicBezTo>
                    <a:lnTo>
                      <a:pt x="84" y="39"/>
                    </a:lnTo>
                    <a:close/>
                  </a:path>
                </a:pathLst>
              </a:custGeom>
              <a:solidFill>
                <a:srgbClr val="898989"/>
              </a:solidFill>
              <a:ln>
                <a:noFill/>
              </a:ln>
            </p:spPr>
            <p:txBody>
              <a:bodyPr anchor="ctr"/>
              <a:lstStyle/>
              <a:p>
                <a:pPr algn="ctr"/>
                <a:endParaRPr/>
              </a:p>
            </p:txBody>
          </p:sp>
          <p:sp>
            <p:nvSpPr>
              <p:cNvPr id="52" name="íṥ1îdê">
                <a:extLst>
                  <a:ext uri="{FF2B5EF4-FFF2-40B4-BE49-F238E27FC236}">
                    <a16:creationId xmlns:a16="http://schemas.microsoft.com/office/drawing/2014/main" id="{B31FF8D8-53DA-4F89-BF23-6D381C80027E}"/>
                  </a:ext>
                </a:extLst>
              </p:cNvPr>
              <p:cNvSpPr/>
              <p:nvPr/>
            </p:nvSpPr>
            <p:spPr bwMode="auto">
              <a:xfrm>
                <a:off x="3717926" y="3638551"/>
                <a:ext cx="152400" cy="160338"/>
              </a:xfrm>
              <a:custGeom>
                <a:avLst/>
                <a:gdLst>
                  <a:gd name="T0" fmla="*/ 149 w 194"/>
                  <a:gd name="T1" fmla="*/ 85 h 203"/>
                  <a:gd name="T2" fmla="*/ 194 w 194"/>
                  <a:gd name="T3" fmla="*/ 125 h 203"/>
                  <a:gd name="T4" fmla="*/ 156 w 194"/>
                  <a:gd name="T5" fmla="*/ 203 h 203"/>
                  <a:gd name="T6" fmla="*/ 148 w 194"/>
                  <a:gd name="T7" fmla="*/ 197 h 203"/>
                  <a:gd name="T8" fmla="*/ 150 w 194"/>
                  <a:gd name="T9" fmla="*/ 191 h 203"/>
                  <a:gd name="T10" fmla="*/ 150 w 194"/>
                  <a:gd name="T11" fmla="*/ 185 h 203"/>
                  <a:gd name="T12" fmla="*/ 148 w 194"/>
                  <a:gd name="T13" fmla="*/ 179 h 203"/>
                  <a:gd name="T14" fmla="*/ 141 w 194"/>
                  <a:gd name="T15" fmla="*/ 172 h 203"/>
                  <a:gd name="T16" fmla="*/ 29 w 194"/>
                  <a:gd name="T17" fmla="*/ 79 h 203"/>
                  <a:gd name="T18" fmla="*/ 22 w 194"/>
                  <a:gd name="T19" fmla="*/ 74 h 203"/>
                  <a:gd name="T20" fmla="*/ 16 w 194"/>
                  <a:gd name="T21" fmla="*/ 73 h 203"/>
                  <a:gd name="T22" fmla="*/ 11 w 194"/>
                  <a:gd name="T23" fmla="*/ 76 h 203"/>
                  <a:gd name="T24" fmla="*/ 8 w 194"/>
                  <a:gd name="T25" fmla="*/ 80 h 203"/>
                  <a:gd name="T26" fmla="*/ 0 w 194"/>
                  <a:gd name="T27" fmla="*/ 73 h 203"/>
                  <a:gd name="T28" fmla="*/ 35 w 194"/>
                  <a:gd name="T29" fmla="*/ 0 h 203"/>
                  <a:gd name="T30" fmla="*/ 73 w 194"/>
                  <a:gd name="T31" fmla="*/ 31 h 203"/>
                  <a:gd name="T32" fmla="*/ 70 w 194"/>
                  <a:gd name="T33" fmla="*/ 36 h 203"/>
                  <a:gd name="T34" fmla="*/ 50 w 194"/>
                  <a:gd name="T35" fmla="*/ 27 h 203"/>
                  <a:gd name="T36" fmla="*/ 36 w 194"/>
                  <a:gd name="T37" fmla="*/ 27 h 203"/>
                  <a:gd name="T38" fmla="*/ 32 w 194"/>
                  <a:gd name="T39" fmla="*/ 32 h 203"/>
                  <a:gd name="T40" fmla="*/ 29 w 194"/>
                  <a:gd name="T41" fmla="*/ 38 h 203"/>
                  <a:gd name="T42" fmla="*/ 22 w 194"/>
                  <a:gd name="T43" fmla="*/ 53 h 203"/>
                  <a:gd name="T44" fmla="*/ 84 w 194"/>
                  <a:gd name="T45" fmla="*/ 105 h 203"/>
                  <a:gd name="T46" fmla="*/ 89 w 194"/>
                  <a:gd name="T47" fmla="*/ 94 h 203"/>
                  <a:gd name="T48" fmla="*/ 91 w 194"/>
                  <a:gd name="T49" fmla="*/ 85 h 203"/>
                  <a:gd name="T50" fmla="*/ 88 w 194"/>
                  <a:gd name="T51" fmla="*/ 76 h 203"/>
                  <a:gd name="T52" fmla="*/ 81 w 194"/>
                  <a:gd name="T53" fmla="*/ 67 h 203"/>
                  <a:gd name="T54" fmla="*/ 71 w 194"/>
                  <a:gd name="T55" fmla="*/ 57 h 203"/>
                  <a:gd name="T56" fmla="*/ 74 w 194"/>
                  <a:gd name="T57" fmla="*/ 52 h 203"/>
                  <a:gd name="T58" fmla="*/ 135 w 194"/>
                  <a:gd name="T59" fmla="*/ 103 h 203"/>
                  <a:gd name="T60" fmla="*/ 132 w 194"/>
                  <a:gd name="T61" fmla="*/ 108 h 203"/>
                  <a:gd name="T62" fmla="*/ 120 w 194"/>
                  <a:gd name="T63" fmla="*/ 100 h 203"/>
                  <a:gd name="T64" fmla="*/ 111 w 194"/>
                  <a:gd name="T65" fmla="*/ 95 h 203"/>
                  <a:gd name="T66" fmla="*/ 103 w 194"/>
                  <a:gd name="T67" fmla="*/ 95 h 203"/>
                  <a:gd name="T68" fmla="*/ 98 w 194"/>
                  <a:gd name="T69" fmla="*/ 101 h 203"/>
                  <a:gd name="T70" fmla="*/ 93 w 194"/>
                  <a:gd name="T71" fmla="*/ 112 h 203"/>
                  <a:gd name="T72" fmla="*/ 140 w 194"/>
                  <a:gd name="T73" fmla="*/ 151 h 203"/>
                  <a:gd name="T74" fmla="*/ 151 w 194"/>
                  <a:gd name="T75" fmla="*/ 160 h 203"/>
                  <a:gd name="T76" fmla="*/ 158 w 194"/>
                  <a:gd name="T77" fmla="*/ 163 h 203"/>
                  <a:gd name="T78" fmla="*/ 163 w 194"/>
                  <a:gd name="T79" fmla="*/ 160 h 203"/>
                  <a:gd name="T80" fmla="*/ 168 w 194"/>
                  <a:gd name="T81" fmla="*/ 152 h 203"/>
                  <a:gd name="T82" fmla="*/ 171 w 194"/>
                  <a:gd name="T83" fmla="*/ 146 h 203"/>
                  <a:gd name="T84" fmla="*/ 173 w 194"/>
                  <a:gd name="T85" fmla="*/ 140 h 203"/>
                  <a:gd name="T86" fmla="*/ 174 w 194"/>
                  <a:gd name="T87" fmla="*/ 133 h 203"/>
                  <a:gd name="T88" fmla="*/ 173 w 194"/>
                  <a:gd name="T89" fmla="*/ 127 h 203"/>
                  <a:gd name="T90" fmla="*/ 160 w 194"/>
                  <a:gd name="T91" fmla="*/ 107 h 203"/>
                  <a:gd name="T92" fmla="*/ 146 w 194"/>
                  <a:gd name="T93" fmla="*/ 89 h 203"/>
                  <a:gd name="T94" fmla="*/ 149 w 194"/>
                  <a:gd name="T95" fmla="*/ 85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203">
                    <a:moveTo>
                      <a:pt x="149" y="85"/>
                    </a:moveTo>
                    <a:cubicBezTo>
                      <a:pt x="194" y="125"/>
                      <a:pt x="194" y="125"/>
                      <a:pt x="194" y="125"/>
                    </a:cubicBezTo>
                    <a:cubicBezTo>
                      <a:pt x="156" y="203"/>
                      <a:pt x="156" y="203"/>
                      <a:pt x="156" y="203"/>
                    </a:cubicBezTo>
                    <a:cubicBezTo>
                      <a:pt x="148" y="197"/>
                      <a:pt x="148" y="197"/>
                      <a:pt x="148" y="197"/>
                    </a:cubicBezTo>
                    <a:cubicBezTo>
                      <a:pt x="149" y="195"/>
                      <a:pt x="149" y="193"/>
                      <a:pt x="150" y="191"/>
                    </a:cubicBezTo>
                    <a:cubicBezTo>
                      <a:pt x="150" y="188"/>
                      <a:pt x="151" y="186"/>
                      <a:pt x="150" y="185"/>
                    </a:cubicBezTo>
                    <a:cubicBezTo>
                      <a:pt x="150" y="183"/>
                      <a:pt x="149" y="181"/>
                      <a:pt x="148" y="179"/>
                    </a:cubicBezTo>
                    <a:cubicBezTo>
                      <a:pt x="146" y="177"/>
                      <a:pt x="144" y="175"/>
                      <a:pt x="141" y="172"/>
                    </a:cubicBezTo>
                    <a:cubicBezTo>
                      <a:pt x="29" y="79"/>
                      <a:pt x="29" y="79"/>
                      <a:pt x="29" y="79"/>
                    </a:cubicBezTo>
                    <a:cubicBezTo>
                      <a:pt x="27" y="77"/>
                      <a:pt x="24" y="75"/>
                      <a:pt x="22" y="74"/>
                    </a:cubicBezTo>
                    <a:cubicBezTo>
                      <a:pt x="20" y="73"/>
                      <a:pt x="18" y="73"/>
                      <a:pt x="16" y="73"/>
                    </a:cubicBezTo>
                    <a:cubicBezTo>
                      <a:pt x="15" y="74"/>
                      <a:pt x="13" y="75"/>
                      <a:pt x="11" y="76"/>
                    </a:cubicBezTo>
                    <a:cubicBezTo>
                      <a:pt x="10" y="78"/>
                      <a:pt x="8" y="79"/>
                      <a:pt x="8" y="80"/>
                    </a:cubicBezTo>
                    <a:cubicBezTo>
                      <a:pt x="0" y="73"/>
                      <a:pt x="0" y="73"/>
                      <a:pt x="0" y="73"/>
                    </a:cubicBezTo>
                    <a:cubicBezTo>
                      <a:pt x="35" y="0"/>
                      <a:pt x="35" y="0"/>
                      <a:pt x="35" y="0"/>
                    </a:cubicBezTo>
                    <a:cubicBezTo>
                      <a:pt x="73" y="31"/>
                      <a:pt x="73" y="31"/>
                      <a:pt x="73" y="31"/>
                    </a:cubicBezTo>
                    <a:cubicBezTo>
                      <a:pt x="70" y="36"/>
                      <a:pt x="70" y="36"/>
                      <a:pt x="70" y="36"/>
                    </a:cubicBezTo>
                    <a:cubicBezTo>
                      <a:pt x="64" y="33"/>
                      <a:pt x="58" y="30"/>
                      <a:pt x="50" y="27"/>
                    </a:cubicBezTo>
                    <a:cubicBezTo>
                      <a:pt x="42" y="25"/>
                      <a:pt x="37" y="25"/>
                      <a:pt x="36" y="27"/>
                    </a:cubicBezTo>
                    <a:cubicBezTo>
                      <a:pt x="35" y="28"/>
                      <a:pt x="34" y="30"/>
                      <a:pt x="32" y="32"/>
                    </a:cubicBezTo>
                    <a:cubicBezTo>
                      <a:pt x="31" y="33"/>
                      <a:pt x="30" y="36"/>
                      <a:pt x="29" y="38"/>
                    </a:cubicBezTo>
                    <a:cubicBezTo>
                      <a:pt x="22" y="53"/>
                      <a:pt x="22" y="53"/>
                      <a:pt x="22" y="53"/>
                    </a:cubicBezTo>
                    <a:cubicBezTo>
                      <a:pt x="84" y="105"/>
                      <a:pt x="84" y="105"/>
                      <a:pt x="84" y="105"/>
                    </a:cubicBezTo>
                    <a:cubicBezTo>
                      <a:pt x="89" y="94"/>
                      <a:pt x="89" y="94"/>
                      <a:pt x="89" y="94"/>
                    </a:cubicBezTo>
                    <a:cubicBezTo>
                      <a:pt x="91" y="91"/>
                      <a:pt x="91" y="88"/>
                      <a:pt x="91" y="85"/>
                    </a:cubicBezTo>
                    <a:cubicBezTo>
                      <a:pt x="91" y="83"/>
                      <a:pt x="90" y="80"/>
                      <a:pt x="88" y="76"/>
                    </a:cubicBezTo>
                    <a:cubicBezTo>
                      <a:pt x="86" y="74"/>
                      <a:pt x="84" y="71"/>
                      <a:pt x="81" y="67"/>
                    </a:cubicBezTo>
                    <a:cubicBezTo>
                      <a:pt x="77" y="63"/>
                      <a:pt x="74" y="60"/>
                      <a:pt x="71" y="57"/>
                    </a:cubicBezTo>
                    <a:cubicBezTo>
                      <a:pt x="74" y="52"/>
                      <a:pt x="74" y="52"/>
                      <a:pt x="74" y="52"/>
                    </a:cubicBezTo>
                    <a:cubicBezTo>
                      <a:pt x="135" y="103"/>
                      <a:pt x="135" y="103"/>
                      <a:pt x="135" y="103"/>
                    </a:cubicBezTo>
                    <a:cubicBezTo>
                      <a:pt x="132" y="108"/>
                      <a:pt x="132" y="108"/>
                      <a:pt x="132" y="108"/>
                    </a:cubicBezTo>
                    <a:cubicBezTo>
                      <a:pt x="129" y="105"/>
                      <a:pt x="125" y="103"/>
                      <a:pt x="120" y="100"/>
                    </a:cubicBezTo>
                    <a:cubicBezTo>
                      <a:pt x="116" y="98"/>
                      <a:pt x="113" y="96"/>
                      <a:pt x="111" y="95"/>
                    </a:cubicBezTo>
                    <a:cubicBezTo>
                      <a:pt x="107" y="94"/>
                      <a:pt x="104" y="94"/>
                      <a:pt x="103" y="95"/>
                    </a:cubicBezTo>
                    <a:cubicBezTo>
                      <a:pt x="101" y="96"/>
                      <a:pt x="99" y="98"/>
                      <a:pt x="98" y="101"/>
                    </a:cubicBezTo>
                    <a:cubicBezTo>
                      <a:pt x="93" y="112"/>
                      <a:pt x="93" y="112"/>
                      <a:pt x="93" y="112"/>
                    </a:cubicBezTo>
                    <a:cubicBezTo>
                      <a:pt x="140" y="151"/>
                      <a:pt x="140" y="151"/>
                      <a:pt x="140" y="151"/>
                    </a:cubicBezTo>
                    <a:cubicBezTo>
                      <a:pt x="144" y="155"/>
                      <a:pt x="148" y="158"/>
                      <a:pt x="151" y="160"/>
                    </a:cubicBezTo>
                    <a:cubicBezTo>
                      <a:pt x="154" y="162"/>
                      <a:pt x="156" y="163"/>
                      <a:pt x="158" y="163"/>
                    </a:cubicBezTo>
                    <a:cubicBezTo>
                      <a:pt x="160" y="163"/>
                      <a:pt x="162" y="162"/>
                      <a:pt x="163" y="160"/>
                    </a:cubicBezTo>
                    <a:cubicBezTo>
                      <a:pt x="165" y="158"/>
                      <a:pt x="166" y="156"/>
                      <a:pt x="168" y="152"/>
                    </a:cubicBezTo>
                    <a:cubicBezTo>
                      <a:pt x="169" y="151"/>
                      <a:pt x="170" y="149"/>
                      <a:pt x="171" y="146"/>
                    </a:cubicBezTo>
                    <a:cubicBezTo>
                      <a:pt x="172" y="144"/>
                      <a:pt x="173" y="142"/>
                      <a:pt x="173" y="140"/>
                    </a:cubicBezTo>
                    <a:cubicBezTo>
                      <a:pt x="174" y="138"/>
                      <a:pt x="174" y="136"/>
                      <a:pt x="174" y="133"/>
                    </a:cubicBezTo>
                    <a:cubicBezTo>
                      <a:pt x="174" y="131"/>
                      <a:pt x="174" y="129"/>
                      <a:pt x="173" y="127"/>
                    </a:cubicBezTo>
                    <a:cubicBezTo>
                      <a:pt x="170" y="122"/>
                      <a:pt x="166" y="115"/>
                      <a:pt x="160" y="107"/>
                    </a:cubicBezTo>
                    <a:cubicBezTo>
                      <a:pt x="154" y="99"/>
                      <a:pt x="149" y="93"/>
                      <a:pt x="146" y="89"/>
                    </a:cubicBezTo>
                    <a:lnTo>
                      <a:pt x="149" y="85"/>
                    </a:lnTo>
                    <a:close/>
                  </a:path>
                </a:pathLst>
              </a:custGeom>
              <a:solidFill>
                <a:srgbClr val="898989"/>
              </a:solidFill>
              <a:ln>
                <a:noFill/>
              </a:ln>
            </p:spPr>
            <p:txBody>
              <a:bodyPr anchor="ctr"/>
              <a:lstStyle/>
              <a:p>
                <a:pPr algn="ctr"/>
                <a:endParaRPr/>
              </a:p>
            </p:txBody>
          </p:sp>
          <p:sp>
            <p:nvSpPr>
              <p:cNvPr id="53" name="íṧḻïďé">
                <a:extLst>
                  <a:ext uri="{FF2B5EF4-FFF2-40B4-BE49-F238E27FC236}">
                    <a16:creationId xmlns:a16="http://schemas.microsoft.com/office/drawing/2014/main" id="{B09F8A3C-88B5-4819-8A2F-6D9786527AB7}"/>
                  </a:ext>
                </a:extLst>
              </p:cNvPr>
              <p:cNvSpPr/>
              <p:nvPr/>
            </p:nvSpPr>
            <p:spPr bwMode="auto">
              <a:xfrm>
                <a:off x="3756026" y="3581401"/>
                <a:ext cx="144463" cy="115888"/>
              </a:xfrm>
              <a:custGeom>
                <a:avLst/>
                <a:gdLst>
                  <a:gd name="T0" fmla="*/ 182 w 184"/>
                  <a:gd name="T1" fmla="*/ 126 h 148"/>
                  <a:gd name="T2" fmla="*/ 170 w 184"/>
                  <a:gd name="T3" fmla="*/ 141 h 148"/>
                  <a:gd name="T4" fmla="*/ 148 w 184"/>
                  <a:gd name="T5" fmla="*/ 147 h 148"/>
                  <a:gd name="T6" fmla="*/ 117 w 184"/>
                  <a:gd name="T7" fmla="*/ 144 h 148"/>
                  <a:gd name="T8" fmla="*/ 79 w 184"/>
                  <a:gd name="T9" fmla="*/ 129 h 148"/>
                  <a:gd name="T10" fmla="*/ 43 w 184"/>
                  <a:gd name="T11" fmla="*/ 107 h 148"/>
                  <a:gd name="T12" fmla="*/ 17 w 184"/>
                  <a:gd name="T13" fmla="*/ 81 h 148"/>
                  <a:gd name="T14" fmla="*/ 3 w 184"/>
                  <a:gd name="T15" fmla="*/ 56 h 148"/>
                  <a:gd name="T16" fmla="*/ 2 w 184"/>
                  <a:gd name="T17" fmla="*/ 33 h 148"/>
                  <a:gd name="T18" fmla="*/ 9 w 184"/>
                  <a:gd name="T19" fmla="*/ 21 h 148"/>
                  <a:gd name="T20" fmla="*/ 21 w 184"/>
                  <a:gd name="T21" fmla="*/ 13 h 148"/>
                  <a:gd name="T22" fmla="*/ 14 w 184"/>
                  <a:gd name="T23" fmla="*/ 6 h 148"/>
                  <a:gd name="T24" fmla="*/ 16 w 184"/>
                  <a:gd name="T25" fmla="*/ 0 h 148"/>
                  <a:gd name="T26" fmla="*/ 77 w 184"/>
                  <a:gd name="T27" fmla="*/ 30 h 148"/>
                  <a:gd name="T28" fmla="*/ 76 w 184"/>
                  <a:gd name="T29" fmla="*/ 36 h 148"/>
                  <a:gd name="T30" fmla="*/ 55 w 184"/>
                  <a:gd name="T31" fmla="*/ 30 h 148"/>
                  <a:gd name="T32" fmla="*/ 36 w 184"/>
                  <a:gd name="T33" fmla="*/ 27 h 148"/>
                  <a:gd name="T34" fmla="*/ 20 w 184"/>
                  <a:gd name="T35" fmla="*/ 29 h 148"/>
                  <a:gd name="T36" fmla="*/ 12 w 184"/>
                  <a:gd name="T37" fmla="*/ 38 h 148"/>
                  <a:gd name="T38" fmla="*/ 14 w 184"/>
                  <a:gd name="T39" fmla="*/ 54 h 148"/>
                  <a:gd name="T40" fmla="*/ 26 w 184"/>
                  <a:gd name="T41" fmla="*/ 72 h 148"/>
                  <a:gd name="T42" fmla="*/ 49 w 184"/>
                  <a:gd name="T43" fmla="*/ 91 h 148"/>
                  <a:gd name="T44" fmla="*/ 83 w 184"/>
                  <a:gd name="T45" fmla="*/ 111 h 148"/>
                  <a:gd name="T46" fmla="*/ 114 w 184"/>
                  <a:gd name="T47" fmla="*/ 123 h 148"/>
                  <a:gd name="T48" fmla="*/ 140 w 184"/>
                  <a:gd name="T49" fmla="*/ 128 h 148"/>
                  <a:gd name="T50" fmla="*/ 159 w 184"/>
                  <a:gd name="T51" fmla="*/ 125 h 148"/>
                  <a:gd name="T52" fmla="*/ 169 w 184"/>
                  <a:gd name="T53" fmla="*/ 114 h 148"/>
                  <a:gd name="T54" fmla="*/ 170 w 184"/>
                  <a:gd name="T55" fmla="*/ 101 h 148"/>
                  <a:gd name="T56" fmla="*/ 164 w 184"/>
                  <a:gd name="T57" fmla="*/ 88 h 148"/>
                  <a:gd name="T58" fmla="*/ 154 w 184"/>
                  <a:gd name="T59" fmla="*/ 76 h 148"/>
                  <a:gd name="T60" fmla="*/ 140 w 184"/>
                  <a:gd name="T61" fmla="*/ 64 h 148"/>
                  <a:gd name="T62" fmla="*/ 146 w 184"/>
                  <a:gd name="T63" fmla="*/ 60 h 148"/>
                  <a:gd name="T64" fmla="*/ 178 w 184"/>
                  <a:gd name="T65" fmla="*/ 95 h 148"/>
                  <a:gd name="T66" fmla="*/ 182 w 184"/>
                  <a:gd name="T67" fmla="*/ 126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4" h="148">
                    <a:moveTo>
                      <a:pt x="182" y="126"/>
                    </a:moveTo>
                    <a:cubicBezTo>
                      <a:pt x="180" y="132"/>
                      <a:pt x="176" y="137"/>
                      <a:pt x="170" y="141"/>
                    </a:cubicBezTo>
                    <a:cubicBezTo>
                      <a:pt x="165" y="145"/>
                      <a:pt x="157" y="147"/>
                      <a:pt x="148" y="147"/>
                    </a:cubicBezTo>
                    <a:cubicBezTo>
                      <a:pt x="139" y="148"/>
                      <a:pt x="129" y="147"/>
                      <a:pt x="117" y="144"/>
                    </a:cubicBezTo>
                    <a:cubicBezTo>
                      <a:pt x="106" y="141"/>
                      <a:pt x="93" y="136"/>
                      <a:pt x="79" y="129"/>
                    </a:cubicBezTo>
                    <a:cubicBezTo>
                      <a:pt x="65" y="122"/>
                      <a:pt x="53" y="115"/>
                      <a:pt x="43" y="107"/>
                    </a:cubicBezTo>
                    <a:cubicBezTo>
                      <a:pt x="32" y="98"/>
                      <a:pt x="24" y="90"/>
                      <a:pt x="17" y="81"/>
                    </a:cubicBezTo>
                    <a:cubicBezTo>
                      <a:pt x="10" y="73"/>
                      <a:pt x="5" y="64"/>
                      <a:pt x="3" y="56"/>
                    </a:cubicBezTo>
                    <a:cubicBezTo>
                      <a:pt x="0" y="48"/>
                      <a:pt x="0" y="40"/>
                      <a:pt x="2" y="33"/>
                    </a:cubicBezTo>
                    <a:cubicBezTo>
                      <a:pt x="3" y="28"/>
                      <a:pt x="6" y="24"/>
                      <a:pt x="9" y="21"/>
                    </a:cubicBezTo>
                    <a:cubicBezTo>
                      <a:pt x="12" y="18"/>
                      <a:pt x="17" y="15"/>
                      <a:pt x="21" y="13"/>
                    </a:cubicBezTo>
                    <a:cubicBezTo>
                      <a:pt x="14" y="6"/>
                      <a:pt x="14" y="6"/>
                      <a:pt x="14" y="6"/>
                    </a:cubicBezTo>
                    <a:cubicBezTo>
                      <a:pt x="16" y="0"/>
                      <a:pt x="16" y="0"/>
                      <a:pt x="16" y="0"/>
                    </a:cubicBezTo>
                    <a:cubicBezTo>
                      <a:pt x="77" y="30"/>
                      <a:pt x="77" y="30"/>
                      <a:pt x="77" y="30"/>
                    </a:cubicBezTo>
                    <a:cubicBezTo>
                      <a:pt x="76" y="36"/>
                      <a:pt x="76" y="36"/>
                      <a:pt x="76" y="36"/>
                    </a:cubicBezTo>
                    <a:cubicBezTo>
                      <a:pt x="70" y="34"/>
                      <a:pt x="63" y="32"/>
                      <a:pt x="55" y="30"/>
                    </a:cubicBezTo>
                    <a:cubicBezTo>
                      <a:pt x="48" y="28"/>
                      <a:pt x="41" y="27"/>
                      <a:pt x="36" y="27"/>
                    </a:cubicBezTo>
                    <a:cubicBezTo>
                      <a:pt x="30" y="26"/>
                      <a:pt x="24" y="27"/>
                      <a:pt x="20" y="29"/>
                    </a:cubicBezTo>
                    <a:cubicBezTo>
                      <a:pt x="16" y="30"/>
                      <a:pt x="14" y="33"/>
                      <a:pt x="12" y="38"/>
                    </a:cubicBezTo>
                    <a:cubicBezTo>
                      <a:pt x="11" y="42"/>
                      <a:pt x="12" y="48"/>
                      <a:pt x="14" y="54"/>
                    </a:cubicBezTo>
                    <a:cubicBezTo>
                      <a:pt x="16" y="59"/>
                      <a:pt x="20" y="66"/>
                      <a:pt x="26" y="72"/>
                    </a:cubicBezTo>
                    <a:cubicBezTo>
                      <a:pt x="32" y="78"/>
                      <a:pt x="40" y="85"/>
                      <a:pt x="49" y="91"/>
                    </a:cubicBezTo>
                    <a:cubicBezTo>
                      <a:pt x="59" y="98"/>
                      <a:pt x="70" y="104"/>
                      <a:pt x="83" y="111"/>
                    </a:cubicBezTo>
                    <a:cubicBezTo>
                      <a:pt x="94" y="116"/>
                      <a:pt x="104" y="120"/>
                      <a:pt x="114" y="123"/>
                    </a:cubicBezTo>
                    <a:cubicBezTo>
                      <a:pt x="123" y="126"/>
                      <a:pt x="132" y="128"/>
                      <a:pt x="140" y="128"/>
                    </a:cubicBezTo>
                    <a:cubicBezTo>
                      <a:pt x="148" y="129"/>
                      <a:pt x="154" y="127"/>
                      <a:pt x="159" y="125"/>
                    </a:cubicBezTo>
                    <a:cubicBezTo>
                      <a:pt x="165" y="123"/>
                      <a:pt x="168" y="119"/>
                      <a:pt x="169" y="114"/>
                    </a:cubicBezTo>
                    <a:cubicBezTo>
                      <a:pt x="171" y="110"/>
                      <a:pt x="171" y="105"/>
                      <a:pt x="170" y="101"/>
                    </a:cubicBezTo>
                    <a:cubicBezTo>
                      <a:pt x="168" y="97"/>
                      <a:pt x="167" y="92"/>
                      <a:pt x="164" y="88"/>
                    </a:cubicBezTo>
                    <a:cubicBezTo>
                      <a:pt x="161" y="84"/>
                      <a:pt x="158" y="80"/>
                      <a:pt x="154" y="76"/>
                    </a:cubicBezTo>
                    <a:cubicBezTo>
                      <a:pt x="150" y="71"/>
                      <a:pt x="145" y="67"/>
                      <a:pt x="140" y="64"/>
                    </a:cubicBezTo>
                    <a:cubicBezTo>
                      <a:pt x="146" y="60"/>
                      <a:pt x="146" y="60"/>
                      <a:pt x="146" y="60"/>
                    </a:cubicBezTo>
                    <a:cubicBezTo>
                      <a:pt x="162" y="73"/>
                      <a:pt x="172" y="85"/>
                      <a:pt x="178" y="95"/>
                    </a:cubicBezTo>
                    <a:cubicBezTo>
                      <a:pt x="183" y="106"/>
                      <a:pt x="184" y="116"/>
                      <a:pt x="182" y="126"/>
                    </a:cubicBezTo>
                    <a:close/>
                  </a:path>
                </a:pathLst>
              </a:custGeom>
              <a:solidFill>
                <a:srgbClr val="898989"/>
              </a:solidFill>
              <a:ln>
                <a:noFill/>
              </a:ln>
            </p:spPr>
            <p:txBody>
              <a:bodyPr anchor="ctr"/>
              <a:lstStyle/>
              <a:p>
                <a:pPr algn="ctr"/>
                <a:endParaRPr/>
              </a:p>
            </p:txBody>
          </p:sp>
          <p:sp>
            <p:nvSpPr>
              <p:cNvPr id="54" name="iSlídè">
                <a:extLst>
                  <a:ext uri="{FF2B5EF4-FFF2-40B4-BE49-F238E27FC236}">
                    <a16:creationId xmlns:a16="http://schemas.microsoft.com/office/drawing/2014/main" id="{9B63C3C8-4AE0-4405-ACE9-01CA4A11816E}"/>
                  </a:ext>
                </a:extLst>
              </p:cNvPr>
              <p:cNvSpPr/>
              <p:nvPr/>
            </p:nvSpPr>
            <p:spPr bwMode="auto">
              <a:xfrm>
                <a:off x="3767138" y="3487738"/>
                <a:ext cx="155575" cy="131763"/>
              </a:xfrm>
              <a:custGeom>
                <a:avLst/>
                <a:gdLst>
                  <a:gd name="T0" fmla="*/ 199 w 199"/>
                  <a:gd name="T1" fmla="*/ 54 h 167"/>
                  <a:gd name="T2" fmla="*/ 191 w 199"/>
                  <a:gd name="T3" fmla="*/ 99 h 167"/>
                  <a:gd name="T4" fmla="*/ 182 w 199"/>
                  <a:gd name="T5" fmla="*/ 97 h 167"/>
                  <a:gd name="T6" fmla="*/ 183 w 199"/>
                  <a:gd name="T7" fmla="*/ 91 h 167"/>
                  <a:gd name="T8" fmla="*/ 182 w 199"/>
                  <a:gd name="T9" fmla="*/ 86 h 167"/>
                  <a:gd name="T10" fmla="*/ 178 w 199"/>
                  <a:gd name="T11" fmla="*/ 81 h 167"/>
                  <a:gd name="T12" fmla="*/ 170 w 199"/>
                  <a:gd name="T13" fmla="*/ 77 h 167"/>
                  <a:gd name="T14" fmla="*/ 106 w 199"/>
                  <a:gd name="T15" fmla="*/ 58 h 167"/>
                  <a:gd name="T16" fmla="*/ 97 w 199"/>
                  <a:gd name="T17" fmla="*/ 109 h 167"/>
                  <a:gd name="T18" fmla="*/ 160 w 199"/>
                  <a:gd name="T19" fmla="*/ 128 h 167"/>
                  <a:gd name="T20" fmla="*/ 167 w 199"/>
                  <a:gd name="T21" fmla="*/ 130 h 167"/>
                  <a:gd name="T22" fmla="*/ 173 w 199"/>
                  <a:gd name="T23" fmla="*/ 128 h 167"/>
                  <a:gd name="T24" fmla="*/ 176 w 199"/>
                  <a:gd name="T25" fmla="*/ 124 h 167"/>
                  <a:gd name="T26" fmla="*/ 178 w 199"/>
                  <a:gd name="T27" fmla="*/ 119 h 167"/>
                  <a:gd name="T28" fmla="*/ 187 w 199"/>
                  <a:gd name="T29" fmla="*/ 122 h 167"/>
                  <a:gd name="T30" fmla="*/ 180 w 199"/>
                  <a:gd name="T31" fmla="*/ 167 h 167"/>
                  <a:gd name="T32" fmla="*/ 171 w 199"/>
                  <a:gd name="T33" fmla="*/ 164 h 167"/>
                  <a:gd name="T34" fmla="*/ 171 w 199"/>
                  <a:gd name="T35" fmla="*/ 159 h 167"/>
                  <a:gd name="T36" fmla="*/ 170 w 199"/>
                  <a:gd name="T37" fmla="*/ 154 h 167"/>
                  <a:gd name="T38" fmla="*/ 166 w 199"/>
                  <a:gd name="T39" fmla="*/ 149 h 167"/>
                  <a:gd name="T40" fmla="*/ 158 w 199"/>
                  <a:gd name="T41" fmla="*/ 145 h 167"/>
                  <a:gd name="T42" fmla="*/ 28 w 199"/>
                  <a:gd name="T43" fmla="*/ 106 h 167"/>
                  <a:gd name="T44" fmla="*/ 21 w 199"/>
                  <a:gd name="T45" fmla="*/ 105 h 167"/>
                  <a:gd name="T46" fmla="*/ 15 w 199"/>
                  <a:gd name="T47" fmla="*/ 107 h 167"/>
                  <a:gd name="T48" fmla="*/ 11 w 199"/>
                  <a:gd name="T49" fmla="*/ 111 h 167"/>
                  <a:gd name="T50" fmla="*/ 9 w 199"/>
                  <a:gd name="T51" fmla="*/ 115 h 167"/>
                  <a:gd name="T52" fmla="*/ 0 w 199"/>
                  <a:gd name="T53" fmla="*/ 113 h 167"/>
                  <a:gd name="T54" fmla="*/ 7 w 199"/>
                  <a:gd name="T55" fmla="*/ 67 h 167"/>
                  <a:gd name="T56" fmla="*/ 16 w 199"/>
                  <a:gd name="T57" fmla="*/ 70 h 167"/>
                  <a:gd name="T58" fmla="*/ 17 w 199"/>
                  <a:gd name="T59" fmla="*/ 76 h 167"/>
                  <a:gd name="T60" fmla="*/ 18 w 199"/>
                  <a:gd name="T61" fmla="*/ 81 h 167"/>
                  <a:gd name="T62" fmla="*/ 22 w 199"/>
                  <a:gd name="T63" fmla="*/ 86 h 167"/>
                  <a:gd name="T64" fmla="*/ 30 w 199"/>
                  <a:gd name="T65" fmla="*/ 89 h 167"/>
                  <a:gd name="T66" fmla="*/ 86 w 199"/>
                  <a:gd name="T67" fmla="*/ 106 h 167"/>
                  <a:gd name="T68" fmla="*/ 95 w 199"/>
                  <a:gd name="T69" fmla="*/ 55 h 167"/>
                  <a:gd name="T70" fmla="*/ 40 w 199"/>
                  <a:gd name="T71" fmla="*/ 38 h 167"/>
                  <a:gd name="T72" fmla="*/ 32 w 199"/>
                  <a:gd name="T73" fmla="*/ 37 h 167"/>
                  <a:gd name="T74" fmla="*/ 27 w 199"/>
                  <a:gd name="T75" fmla="*/ 39 h 167"/>
                  <a:gd name="T76" fmla="*/ 23 w 199"/>
                  <a:gd name="T77" fmla="*/ 43 h 167"/>
                  <a:gd name="T78" fmla="*/ 20 w 199"/>
                  <a:gd name="T79" fmla="*/ 48 h 167"/>
                  <a:gd name="T80" fmla="*/ 11 w 199"/>
                  <a:gd name="T81" fmla="*/ 45 h 167"/>
                  <a:gd name="T82" fmla="*/ 19 w 199"/>
                  <a:gd name="T83" fmla="*/ 0 h 167"/>
                  <a:gd name="T84" fmla="*/ 28 w 199"/>
                  <a:gd name="T85" fmla="*/ 2 h 167"/>
                  <a:gd name="T86" fmla="*/ 29 w 199"/>
                  <a:gd name="T87" fmla="*/ 8 h 167"/>
                  <a:gd name="T88" fmla="*/ 30 w 199"/>
                  <a:gd name="T89" fmla="*/ 13 h 167"/>
                  <a:gd name="T90" fmla="*/ 34 w 199"/>
                  <a:gd name="T91" fmla="*/ 18 h 167"/>
                  <a:gd name="T92" fmla="*/ 42 w 199"/>
                  <a:gd name="T93" fmla="*/ 21 h 167"/>
                  <a:gd name="T94" fmla="*/ 171 w 199"/>
                  <a:gd name="T95" fmla="*/ 61 h 167"/>
                  <a:gd name="T96" fmla="*/ 179 w 199"/>
                  <a:gd name="T97" fmla="*/ 62 h 167"/>
                  <a:gd name="T98" fmla="*/ 185 w 199"/>
                  <a:gd name="T99" fmla="*/ 60 h 167"/>
                  <a:gd name="T100" fmla="*/ 188 w 199"/>
                  <a:gd name="T101" fmla="*/ 56 h 167"/>
                  <a:gd name="T102" fmla="*/ 190 w 199"/>
                  <a:gd name="T103" fmla="*/ 51 h 167"/>
                  <a:gd name="T104" fmla="*/ 199 w 199"/>
                  <a:gd name="T105" fmla="*/ 5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9" h="167">
                    <a:moveTo>
                      <a:pt x="199" y="54"/>
                    </a:moveTo>
                    <a:cubicBezTo>
                      <a:pt x="191" y="99"/>
                      <a:pt x="191" y="99"/>
                      <a:pt x="191" y="99"/>
                    </a:cubicBezTo>
                    <a:cubicBezTo>
                      <a:pt x="182" y="97"/>
                      <a:pt x="182" y="97"/>
                      <a:pt x="182" y="97"/>
                    </a:cubicBezTo>
                    <a:cubicBezTo>
                      <a:pt x="182" y="95"/>
                      <a:pt x="182" y="93"/>
                      <a:pt x="183" y="91"/>
                    </a:cubicBezTo>
                    <a:cubicBezTo>
                      <a:pt x="183" y="89"/>
                      <a:pt x="182" y="87"/>
                      <a:pt x="182" y="86"/>
                    </a:cubicBezTo>
                    <a:cubicBezTo>
                      <a:pt x="181" y="84"/>
                      <a:pt x="180" y="82"/>
                      <a:pt x="178" y="81"/>
                    </a:cubicBezTo>
                    <a:cubicBezTo>
                      <a:pt x="176" y="80"/>
                      <a:pt x="173" y="78"/>
                      <a:pt x="170" y="77"/>
                    </a:cubicBezTo>
                    <a:cubicBezTo>
                      <a:pt x="106" y="58"/>
                      <a:pt x="106" y="58"/>
                      <a:pt x="106" y="58"/>
                    </a:cubicBezTo>
                    <a:cubicBezTo>
                      <a:pt x="97" y="109"/>
                      <a:pt x="97" y="109"/>
                      <a:pt x="97" y="109"/>
                    </a:cubicBezTo>
                    <a:cubicBezTo>
                      <a:pt x="160" y="128"/>
                      <a:pt x="160" y="128"/>
                      <a:pt x="160" y="128"/>
                    </a:cubicBezTo>
                    <a:cubicBezTo>
                      <a:pt x="163" y="129"/>
                      <a:pt x="165" y="130"/>
                      <a:pt x="167" y="130"/>
                    </a:cubicBezTo>
                    <a:cubicBezTo>
                      <a:pt x="169" y="130"/>
                      <a:pt x="171" y="129"/>
                      <a:pt x="173" y="128"/>
                    </a:cubicBezTo>
                    <a:cubicBezTo>
                      <a:pt x="174" y="127"/>
                      <a:pt x="175" y="126"/>
                      <a:pt x="176" y="124"/>
                    </a:cubicBezTo>
                    <a:cubicBezTo>
                      <a:pt x="177" y="122"/>
                      <a:pt x="178" y="120"/>
                      <a:pt x="178" y="119"/>
                    </a:cubicBezTo>
                    <a:cubicBezTo>
                      <a:pt x="187" y="122"/>
                      <a:pt x="187" y="122"/>
                      <a:pt x="187" y="122"/>
                    </a:cubicBezTo>
                    <a:cubicBezTo>
                      <a:pt x="180" y="167"/>
                      <a:pt x="180" y="167"/>
                      <a:pt x="180" y="167"/>
                    </a:cubicBezTo>
                    <a:cubicBezTo>
                      <a:pt x="171" y="164"/>
                      <a:pt x="171" y="164"/>
                      <a:pt x="171" y="164"/>
                    </a:cubicBezTo>
                    <a:cubicBezTo>
                      <a:pt x="171" y="163"/>
                      <a:pt x="171" y="161"/>
                      <a:pt x="171" y="159"/>
                    </a:cubicBezTo>
                    <a:cubicBezTo>
                      <a:pt x="171" y="156"/>
                      <a:pt x="171" y="155"/>
                      <a:pt x="170" y="154"/>
                    </a:cubicBezTo>
                    <a:cubicBezTo>
                      <a:pt x="169" y="152"/>
                      <a:pt x="168" y="150"/>
                      <a:pt x="166" y="149"/>
                    </a:cubicBezTo>
                    <a:cubicBezTo>
                      <a:pt x="164" y="147"/>
                      <a:pt x="161" y="146"/>
                      <a:pt x="158" y="145"/>
                    </a:cubicBezTo>
                    <a:cubicBezTo>
                      <a:pt x="28" y="106"/>
                      <a:pt x="28" y="106"/>
                      <a:pt x="28" y="106"/>
                    </a:cubicBezTo>
                    <a:cubicBezTo>
                      <a:pt x="26" y="105"/>
                      <a:pt x="23" y="105"/>
                      <a:pt x="21" y="105"/>
                    </a:cubicBezTo>
                    <a:cubicBezTo>
                      <a:pt x="18" y="105"/>
                      <a:pt x="16" y="105"/>
                      <a:pt x="15" y="107"/>
                    </a:cubicBezTo>
                    <a:cubicBezTo>
                      <a:pt x="13" y="108"/>
                      <a:pt x="12" y="109"/>
                      <a:pt x="11" y="111"/>
                    </a:cubicBezTo>
                    <a:cubicBezTo>
                      <a:pt x="10" y="113"/>
                      <a:pt x="9" y="114"/>
                      <a:pt x="9" y="115"/>
                    </a:cubicBezTo>
                    <a:cubicBezTo>
                      <a:pt x="0" y="113"/>
                      <a:pt x="0" y="113"/>
                      <a:pt x="0" y="113"/>
                    </a:cubicBezTo>
                    <a:cubicBezTo>
                      <a:pt x="7" y="67"/>
                      <a:pt x="7" y="67"/>
                      <a:pt x="7" y="67"/>
                    </a:cubicBezTo>
                    <a:cubicBezTo>
                      <a:pt x="16" y="70"/>
                      <a:pt x="16" y="70"/>
                      <a:pt x="16" y="70"/>
                    </a:cubicBezTo>
                    <a:cubicBezTo>
                      <a:pt x="16" y="72"/>
                      <a:pt x="16" y="73"/>
                      <a:pt x="17" y="76"/>
                    </a:cubicBezTo>
                    <a:cubicBezTo>
                      <a:pt x="17" y="78"/>
                      <a:pt x="17" y="80"/>
                      <a:pt x="18" y="81"/>
                    </a:cubicBezTo>
                    <a:cubicBezTo>
                      <a:pt x="19" y="83"/>
                      <a:pt x="20" y="85"/>
                      <a:pt x="22" y="86"/>
                    </a:cubicBezTo>
                    <a:cubicBezTo>
                      <a:pt x="25" y="87"/>
                      <a:pt x="27" y="88"/>
                      <a:pt x="30" y="89"/>
                    </a:cubicBezTo>
                    <a:cubicBezTo>
                      <a:pt x="86" y="106"/>
                      <a:pt x="86" y="106"/>
                      <a:pt x="86" y="106"/>
                    </a:cubicBezTo>
                    <a:cubicBezTo>
                      <a:pt x="95" y="55"/>
                      <a:pt x="95" y="55"/>
                      <a:pt x="95" y="55"/>
                    </a:cubicBezTo>
                    <a:cubicBezTo>
                      <a:pt x="40" y="38"/>
                      <a:pt x="40" y="38"/>
                      <a:pt x="40" y="38"/>
                    </a:cubicBezTo>
                    <a:cubicBezTo>
                      <a:pt x="37" y="37"/>
                      <a:pt x="35" y="37"/>
                      <a:pt x="32" y="37"/>
                    </a:cubicBezTo>
                    <a:cubicBezTo>
                      <a:pt x="30" y="37"/>
                      <a:pt x="28" y="38"/>
                      <a:pt x="27" y="39"/>
                    </a:cubicBezTo>
                    <a:cubicBezTo>
                      <a:pt x="25" y="40"/>
                      <a:pt x="24" y="41"/>
                      <a:pt x="23" y="43"/>
                    </a:cubicBezTo>
                    <a:cubicBezTo>
                      <a:pt x="22" y="45"/>
                      <a:pt x="21" y="46"/>
                      <a:pt x="20" y="48"/>
                    </a:cubicBezTo>
                    <a:cubicBezTo>
                      <a:pt x="11" y="45"/>
                      <a:pt x="11" y="45"/>
                      <a:pt x="11" y="45"/>
                    </a:cubicBezTo>
                    <a:cubicBezTo>
                      <a:pt x="19" y="0"/>
                      <a:pt x="19" y="0"/>
                      <a:pt x="19" y="0"/>
                    </a:cubicBezTo>
                    <a:cubicBezTo>
                      <a:pt x="28" y="2"/>
                      <a:pt x="28" y="2"/>
                      <a:pt x="28" y="2"/>
                    </a:cubicBezTo>
                    <a:cubicBezTo>
                      <a:pt x="28" y="4"/>
                      <a:pt x="28" y="6"/>
                      <a:pt x="29" y="8"/>
                    </a:cubicBezTo>
                    <a:cubicBezTo>
                      <a:pt x="29" y="10"/>
                      <a:pt x="29" y="12"/>
                      <a:pt x="30" y="13"/>
                    </a:cubicBezTo>
                    <a:cubicBezTo>
                      <a:pt x="30" y="15"/>
                      <a:pt x="32" y="17"/>
                      <a:pt x="34" y="18"/>
                    </a:cubicBezTo>
                    <a:cubicBezTo>
                      <a:pt x="36" y="19"/>
                      <a:pt x="39" y="21"/>
                      <a:pt x="42" y="21"/>
                    </a:cubicBezTo>
                    <a:cubicBezTo>
                      <a:pt x="171" y="61"/>
                      <a:pt x="171" y="61"/>
                      <a:pt x="171" y="61"/>
                    </a:cubicBezTo>
                    <a:cubicBezTo>
                      <a:pt x="174" y="62"/>
                      <a:pt x="177" y="62"/>
                      <a:pt x="179" y="62"/>
                    </a:cubicBezTo>
                    <a:cubicBezTo>
                      <a:pt x="181" y="62"/>
                      <a:pt x="183" y="61"/>
                      <a:pt x="185" y="60"/>
                    </a:cubicBezTo>
                    <a:cubicBezTo>
                      <a:pt x="186" y="59"/>
                      <a:pt x="187" y="58"/>
                      <a:pt x="188" y="56"/>
                    </a:cubicBezTo>
                    <a:cubicBezTo>
                      <a:pt x="189" y="54"/>
                      <a:pt x="190" y="52"/>
                      <a:pt x="190" y="51"/>
                    </a:cubicBezTo>
                    <a:lnTo>
                      <a:pt x="199" y="54"/>
                    </a:lnTo>
                    <a:close/>
                  </a:path>
                </a:pathLst>
              </a:custGeom>
              <a:solidFill>
                <a:srgbClr val="898989"/>
              </a:solidFill>
              <a:ln>
                <a:noFill/>
              </a:ln>
            </p:spPr>
            <p:txBody>
              <a:bodyPr anchor="ctr"/>
              <a:lstStyle/>
              <a:p>
                <a:pPr algn="ctr"/>
                <a:endParaRPr/>
              </a:p>
            </p:txBody>
          </p:sp>
          <p:sp>
            <p:nvSpPr>
              <p:cNvPr id="55" name="îṣľíḋé">
                <a:extLst>
                  <a:ext uri="{FF2B5EF4-FFF2-40B4-BE49-F238E27FC236}">
                    <a16:creationId xmlns:a16="http://schemas.microsoft.com/office/drawing/2014/main" id="{472C7F56-01D6-42A9-8C6D-DE1F9A7FBB66}"/>
                  </a:ext>
                </a:extLst>
              </p:cNvPr>
              <p:cNvSpPr/>
              <p:nvPr/>
            </p:nvSpPr>
            <p:spPr bwMode="auto">
              <a:xfrm>
                <a:off x="3783013" y="3394076"/>
                <a:ext cx="147638" cy="96838"/>
              </a:xfrm>
              <a:custGeom>
                <a:avLst/>
                <a:gdLst>
                  <a:gd name="T0" fmla="*/ 11 w 188"/>
                  <a:gd name="T1" fmla="*/ 0 h 124"/>
                  <a:gd name="T2" fmla="*/ 13 w 188"/>
                  <a:gd name="T3" fmla="*/ 7 h 124"/>
                  <a:gd name="T4" fmla="*/ 17 w 188"/>
                  <a:gd name="T5" fmla="*/ 14 h 124"/>
                  <a:gd name="T6" fmla="*/ 29 w 188"/>
                  <a:gd name="T7" fmla="*/ 18 h 124"/>
                  <a:gd name="T8" fmla="*/ 53 w 188"/>
                  <a:gd name="T9" fmla="*/ 20 h 124"/>
                  <a:gd name="T10" fmla="*/ 188 w 188"/>
                  <a:gd name="T11" fmla="*/ 23 h 124"/>
                  <a:gd name="T12" fmla="*/ 188 w 188"/>
                  <a:gd name="T13" fmla="*/ 30 h 124"/>
                  <a:gd name="T14" fmla="*/ 36 w 188"/>
                  <a:gd name="T15" fmla="*/ 94 h 124"/>
                  <a:gd name="T16" fmla="*/ 131 w 188"/>
                  <a:gd name="T17" fmla="*/ 96 h 124"/>
                  <a:gd name="T18" fmla="*/ 156 w 188"/>
                  <a:gd name="T19" fmla="*/ 96 h 124"/>
                  <a:gd name="T20" fmla="*/ 168 w 188"/>
                  <a:gd name="T21" fmla="*/ 92 h 124"/>
                  <a:gd name="T22" fmla="*/ 173 w 188"/>
                  <a:gd name="T23" fmla="*/ 85 h 124"/>
                  <a:gd name="T24" fmla="*/ 176 w 188"/>
                  <a:gd name="T25" fmla="*/ 77 h 124"/>
                  <a:gd name="T26" fmla="*/ 185 w 188"/>
                  <a:gd name="T27" fmla="*/ 78 h 124"/>
                  <a:gd name="T28" fmla="*/ 185 w 188"/>
                  <a:gd name="T29" fmla="*/ 124 h 124"/>
                  <a:gd name="T30" fmla="*/ 176 w 188"/>
                  <a:gd name="T31" fmla="*/ 123 h 124"/>
                  <a:gd name="T32" fmla="*/ 173 w 188"/>
                  <a:gd name="T33" fmla="*/ 116 h 124"/>
                  <a:gd name="T34" fmla="*/ 169 w 188"/>
                  <a:gd name="T35" fmla="*/ 110 h 124"/>
                  <a:gd name="T36" fmla="*/ 158 w 188"/>
                  <a:gd name="T37" fmla="*/ 106 h 124"/>
                  <a:gd name="T38" fmla="*/ 132 w 188"/>
                  <a:gd name="T39" fmla="*/ 104 h 124"/>
                  <a:gd name="T40" fmla="*/ 42 w 188"/>
                  <a:gd name="T41" fmla="*/ 102 h 124"/>
                  <a:gd name="T42" fmla="*/ 29 w 188"/>
                  <a:gd name="T43" fmla="*/ 103 h 124"/>
                  <a:gd name="T44" fmla="*/ 20 w 188"/>
                  <a:gd name="T45" fmla="*/ 106 h 124"/>
                  <a:gd name="T46" fmla="*/ 13 w 188"/>
                  <a:gd name="T47" fmla="*/ 113 h 124"/>
                  <a:gd name="T48" fmla="*/ 9 w 188"/>
                  <a:gd name="T49" fmla="*/ 121 h 124"/>
                  <a:gd name="T50" fmla="*/ 0 w 188"/>
                  <a:gd name="T51" fmla="*/ 121 h 124"/>
                  <a:gd name="T52" fmla="*/ 1 w 188"/>
                  <a:gd name="T53" fmla="*/ 89 h 124"/>
                  <a:gd name="T54" fmla="*/ 142 w 188"/>
                  <a:gd name="T55" fmla="*/ 29 h 124"/>
                  <a:gd name="T56" fmla="*/ 54 w 188"/>
                  <a:gd name="T57" fmla="*/ 27 h 124"/>
                  <a:gd name="T58" fmla="*/ 30 w 188"/>
                  <a:gd name="T59" fmla="*/ 28 h 124"/>
                  <a:gd name="T60" fmla="*/ 18 w 188"/>
                  <a:gd name="T61" fmla="*/ 31 h 124"/>
                  <a:gd name="T62" fmla="*/ 13 w 188"/>
                  <a:gd name="T63" fmla="*/ 38 h 124"/>
                  <a:gd name="T64" fmla="*/ 10 w 188"/>
                  <a:gd name="T65" fmla="*/ 46 h 124"/>
                  <a:gd name="T66" fmla="*/ 1 w 188"/>
                  <a:gd name="T67" fmla="*/ 46 h 124"/>
                  <a:gd name="T68" fmla="*/ 2 w 188"/>
                  <a:gd name="T69" fmla="*/ 0 h 124"/>
                  <a:gd name="T70" fmla="*/ 11 w 188"/>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88" h="124">
                    <a:moveTo>
                      <a:pt x="11" y="0"/>
                    </a:moveTo>
                    <a:cubicBezTo>
                      <a:pt x="11" y="2"/>
                      <a:pt x="12" y="4"/>
                      <a:pt x="13" y="7"/>
                    </a:cubicBezTo>
                    <a:cubicBezTo>
                      <a:pt x="14" y="10"/>
                      <a:pt x="16" y="12"/>
                      <a:pt x="17" y="14"/>
                    </a:cubicBezTo>
                    <a:cubicBezTo>
                      <a:pt x="19" y="16"/>
                      <a:pt x="23" y="17"/>
                      <a:pt x="29" y="18"/>
                    </a:cubicBezTo>
                    <a:cubicBezTo>
                      <a:pt x="36" y="19"/>
                      <a:pt x="43" y="19"/>
                      <a:pt x="53" y="20"/>
                    </a:cubicBezTo>
                    <a:cubicBezTo>
                      <a:pt x="188" y="23"/>
                      <a:pt x="188" y="23"/>
                      <a:pt x="188" y="23"/>
                    </a:cubicBezTo>
                    <a:cubicBezTo>
                      <a:pt x="188" y="30"/>
                      <a:pt x="188" y="30"/>
                      <a:pt x="188" y="30"/>
                    </a:cubicBezTo>
                    <a:cubicBezTo>
                      <a:pt x="36" y="94"/>
                      <a:pt x="36" y="94"/>
                      <a:pt x="36" y="94"/>
                    </a:cubicBezTo>
                    <a:cubicBezTo>
                      <a:pt x="131" y="96"/>
                      <a:pt x="131" y="96"/>
                      <a:pt x="131" y="96"/>
                    </a:cubicBezTo>
                    <a:cubicBezTo>
                      <a:pt x="142" y="97"/>
                      <a:pt x="150" y="96"/>
                      <a:pt x="156" y="96"/>
                    </a:cubicBezTo>
                    <a:cubicBezTo>
                      <a:pt x="161" y="95"/>
                      <a:pt x="166" y="94"/>
                      <a:pt x="168" y="92"/>
                    </a:cubicBezTo>
                    <a:cubicBezTo>
                      <a:pt x="170" y="91"/>
                      <a:pt x="172" y="89"/>
                      <a:pt x="173" y="85"/>
                    </a:cubicBezTo>
                    <a:cubicBezTo>
                      <a:pt x="175" y="81"/>
                      <a:pt x="176" y="79"/>
                      <a:pt x="176" y="77"/>
                    </a:cubicBezTo>
                    <a:cubicBezTo>
                      <a:pt x="185" y="78"/>
                      <a:pt x="185" y="78"/>
                      <a:pt x="185" y="78"/>
                    </a:cubicBezTo>
                    <a:cubicBezTo>
                      <a:pt x="185" y="124"/>
                      <a:pt x="185" y="124"/>
                      <a:pt x="185" y="124"/>
                    </a:cubicBezTo>
                    <a:cubicBezTo>
                      <a:pt x="176" y="123"/>
                      <a:pt x="176" y="123"/>
                      <a:pt x="176" y="123"/>
                    </a:cubicBezTo>
                    <a:cubicBezTo>
                      <a:pt x="175" y="122"/>
                      <a:pt x="175" y="120"/>
                      <a:pt x="173" y="116"/>
                    </a:cubicBezTo>
                    <a:cubicBezTo>
                      <a:pt x="172" y="113"/>
                      <a:pt x="170" y="111"/>
                      <a:pt x="169" y="110"/>
                    </a:cubicBezTo>
                    <a:cubicBezTo>
                      <a:pt x="167" y="108"/>
                      <a:pt x="163" y="107"/>
                      <a:pt x="158" y="106"/>
                    </a:cubicBezTo>
                    <a:cubicBezTo>
                      <a:pt x="153" y="105"/>
                      <a:pt x="145" y="104"/>
                      <a:pt x="132" y="104"/>
                    </a:cubicBezTo>
                    <a:cubicBezTo>
                      <a:pt x="42" y="102"/>
                      <a:pt x="42" y="102"/>
                      <a:pt x="42" y="102"/>
                    </a:cubicBezTo>
                    <a:cubicBezTo>
                      <a:pt x="38" y="102"/>
                      <a:pt x="34" y="102"/>
                      <a:pt x="29" y="103"/>
                    </a:cubicBezTo>
                    <a:cubicBezTo>
                      <a:pt x="25" y="103"/>
                      <a:pt x="22" y="105"/>
                      <a:pt x="20" y="106"/>
                    </a:cubicBezTo>
                    <a:cubicBezTo>
                      <a:pt x="17" y="108"/>
                      <a:pt x="15" y="110"/>
                      <a:pt x="13" y="113"/>
                    </a:cubicBezTo>
                    <a:cubicBezTo>
                      <a:pt x="11" y="117"/>
                      <a:pt x="10" y="119"/>
                      <a:pt x="9" y="121"/>
                    </a:cubicBezTo>
                    <a:cubicBezTo>
                      <a:pt x="0" y="121"/>
                      <a:pt x="0" y="121"/>
                      <a:pt x="0" y="121"/>
                    </a:cubicBezTo>
                    <a:cubicBezTo>
                      <a:pt x="1" y="89"/>
                      <a:pt x="1" y="89"/>
                      <a:pt x="1" y="89"/>
                    </a:cubicBezTo>
                    <a:cubicBezTo>
                      <a:pt x="142" y="29"/>
                      <a:pt x="142" y="29"/>
                      <a:pt x="142" y="29"/>
                    </a:cubicBezTo>
                    <a:cubicBezTo>
                      <a:pt x="54" y="27"/>
                      <a:pt x="54" y="27"/>
                      <a:pt x="54" y="27"/>
                    </a:cubicBezTo>
                    <a:cubicBezTo>
                      <a:pt x="44" y="27"/>
                      <a:pt x="35" y="27"/>
                      <a:pt x="30" y="28"/>
                    </a:cubicBezTo>
                    <a:cubicBezTo>
                      <a:pt x="24" y="29"/>
                      <a:pt x="20" y="30"/>
                      <a:pt x="18" y="31"/>
                    </a:cubicBezTo>
                    <a:cubicBezTo>
                      <a:pt x="16" y="33"/>
                      <a:pt x="15" y="35"/>
                      <a:pt x="13" y="38"/>
                    </a:cubicBezTo>
                    <a:cubicBezTo>
                      <a:pt x="11" y="42"/>
                      <a:pt x="11" y="44"/>
                      <a:pt x="10" y="46"/>
                    </a:cubicBezTo>
                    <a:cubicBezTo>
                      <a:pt x="1" y="46"/>
                      <a:pt x="1" y="46"/>
                      <a:pt x="1" y="46"/>
                    </a:cubicBezTo>
                    <a:cubicBezTo>
                      <a:pt x="2" y="0"/>
                      <a:pt x="2" y="0"/>
                      <a:pt x="2" y="0"/>
                    </a:cubicBezTo>
                    <a:lnTo>
                      <a:pt x="11" y="0"/>
                    </a:lnTo>
                    <a:close/>
                  </a:path>
                </a:pathLst>
              </a:custGeom>
              <a:solidFill>
                <a:srgbClr val="898989"/>
              </a:solidFill>
              <a:ln>
                <a:noFill/>
              </a:ln>
            </p:spPr>
            <p:txBody>
              <a:bodyPr anchor="ctr"/>
              <a:lstStyle/>
              <a:p>
                <a:pPr algn="ctr"/>
                <a:endParaRPr/>
              </a:p>
            </p:txBody>
          </p:sp>
          <p:sp>
            <p:nvSpPr>
              <p:cNvPr id="56" name="iṧľîḋè">
                <a:extLst>
                  <a:ext uri="{FF2B5EF4-FFF2-40B4-BE49-F238E27FC236}">
                    <a16:creationId xmlns:a16="http://schemas.microsoft.com/office/drawing/2014/main" id="{76AC9B29-1DFB-4408-930C-050128F5D4FD}"/>
                  </a:ext>
                </a:extLst>
              </p:cNvPr>
              <p:cNvSpPr/>
              <p:nvPr/>
            </p:nvSpPr>
            <p:spPr bwMode="auto">
              <a:xfrm>
                <a:off x="3779838" y="3303588"/>
                <a:ext cx="152400" cy="88900"/>
              </a:xfrm>
              <a:custGeom>
                <a:avLst/>
                <a:gdLst>
                  <a:gd name="T0" fmla="*/ 23 w 194"/>
                  <a:gd name="T1" fmla="*/ 30 h 113"/>
                  <a:gd name="T2" fmla="*/ 53 w 194"/>
                  <a:gd name="T3" fmla="*/ 13 h 113"/>
                  <a:gd name="T4" fmla="*/ 92 w 194"/>
                  <a:gd name="T5" fmla="*/ 3 h 113"/>
                  <a:gd name="T6" fmla="*/ 132 w 194"/>
                  <a:gd name="T7" fmla="*/ 1 h 113"/>
                  <a:gd name="T8" fmla="*/ 164 w 194"/>
                  <a:gd name="T9" fmla="*/ 8 h 113"/>
                  <a:gd name="T10" fmla="*/ 184 w 194"/>
                  <a:gd name="T11" fmla="*/ 22 h 113"/>
                  <a:gd name="T12" fmla="*/ 193 w 194"/>
                  <a:gd name="T13" fmla="*/ 42 h 113"/>
                  <a:gd name="T14" fmla="*/ 188 w 194"/>
                  <a:gd name="T15" fmla="*/ 64 h 113"/>
                  <a:gd name="T16" fmla="*/ 169 w 194"/>
                  <a:gd name="T17" fmla="*/ 84 h 113"/>
                  <a:gd name="T18" fmla="*/ 140 w 194"/>
                  <a:gd name="T19" fmla="*/ 100 h 113"/>
                  <a:gd name="T20" fmla="*/ 102 w 194"/>
                  <a:gd name="T21" fmla="*/ 110 h 113"/>
                  <a:gd name="T22" fmla="*/ 61 w 194"/>
                  <a:gd name="T23" fmla="*/ 112 h 113"/>
                  <a:gd name="T24" fmla="*/ 30 w 194"/>
                  <a:gd name="T25" fmla="*/ 105 h 113"/>
                  <a:gd name="T26" fmla="*/ 9 w 194"/>
                  <a:gd name="T27" fmla="*/ 91 h 113"/>
                  <a:gd name="T28" fmla="*/ 1 w 194"/>
                  <a:gd name="T29" fmla="*/ 72 h 113"/>
                  <a:gd name="T30" fmla="*/ 6 w 194"/>
                  <a:gd name="T31" fmla="*/ 50 h 113"/>
                  <a:gd name="T32" fmla="*/ 23 w 194"/>
                  <a:gd name="T33" fmla="*/ 30 h 113"/>
                  <a:gd name="T34" fmla="*/ 154 w 194"/>
                  <a:gd name="T35" fmla="*/ 21 h 113"/>
                  <a:gd name="T36" fmla="*/ 127 w 194"/>
                  <a:gd name="T37" fmla="*/ 19 h 113"/>
                  <a:gd name="T38" fmla="*/ 94 w 194"/>
                  <a:gd name="T39" fmla="*/ 22 h 113"/>
                  <a:gd name="T40" fmla="*/ 59 w 194"/>
                  <a:gd name="T41" fmla="*/ 30 h 113"/>
                  <a:gd name="T42" fmla="*/ 33 w 194"/>
                  <a:gd name="T43" fmla="*/ 40 h 113"/>
                  <a:gd name="T44" fmla="*/ 17 w 194"/>
                  <a:gd name="T45" fmla="*/ 54 h 113"/>
                  <a:gd name="T46" fmla="*/ 12 w 194"/>
                  <a:gd name="T47" fmla="*/ 70 h 113"/>
                  <a:gd name="T48" fmla="*/ 21 w 194"/>
                  <a:gd name="T49" fmla="*/ 85 h 113"/>
                  <a:gd name="T50" fmla="*/ 41 w 194"/>
                  <a:gd name="T51" fmla="*/ 92 h 113"/>
                  <a:gd name="T52" fmla="*/ 68 w 194"/>
                  <a:gd name="T53" fmla="*/ 94 h 113"/>
                  <a:gd name="T54" fmla="*/ 100 w 194"/>
                  <a:gd name="T55" fmla="*/ 91 h 113"/>
                  <a:gd name="T56" fmla="*/ 133 w 194"/>
                  <a:gd name="T57" fmla="*/ 84 h 113"/>
                  <a:gd name="T58" fmla="*/ 159 w 194"/>
                  <a:gd name="T59" fmla="*/ 73 h 113"/>
                  <a:gd name="T60" fmla="*/ 176 w 194"/>
                  <a:gd name="T61" fmla="*/ 60 h 113"/>
                  <a:gd name="T62" fmla="*/ 181 w 194"/>
                  <a:gd name="T63" fmla="*/ 44 h 113"/>
                  <a:gd name="T64" fmla="*/ 173 w 194"/>
                  <a:gd name="T65" fmla="*/ 29 h 113"/>
                  <a:gd name="T66" fmla="*/ 154 w 194"/>
                  <a:gd name="T67" fmla="*/ 21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94" h="113">
                    <a:moveTo>
                      <a:pt x="23" y="30"/>
                    </a:moveTo>
                    <a:cubicBezTo>
                      <a:pt x="31" y="23"/>
                      <a:pt x="41" y="18"/>
                      <a:pt x="53" y="13"/>
                    </a:cubicBezTo>
                    <a:cubicBezTo>
                      <a:pt x="65" y="9"/>
                      <a:pt x="78" y="5"/>
                      <a:pt x="92" y="3"/>
                    </a:cubicBezTo>
                    <a:cubicBezTo>
                      <a:pt x="107" y="1"/>
                      <a:pt x="120" y="0"/>
                      <a:pt x="132" y="1"/>
                    </a:cubicBezTo>
                    <a:cubicBezTo>
                      <a:pt x="144" y="2"/>
                      <a:pt x="155" y="5"/>
                      <a:pt x="164" y="8"/>
                    </a:cubicBezTo>
                    <a:cubicBezTo>
                      <a:pt x="172" y="12"/>
                      <a:pt x="179" y="17"/>
                      <a:pt x="184" y="22"/>
                    </a:cubicBezTo>
                    <a:cubicBezTo>
                      <a:pt x="189" y="28"/>
                      <a:pt x="192" y="34"/>
                      <a:pt x="193" y="42"/>
                    </a:cubicBezTo>
                    <a:cubicBezTo>
                      <a:pt x="194" y="50"/>
                      <a:pt x="192" y="57"/>
                      <a:pt x="188" y="64"/>
                    </a:cubicBezTo>
                    <a:cubicBezTo>
                      <a:pt x="183" y="72"/>
                      <a:pt x="177" y="78"/>
                      <a:pt x="169" y="84"/>
                    </a:cubicBezTo>
                    <a:cubicBezTo>
                      <a:pt x="161" y="90"/>
                      <a:pt x="151" y="96"/>
                      <a:pt x="140" y="100"/>
                    </a:cubicBezTo>
                    <a:cubicBezTo>
                      <a:pt x="128" y="105"/>
                      <a:pt x="115" y="108"/>
                      <a:pt x="102" y="110"/>
                    </a:cubicBezTo>
                    <a:cubicBezTo>
                      <a:pt x="87" y="112"/>
                      <a:pt x="73" y="113"/>
                      <a:pt x="61" y="112"/>
                    </a:cubicBezTo>
                    <a:cubicBezTo>
                      <a:pt x="49" y="111"/>
                      <a:pt x="39" y="109"/>
                      <a:pt x="30" y="105"/>
                    </a:cubicBezTo>
                    <a:cubicBezTo>
                      <a:pt x="21" y="101"/>
                      <a:pt x="14" y="97"/>
                      <a:pt x="9" y="91"/>
                    </a:cubicBezTo>
                    <a:cubicBezTo>
                      <a:pt x="4" y="85"/>
                      <a:pt x="1" y="79"/>
                      <a:pt x="1" y="72"/>
                    </a:cubicBezTo>
                    <a:cubicBezTo>
                      <a:pt x="0" y="64"/>
                      <a:pt x="2" y="57"/>
                      <a:pt x="6" y="50"/>
                    </a:cubicBezTo>
                    <a:cubicBezTo>
                      <a:pt x="10" y="42"/>
                      <a:pt x="15" y="36"/>
                      <a:pt x="23" y="30"/>
                    </a:cubicBezTo>
                    <a:close/>
                    <a:moveTo>
                      <a:pt x="154" y="21"/>
                    </a:moveTo>
                    <a:cubicBezTo>
                      <a:pt x="146" y="20"/>
                      <a:pt x="137" y="19"/>
                      <a:pt x="127" y="19"/>
                    </a:cubicBezTo>
                    <a:cubicBezTo>
                      <a:pt x="117" y="19"/>
                      <a:pt x="106" y="20"/>
                      <a:pt x="94" y="22"/>
                    </a:cubicBezTo>
                    <a:cubicBezTo>
                      <a:pt x="81" y="24"/>
                      <a:pt x="70" y="27"/>
                      <a:pt x="59" y="30"/>
                    </a:cubicBezTo>
                    <a:cubicBezTo>
                      <a:pt x="49" y="33"/>
                      <a:pt x="40" y="36"/>
                      <a:pt x="33" y="40"/>
                    </a:cubicBezTo>
                    <a:cubicBezTo>
                      <a:pt x="26" y="44"/>
                      <a:pt x="21" y="49"/>
                      <a:pt x="17" y="54"/>
                    </a:cubicBezTo>
                    <a:cubicBezTo>
                      <a:pt x="13" y="59"/>
                      <a:pt x="12" y="64"/>
                      <a:pt x="12" y="70"/>
                    </a:cubicBezTo>
                    <a:cubicBezTo>
                      <a:pt x="13" y="76"/>
                      <a:pt x="16" y="81"/>
                      <a:pt x="21" y="85"/>
                    </a:cubicBezTo>
                    <a:cubicBezTo>
                      <a:pt x="26" y="88"/>
                      <a:pt x="32" y="91"/>
                      <a:pt x="41" y="92"/>
                    </a:cubicBezTo>
                    <a:cubicBezTo>
                      <a:pt x="48" y="94"/>
                      <a:pt x="57" y="94"/>
                      <a:pt x="68" y="94"/>
                    </a:cubicBezTo>
                    <a:cubicBezTo>
                      <a:pt x="78" y="94"/>
                      <a:pt x="89" y="93"/>
                      <a:pt x="100" y="91"/>
                    </a:cubicBezTo>
                    <a:cubicBezTo>
                      <a:pt x="112" y="89"/>
                      <a:pt x="124" y="87"/>
                      <a:pt x="133" y="84"/>
                    </a:cubicBezTo>
                    <a:cubicBezTo>
                      <a:pt x="143" y="81"/>
                      <a:pt x="152" y="78"/>
                      <a:pt x="159" y="73"/>
                    </a:cubicBezTo>
                    <a:cubicBezTo>
                      <a:pt x="167" y="69"/>
                      <a:pt x="172" y="65"/>
                      <a:pt x="176" y="60"/>
                    </a:cubicBezTo>
                    <a:cubicBezTo>
                      <a:pt x="180" y="55"/>
                      <a:pt x="182" y="50"/>
                      <a:pt x="181" y="44"/>
                    </a:cubicBezTo>
                    <a:cubicBezTo>
                      <a:pt x="181" y="38"/>
                      <a:pt x="178" y="33"/>
                      <a:pt x="173" y="29"/>
                    </a:cubicBezTo>
                    <a:cubicBezTo>
                      <a:pt x="169" y="26"/>
                      <a:pt x="162" y="23"/>
                      <a:pt x="154" y="21"/>
                    </a:cubicBezTo>
                    <a:close/>
                  </a:path>
                </a:pathLst>
              </a:custGeom>
              <a:solidFill>
                <a:srgbClr val="898989"/>
              </a:solidFill>
              <a:ln>
                <a:noFill/>
              </a:ln>
            </p:spPr>
            <p:txBody>
              <a:bodyPr anchor="ctr"/>
              <a:lstStyle/>
              <a:p>
                <a:pPr algn="ctr"/>
                <a:endParaRPr/>
              </a:p>
            </p:txBody>
          </p:sp>
          <p:sp>
            <p:nvSpPr>
              <p:cNvPr id="57" name="ïSļiḓe">
                <a:extLst>
                  <a:ext uri="{FF2B5EF4-FFF2-40B4-BE49-F238E27FC236}">
                    <a16:creationId xmlns:a16="http://schemas.microsoft.com/office/drawing/2014/main" id="{950B0B74-6989-4CD4-97C3-D8CB942C72C4}"/>
                  </a:ext>
                </a:extLst>
              </p:cNvPr>
              <p:cNvSpPr/>
              <p:nvPr/>
            </p:nvSpPr>
            <p:spPr bwMode="auto">
              <a:xfrm>
                <a:off x="3770313" y="3214688"/>
                <a:ext cx="147638" cy="112713"/>
              </a:xfrm>
              <a:custGeom>
                <a:avLst/>
                <a:gdLst>
                  <a:gd name="T0" fmla="*/ 118 w 188"/>
                  <a:gd name="T1" fmla="*/ 15 h 143"/>
                  <a:gd name="T2" fmla="*/ 172 w 188"/>
                  <a:gd name="T3" fmla="*/ 0 h 143"/>
                  <a:gd name="T4" fmla="*/ 188 w 188"/>
                  <a:gd name="T5" fmla="*/ 86 h 143"/>
                  <a:gd name="T6" fmla="*/ 179 w 188"/>
                  <a:gd name="T7" fmla="*/ 88 h 143"/>
                  <a:gd name="T8" fmla="*/ 177 w 188"/>
                  <a:gd name="T9" fmla="*/ 83 h 143"/>
                  <a:gd name="T10" fmla="*/ 174 w 188"/>
                  <a:gd name="T11" fmla="*/ 79 h 143"/>
                  <a:gd name="T12" fmla="*/ 169 w 188"/>
                  <a:gd name="T13" fmla="*/ 77 h 143"/>
                  <a:gd name="T14" fmla="*/ 161 w 188"/>
                  <a:gd name="T15" fmla="*/ 79 h 143"/>
                  <a:gd name="T16" fmla="*/ 32 w 188"/>
                  <a:gd name="T17" fmla="*/ 120 h 143"/>
                  <a:gd name="T18" fmla="*/ 25 w 188"/>
                  <a:gd name="T19" fmla="*/ 123 h 143"/>
                  <a:gd name="T20" fmla="*/ 20 w 188"/>
                  <a:gd name="T21" fmla="*/ 128 h 143"/>
                  <a:gd name="T22" fmla="*/ 18 w 188"/>
                  <a:gd name="T23" fmla="*/ 134 h 143"/>
                  <a:gd name="T24" fmla="*/ 17 w 188"/>
                  <a:gd name="T25" fmla="*/ 140 h 143"/>
                  <a:gd name="T26" fmla="*/ 8 w 188"/>
                  <a:gd name="T27" fmla="*/ 143 h 143"/>
                  <a:gd name="T28" fmla="*/ 0 w 188"/>
                  <a:gd name="T29" fmla="*/ 97 h 143"/>
                  <a:gd name="T30" fmla="*/ 9 w 188"/>
                  <a:gd name="T31" fmla="*/ 94 h 143"/>
                  <a:gd name="T32" fmla="*/ 11 w 188"/>
                  <a:gd name="T33" fmla="*/ 99 h 143"/>
                  <a:gd name="T34" fmla="*/ 14 w 188"/>
                  <a:gd name="T35" fmla="*/ 104 h 143"/>
                  <a:gd name="T36" fmla="*/ 20 w 188"/>
                  <a:gd name="T37" fmla="*/ 106 h 143"/>
                  <a:gd name="T38" fmla="*/ 28 w 188"/>
                  <a:gd name="T39" fmla="*/ 104 h 143"/>
                  <a:gd name="T40" fmla="*/ 149 w 188"/>
                  <a:gd name="T41" fmla="*/ 65 h 143"/>
                  <a:gd name="T42" fmla="*/ 161 w 188"/>
                  <a:gd name="T43" fmla="*/ 61 h 143"/>
                  <a:gd name="T44" fmla="*/ 168 w 188"/>
                  <a:gd name="T45" fmla="*/ 56 h 143"/>
                  <a:gd name="T46" fmla="*/ 170 w 188"/>
                  <a:gd name="T47" fmla="*/ 50 h 143"/>
                  <a:gd name="T48" fmla="*/ 169 w 188"/>
                  <a:gd name="T49" fmla="*/ 40 h 143"/>
                  <a:gd name="T50" fmla="*/ 168 w 188"/>
                  <a:gd name="T51" fmla="*/ 34 h 143"/>
                  <a:gd name="T52" fmla="*/ 166 w 188"/>
                  <a:gd name="T53" fmla="*/ 29 h 143"/>
                  <a:gd name="T54" fmla="*/ 163 w 188"/>
                  <a:gd name="T55" fmla="*/ 24 h 143"/>
                  <a:gd name="T56" fmla="*/ 159 w 188"/>
                  <a:gd name="T57" fmla="*/ 22 h 143"/>
                  <a:gd name="T58" fmla="*/ 140 w 188"/>
                  <a:gd name="T59" fmla="*/ 20 h 143"/>
                  <a:gd name="T60" fmla="*/ 119 w 188"/>
                  <a:gd name="T61" fmla="*/ 21 h 143"/>
                  <a:gd name="T62" fmla="*/ 118 w 188"/>
                  <a:gd name="T63" fmla="*/ 15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88" h="143">
                    <a:moveTo>
                      <a:pt x="118" y="15"/>
                    </a:moveTo>
                    <a:cubicBezTo>
                      <a:pt x="172" y="0"/>
                      <a:pt x="172" y="0"/>
                      <a:pt x="172" y="0"/>
                    </a:cubicBezTo>
                    <a:cubicBezTo>
                      <a:pt x="188" y="86"/>
                      <a:pt x="188" y="86"/>
                      <a:pt x="188" y="86"/>
                    </a:cubicBezTo>
                    <a:cubicBezTo>
                      <a:pt x="179" y="88"/>
                      <a:pt x="179" y="88"/>
                      <a:pt x="179" y="88"/>
                    </a:cubicBezTo>
                    <a:cubicBezTo>
                      <a:pt x="179" y="87"/>
                      <a:pt x="178" y="86"/>
                      <a:pt x="177" y="83"/>
                    </a:cubicBezTo>
                    <a:cubicBezTo>
                      <a:pt x="176" y="81"/>
                      <a:pt x="175" y="80"/>
                      <a:pt x="174" y="79"/>
                    </a:cubicBezTo>
                    <a:cubicBezTo>
                      <a:pt x="173" y="78"/>
                      <a:pt x="171" y="77"/>
                      <a:pt x="169" y="77"/>
                    </a:cubicBezTo>
                    <a:cubicBezTo>
                      <a:pt x="167" y="77"/>
                      <a:pt x="164" y="78"/>
                      <a:pt x="161" y="79"/>
                    </a:cubicBezTo>
                    <a:cubicBezTo>
                      <a:pt x="32" y="120"/>
                      <a:pt x="32" y="120"/>
                      <a:pt x="32" y="120"/>
                    </a:cubicBezTo>
                    <a:cubicBezTo>
                      <a:pt x="29" y="121"/>
                      <a:pt x="27" y="122"/>
                      <a:pt x="25" y="123"/>
                    </a:cubicBezTo>
                    <a:cubicBezTo>
                      <a:pt x="23" y="125"/>
                      <a:pt x="21" y="126"/>
                      <a:pt x="20" y="128"/>
                    </a:cubicBezTo>
                    <a:cubicBezTo>
                      <a:pt x="19" y="130"/>
                      <a:pt x="19" y="132"/>
                      <a:pt x="18" y="134"/>
                    </a:cubicBezTo>
                    <a:cubicBezTo>
                      <a:pt x="18" y="137"/>
                      <a:pt x="17" y="139"/>
                      <a:pt x="17" y="140"/>
                    </a:cubicBezTo>
                    <a:cubicBezTo>
                      <a:pt x="8" y="143"/>
                      <a:pt x="8" y="143"/>
                      <a:pt x="8" y="143"/>
                    </a:cubicBezTo>
                    <a:cubicBezTo>
                      <a:pt x="0" y="97"/>
                      <a:pt x="0" y="97"/>
                      <a:pt x="0" y="97"/>
                    </a:cubicBezTo>
                    <a:cubicBezTo>
                      <a:pt x="9" y="94"/>
                      <a:pt x="9" y="94"/>
                      <a:pt x="9" y="94"/>
                    </a:cubicBezTo>
                    <a:cubicBezTo>
                      <a:pt x="9" y="96"/>
                      <a:pt x="10" y="97"/>
                      <a:pt x="11" y="99"/>
                    </a:cubicBezTo>
                    <a:cubicBezTo>
                      <a:pt x="12" y="101"/>
                      <a:pt x="13" y="103"/>
                      <a:pt x="14" y="104"/>
                    </a:cubicBezTo>
                    <a:cubicBezTo>
                      <a:pt x="15" y="105"/>
                      <a:pt x="17" y="106"/>
                      <a:pt x="20" y="106"/>
                    </a:cubicBezTo>
                    <a:cubicBezTo>
                      <a:pt x="23" y="105"/>
                      <a:pt x="25" y="105"/>
                      <a:pt x="28" y="104"/>
                    </a:cubicBezTo>
                    <a:cubicBezTo>
                      <a:pt x="149" y="65"/>
                      <a:pt x="149" y="65"/>
                      <a:pt x="149" y="65"/>
                    </a:cubicBezTo>
                    <a:cubicBezTo>
                      <a:pt x="154" y="64"/>
                      <a:pt x="158" y="62"/>
                      <a:pt x="161" y="61"/>
                    </a:cubicBezTo>
                    <a:cubicBezTo>
                      <a:pt x="164" y="59"/>
                      <a:pt x="167" y="58"/>
                      <a:pt x="168" y="56"/>
                    </a:cubicBezTo>
                    <a:cubicBezTo>
                      <a:pt x="169" y="54"/>
                      <a:pt x="170" y="52"/>
                      <a:pt x="170" y="50"/>
                    </a:cubicBezTo>
                    <a:cubicBezTo>
                      <a:pt x="170" y="47"/>
                      <a:pt x="170" y="44"/>
                      <a:pt x="169" y="40"/>
                    </a:cubicBezTo>
                    <a:cubicBezTo>
                      <a:pt x="169" y="38"/>
                      <a:pt x="168" y="36"/>
                      <a:pt x="168" y="34"/>
                    </a:cubicBezTo>
                    <a:cubicBezTo>
                      <a:pt x="167" y="32"/>
                      <a:pt x="166" y="30"/>
                      <a:pt x="166" y="29"/>
                    </a:cubicBezTo>
                    <a:cubicBezTo>
                      <a:pt x="165" y="27"/>
                      <a:pt x="164" y="25"/>
                      <a:pt x="163" y="24"/>
                    </a:cubicBezTo>
                    <a:cubicBezTo>
                      <a:pt x="161" y="23"/>
                      <a:pt x="160" y="22"/>
                      <a:pt x="159" y="22"/>
                    </a:cubicBezTo>
                    <a:cubicBezTo>
                      <a:pt x="154" y="21"/>
                      <a:pt x="148" y="21"/>
                      <a:pt x="140" y="20"/>
                    </a:cubicBezTo>
                    <a:cubicBezTo>
                      <a:pt x="131" y="20"/>
                      <a:pt x="124" y="20"/>
                      <a:pt x="119" y="21"/>
                    </a:cubicBezTo>
                    <a:lnTo>
                      <a:pt x="118" y="15"/>
                    </a:lnTo>
                    <a:close/>
                  </a:path>
                </a:pathLst>
              </a:custGeom>
              <a:solidFill>
                <a:srgbClr val="898989"/>
              </a:solidFill>
              <a:ln>
                <a:noFill/>
              </a:ln>
            </p:spPr>
            <p:txBody>
              <a:bodyPr anchor="ctr"/>
              <a:lstStyle/>
              <a:p>
                <a:pPr algn="ctr"/>
                <a:endParaRPr/>
              </a:p>
            </p:txBody>
          </p:sp>
          <p:sp>
            <p:nvSpPr>
              <p:cNvPr id="58" name="ïṥḻíḑè">
                <a:extLst>
                  <a:ext uri="{FF2B5EF4-FFF2-40B4-BE49-F238E27FC236}">
                    <a16:creationId xmlns:a16="http://schemas.microsoft.com/office/drawing/2014/main" id="{F99C67CB-1EE8-4624-B844-EB2DDF0799E6}"/>
                  </a:ext>
                </a:extLst>
              </p:cNvPr>
              <p:cNvSpPr/>
              <p:nvPr/>
            </p:nvSpPr>
            <p:spPr bwMode="auto">
              <a:xfrm>
                <a:off x="3744913" y="3141663"/>
                <a:ext cx="144463" cy="112713"/>
              </a:xfrm>
              <a:custGeom>
                <a:avLst/>
                <a:gdLst>
                  <a:gd name="T0" fmla="*/ 15 w 183"/>
                  <a:gd name="T1" fmla="*/ 72 h 142"/>
                  <a:gd name="T2" fmla="*/ 40 w 183"/>
                  <a:gd name="T3" fmla="*/ 46 h 142"/>
                  <a:gd name="T4" fmla="*/ 76 w 183"/>
                  <a:gd name="T5" fmla="*/ 21 h 142"/>
                  <a:gd name="T6" fmla="*/ 114 w 183"/>
                  <a:gd name="T7" fmla="*/ 5 h 142"/>
                  <a:gd name="T8" fmla="*/ 146 w 183"/>
                  <a:gd name="T9" fmla="*/ 0 h 142"/>
                  <a:gd name="T10" fmla="*/ 169 w 183"/>
                  <a:gd name="T11" fmla="*/ 6 h 142"/>
                  <a:gd name="T12" fmla="*/ 181 w 183"/>
                  <a:gd name="T13" fmla="*/ 22 h 142"/>
                  <a:gd name="T14" fmla="*/ 181 w 183"/>
                  <a:gd name="T15" fmla="*/ 46 h 142"/>
                  <a:gd name="T16" fmla="*/ 167 w 183"/>
                  <a:gd name="T17" fmla="*/ 72 h 142"/>
                  <a:gd name="T18" fmla="*/ 142 w 183"/>
                  <a:gd name="T19" fmla="*/ 98 h 142"/>
                  <a:gd name="T20" fmla="*/ 108 w 183"/>
                  <a:gd name="T21" fmla="*/ 121 h 142"/>
                  <a:gd name="T22" fmla="*/ 69 w 183"/>
                  <a:gd name="T23" fmla="*/ 137 h 142"/>
                  <a:gd name="T24" fmla="*/ 38 w 183"/>
                  <a:gd name="T25" fmla="*/ 142 h 142"/>
                  <a:gd name="T26" fmla="*/ 15 w 183"/>
                  <a:gd name="T27" fmla="*/ 136 h 142"/>
                  <a:gd name="T28" fmla="*/ 2 w 183"/>
                  <a:gd name="T29" fmla="*/ 120 h 142"/>
                  <a:gd name="T30" fmla="*/ 3 w 183"/>
                  <a:gd name="T31" fmla="*/ 98 h 142"/>
                  <a:gd name="T32" fmla="*/ 15 w 183"/>
                  <a:gd name="T33" fmla="*/ 72 h 142"/>
                  <a:gd name="T34" fmla="*/ 140 w 183"/>
                  <a:gd name="T35" fmla="*/ 16 h 142"/>
                  <a:gd name="T36" fmla="*/ 113 w 183"/>
                  <a:gd name="T37" fmla="*/ 24 h 142"/>
                  <a:gd name="T38" fmla="*/ 82 w 183"/>
                  <a:gd name="T39" fmla="*/ 39 h 142"/>
                  <a:gd name="T40" fmla="*/ 50 w 183"/>
                  <a:gd name="T41" fmla="*/ 59 h 142"/>
                  <a:gd name="T42" fmla="*/ 27 w 183"/>
                  <a:gd name="T43" fmla="*/ 79 h 142"/>
                  <a:gd name="T44" fmla="*/ 14 w 183"/>
                  <a:gd name="T45" fmla="*/ 98 h 142"/>
                  <a:gd name="T46" fmla="*/ 13 w 183"/>
                  <a:gd name="T47" fmla="*/ 115 h 142"/>
                  <a:gd name="T48" fmla="*/ 24 w 183"/>
                  <a:gd name="T49" fmla="*/ 126 h 142"/>
                  <a:gd name="T50" fmla="*/ 45 w 183"/>
                  <a:gd name="T51" fmla="*/ 126 h 142"/>
                  <a:gd name="T52" fmla="*/ 72 w 183"/>
                  <a:gd name="T53" fmla="*/ 118 h 142"/>
                  <a:gd name="T54" fmla="*/ 102 w 183"/>
                  <a:gd name="T55" fmla="*/ 103 h 142"/>
                  <a:gd name="T56" fmla="*/ 133 w 183"/>
                  <a:gd name="T57" fmla="*/ 84 h 142"/>
                  <a:gd name="T58" fmla="*/ 155 w 183"/>
                  <a:gd name="T59" fmla="*/ 65 h 142"/>
                  <a:gd name="T60" fmla="*/ 169 w 183"/>
                  <a:gd name="T61" fmla="*/ 46 h 142"/>
                  <a:gd name="T62" fmla="*/ 170 w 183"/>
                  <a:gd name="T63" fmla="*/ 28 h 142"/>
                  <a:gd name="T64" fmla="*/ 160 w 183"/>
                  <a:gd name="T65" fmla="*/ 17 h 142"/>
                  <a:gd name="T66" fmla="*/ 140 w 183"/>
                  <a:gd name="T67" fmla="*/ 16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3" h="142">
                    <a:moveTo>
                      <a:pt x="15" y="72"/>
                    </a:moveTo>
                    <a:cubicBezTo>
                      <a:pt x="22" y="63"/>
                      <a:pt x="30" y="54"/>
                      <a:pt x="40" y="46"/>
                    </a:cubicBezTo>
                    <a:cubicBezTo>
                      <a:pt x="51" y="37"/>
                      <a:pt x="63" y="29"/>
                      <a:pt x="76" y="21"/>
                    </a:cubicBezTo>
                    <a:cubicBezTo>
                      <a:pt x="90" y="14"/>
                      <a:pt x="102" y="9"/>
                      <a:pt x="114" y="5"/>
                    </a:cubicBezTo>
                    <a:cubicBezTo>
                      <a:pt x="126" y="2"/>
                      <a:pt x="137" y="0"/>
                      <a:pt x="146" y="0"/>
                    </a:cubicBezTo>
                    <a:cubicBezTo>
                      <a:pt x="155" y="1"/>
                      <a:pt x="163" y="3"/>
                      <a:pt x="169" y="6"/>
                    </a:cubicBezTo>
                    <a:cubicBezTo>
                      <a:pt x="175" y="10"/>
                      <a:pt x="179" y="15"/>
                      <a:pt x="181" y="22"/>
                    </a:cubicBezTo>
                    <a:cubicBezTo>
                      <a:pt x="183" y="29"/>
                      <a:pt x="183" y="37"/>
                      <a:pt x="181" y="46"/>
                    </a:cubicBezTo>
                    <a:cubicBezTo>
                      <a:pt x="178" y="54"/>
                      <a:pt x="174" y="63"/>
                      <a:pt x="167" y="72"/>
                    </a:cubicBezTo>
                    <a:cubicBezTo>
                      <a:pt x="161" y="80"/>
                      <a:pt x="152" y="89"/>
                      <a:pt x="142" y="98"/>
                    </a:cubicBezTo>
                    <a:cubicBezTo>
                      <a:pt x="132" y="106"/>
                      <a:pt x="120" y="114"/>
                      <a:pt x="108" y="121"/>
                    </a:cubicBezTo>
                    <a:cubicBezTo>
                      <a:pt x="94" y="129"/>
                      <a:pt x="81" y="134"/>
                      <a:pt x="69" y="137"/>
                    </a:cubicBezTo>
                    <a:cubicBezTo>
                      <a:pt x="58" y="141"/>
                      <a:pt x="47" y="142"/>
                      <a:pt x="38" y="142"/>
                    </a:cubicBezTo>
                    <a:cubicBezTo>
                      <a:pt x="28" y="142"/>
                      <a:pt x="21" y="140"/>
                      <a:pt x="15" y="136"/>
                    </a:cubicBezTo>
                    <a:cubicBezTo>
                      <a:pt x="9" y="132"/>
                      <a:pt x="4" y="127"/>
                      <a:pt x="2" y="120"/>
                    </a:cubicBezTo>
                    <a:cubicBezTo>
                      <a:pt x="0" y="114"/>
                      <a:pt x="0" y="106"/>
                      <a:pt x="3" y="98"/>
                    </a:cubicBezTo>
                    <a:cubicBezTo>
                      <a:pt x="5" y="89"/>
                      <a:pt x="9" y="81"/>
                      <a:pt x="15" y="72"/>
                    </a:cubicBezTo>
                    <a:close/>
                    <a:moveTo>
                      <a:pt x="140" y="16"/>
                    </a:moveTo>
                    <a:cubicBezTo>
                      <a:pt x="132" y="18"/>
                      <a:pt x="123" y="20"/>
                      <a:pt x="113" y="24"/>
                    </a:cubicBezTo>
                    <a:cubicBezTo>
                      <a:pt x="103" y="28"/>
                      <a:pt x="93" y="33"/>
                      <a:pt x="82" y="39"/>
                    </a:cubicBezTo>
                    <a:cubicBezTo>
                      <a:pt x="70" y="46"/>
                      <a:pt x="59" y="52"/>
                      <a:pt x="50" y="59"/>
                    </a:cubicBezTo>
                    <a:cubicBezTo>
                      <a:pt x="41" y="66"/>
                      <a:pt x="33" y="72"/>
                      <a:pt x="27" y="79"/>
                    </a:cubicBezTo>
                    <a:cubicBezTo>
                      <a:pt x="21" y="85"/>
                      <a:pt x="17" y="91"/>
                      <a:pt x="14" y="98"/>
                    </a:cubicBezTo>
                    <a:cubicBezTo>
                      <a:pt x="12" y="104"/>
                      <a:pt x="11" y="109"/>
                      <a:pt x="13" y="115"/>
                    </a:cubicBezTo>
                    <a:cubicBezTo>
                      <a:pt x="15" y="120"/>
                      <a:pt x="19" y="124"/>
                      <a:pt x="24" y="126"/>
                    </a:cubicBezTo>
                    <a:cubicBezTo>
                      <a:pt x="30" y="127"/>
                      <a:pt x="37" y="128"/>
                      <a:pt x="45" y="126"/>
                    </a:cubicBezTo>
                    <a:cubicBezTo>
                      <a:pt x="53" y="125"/>
                      <a:pt x="62" y="122"/>
                      <a:pt x="72" y="118"/>
                    </a:cubicBezTo>
                    <a:cubicBezTo>
                      <a:pt x="82" y="114"/>
                      <a:pt x="92" y="109"/>
                      <a:pt x="102" y="103"/>
                    </a:cubicBezTo>
                    <a:cubicBezTo>
                      <a:pt x="114" y="97"/>
                      <a:pt x="124" y="91"/>
                      <a:pt x="133" y="84"/>
                    </a:cubicBezTo>
                    <a:cubicBezTo>
                      <a:pt x="142" y="78"/>
                      <a:pt x="149" y="71"/>
                      <a:pt x="155" y="65"/>
                    </a:cubicBezTo>
                    <a:cubicBezTo>
                      <a:pt x="162" y="58"/>
                      <a:pt x="166" y="52"/>
                      <a:pt x="169" y="46"/>
                    </a:cubicBezTo>
                    <a:cubicBezTo>
                      <a:pt x="172" y="39"/>
                      <a:pt x="172" y="34"/>
                      <a:pt x="170" y="28"/>
                    </a:cubicBezTo>
                    <a:cubicBezTo>
                      <a:pt x="169" y="23"/>
                      <a:pt x="165" y="19"/>
                      <a:pt x="160" y="17"/>
                    </a:cubicBezTo>
                    <a:cubicBezTo>
                      <a:pt x="154" y="15"/>
                      <a:pt x="148" y="15"/>
                      <a:pt x="140" y="16"/>
                    </a:cubicBezTo>
                    <a:close/>
                  </a:path>
                </a:pathLst>
              </a:custGeom>
              <a:solidFill>
                <a:srgbClr val="898989"/>
              </a:solidFill>
              <a:ln>
                <a:noFill/>
              </a:ln>
            </p:spPr>
            <p:txBody>
              <a:bodyPr anchor="ctr"/>
              <a:lstStyle/>
              <a:p>
                <a:pPr algn="ctr"/>
                <a:endParaRPr/>
              </a:p>
            </p:txBody>
          </p:sp>
          <p:sp>
            <p:nvSpPr>
              <p:cNvPr id="59" name="ïṩľiḓê">
                <a:extLst>
                  <a:ext uri="{FF2B5EF4-FFF2-40B4-BE49-F238E27FC236}">
                    <a16:creationId xmlns:a16="http://schemas.microsoft.com/office/drawing/2014/main" id="{8A38E0D2-C9D5-4DE1-AE73-7E51FCBF13F6}"/>
                  </a:ext>
                </a:extLst>
              </p:cNvPr>
              <p:cNvSpPr/>
              <p:nvPr/>
            </p:nvSpPr>
            <p:spPr bwMode="auto">
              <a:xfrm>
                <a:off x="3713163" y="3041651"/>
                <a:ext cx="139700" cy="138113"/>
              </a:xfrm>
              <a:custGeom>
                <a:avLst/>
                <a:gdLst>
                  <a:gd name="T0" fmla="*/ 87 w 179"/>
                  <a:gd name="T1" fmla="*/ 32 h 175"/>
                  <a:gd name="T2" fmla="*/ 90 w 179"/>
                  <a:gd name="T3" fmla="*/ 35 h 175"/>
                  <a:gd name="T4" fmla="*/ 94 w 179"/>
                  <a:gd name="T5" fmla="*/ 38 h 175"/>
                  <a:gd name="T6" fmla="*/ 100 w 179"/>
                  <a:gd name="T7" fmla="*/ 37 h 175"/>
                  <a:gd name="T8" fmla="*/ 107 w 179"/>
                  <a:gd name="T9" fmla="*/ 32 h 175"/>
                  <a:gd name="T10" fmla="*/ 119 w 179"/>
                  <a:gd name="T11" fmla="*/ 22 h 175"/>
                  <a:gd name="T12" fmla="*/ 137 w 179"/>
                  <a:gd name="T13" fmla="*/ 6 h 175"/>
                  <a:gd name="T14" fmla="*/ 145 w 179"/>
                  <a:gd name="T15" fmla="*/ 0 h 175"/>
                  <a:gd name="T16" fmla="*/ 163 w 179"/>
                  <a:gd name="T17" fmla="*/ 9 h 175"/>
                  <a:gd name="T18" fmla="*/ 175 w 179"/>
                  <a:gd name="T19" fmla="*/ 23 h 175"/>
                  <a:gd name="T20" fmla="*/ 178 w 179"/>
                  <a:gd name="T21" fmla="*/ 45 h 175"/>
                  <a:gd name="T22" fmla="*/ 169 w 179"/>
                  <a:gd name="T23" fmla="*/ 73 h 175"/>
                  <a:gd name="T24" fmla="*/ 149 w 179"/>
                  <a:gd name="T25" fmla="*/ 105 h 175"/>
                  <a:gd name="T26" fmla="*/ 118 w 179"/>
                  <a:gd name="T27" fmla="*/ 137 h 175"/>
                  <a:gd name="T28" fmla="*/ 83 w 179"/>
                  <a:gd name="T29" fmla="*/ 161 h 175"/>
                  <a:gd name="T30" fmla="*/ 52 w 179"/>
                  <a:gd name="T31" fmla="*/ 173 h 175"/>
                  <a:gd name="T32" fmla="*/ 27 w 179"/>
                  <a:gd name="T33" fmla="*/ 173 h 175"/>
                  <a:gd name="T34" fmla="*/ 12 w 179"/>
                  <a:gd name="T35" fmla="*/ 159 h 175"/>
                  <a:gd name="T36" fmla="*/ 9 w 179"/>
                  <a:gd name="T37" fmla="*/ 143 h 175"/>
                  <a:gd name="T38" fmla="*/ 11 w 179"/>
                  <a:gd name="T39" fmla="*/ 126 h 175"/>
                  <a:gd name="T40" fmla="*/ 2 w 179"/>
                  <a:gd name="T41" fmla="*/ 129 h 175"/>
                  <a:gd name="T42" fmla="*/ 0 w 179"/>
                  <a:gd name="T43" fmla="*/ 124 h 175"/>
                  <a:gd name="T44" fmla="*/ 54 w 179"/>
                  <a:gd name="T45" fmla="*/ 77 h 175"/>
                  <a:gd name="T46" fmla="*/ 56 w 179"/>
                  <a:gd name="T47" fmla="*/ 83 h 175"/>
                  <a:gd name="T48" fmla="*/ 40 w 179"/>
                  <a:gd name="T49" fmla="*/ 101 h 175"/>
                  <a:gd name="T50" fmla="*/ 27 w 179"/>
                  <a:gd name="T51" fmla="*/ 120 h 175"/>
                  <a:gd name="T52" fmla="*/ 20 w 179"/>
                  <a:gd name="T53" fmla="*/ 137 h 175"/>
                  <a:gd name="T54" fmla="*/ 22 w 179"/>
                  <a:gd name="T55" fmla="*/ 152 h 175"/>
                  <a:gd name="T56" fmla="*/ 33 w 179"/>
                  <a:gd name="T57" fmla="*/ 160 h 175"/>
                  <a:gd name="T58" fmla="*/ 52 w 179"/>
                  <a:gd name="T59" fmla="*/ 158 h 175"/>
                  <a:gd name="T60" fmla="*/ 77 w 179"/>
                  <a:gd name="T61" fmla="*/ 145 h 175"/>
                  <a:gd name="T62" fmla="*/ 109 w 179"/>
                  <a:gd name="T63" fmla="*/ 122 h 175"/>
                  <a:gd name="T64" fmla="*/ 135 w 179"/>
                  <a:gd name="T65" fmla="*/ 96 h 175"/>
                  <a:gd name="T66" fmla="*/ 155 w 179"/>
                  <a:gd name="T67" fmla="*/ 70 h 175"/>
                  <a:gd name="T68" fmla="*/ 165 w 179"/>
                  <a:gd name="T69" fmla="*/ 47 h 175"/>
                  <a:gd name="T70" fmla="*/ 164 w 179"/>
                  <a:gd name="T71" fmla="*/ 28 h 175"/>
                  <a:gd name="T72" fmla="*/ 156 w 179"/>
                  <a:gd name="T73" fmla="*/ 20 h 175"/>
                  <a:gd name="T74" fmla="*/ 146 w 179"/>
                  <a:gd name="T75" fmla="*/ 19 h 175"/>
                  <a:gd name="T76" fmla="*/ 134 w 179"/>
                  <a:gd name="T77" fmla="*/ 28 h 175"/>
                  <a:gd name="T78" fmla="*/ 125 w 179"/>
                  <a:gd name="T79" fmla="*/ 36 h 175"/>
                  <a:gd name="T80" fmla="*/ 116 w 179"/>
                  <a:gd name="T81" fmla="*/ 43 h 175"/>
                  <a:gd name="T82" fmla="*/ 108 w 179"/>
                  <a:gd name="T83" fmla="*/ 51 h 175"/>
                  <a:gd name="T84" fmla="*/ 105 w 179"/>
                  <a:gd name="T85" fmla="*/ 59 h 175"/>
                  <a:gd name="T86" fmla="*/ 105 w 179"/>
                  <a:gd name="T87" fmla="*/ 67 h 175"/>
                  <a:gd name="T88" fmla="*/ 107 w 179"/>
                  <a:gd name="T89" fmla="*/ 73 h 175"/>
                  <a:gd name="T90" fmla="*/ 99 w 179"/>
                  <a:gd name="T91" fmla="*/ 80 h 175"/>
                  <a:gd name="T92" fmla="*/ 79 w 179"/>
                  <a:gd name="T93" fmla="*/ 39 h 175"/>
                  <a:gd name="T94" fmla="*/ 87 w 179"/>
                  <a:gd name="T95" fmla="*/ 32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79" h="175">
                    <a:moveTo>
                      <a:pt x="87" y="32"/>
                    </a:moveTo>
                    <a:cubicBezTo>
                      <a:pt x="87" y="33"/>
                      <a:pt x="88" y="34"/>
                      <a:pt x="90" y="35"/>
                    </a:cubicBezTo>
                    <a:cubicBezTo>
                      <a:pt x="91" y="37"/>
                      <a:pt x="92" y="38"/>
                      <a:pt x="94" y="38"/>
                    </a:cubicBezTo>
                    <a:cubicBezTo>
                      <a:pt x="96" y="38"/>
                      <a:pt x="98" y="38"/>
                      <a:pt x="100" y="37"/>
                    </a:cubicBezTo>
                    <a:cubicBezTo>
                      <a:pt x="102" y="36"/>
                      <a:pt x="105" y="34"/>
                      <a:pt x="107" y="32"/>
                    </a:cubicBezTo>
                    <a:cubicBezTo>
                      <a:pt x="119" y="22"/>
                      <a:pt x="119" y="22"/>
                      <a:pt x="119" y="22"/>
                    </a:cubicBezTo>
                    <a:cubicBezTo>
                      <a:pt x="128" y="14"/>
                      <a:pt x="134" y="9"/>
                      <a:pt x="137" y="6"/>
                    </a:cubicBezTo>
                    <a:cubicBezTo>
                      <a:pt x="140" y="4"/>
                      <a:pt x="143" y="2"/>
                      <a:pt x="145" y="0"/>
                    </a:cubicBezTo>
                    <a:cubicBezTo>
                      <a:pt x="152" y="2"/>
                      <a:pt x="158" y="5"/>
                      <a:pt x="163" y="9"/>
                    </a:cubicBezTo>
                    <a:cubicBezTo>
                      <a:pt x="168" y="13"/>
                      <a:pt x="172" y="17"/>
                      <a:pt x="175" y="23"/>
                    </a:cubicBezTo>
                    <a:cubicBezTo>
                      <a:pt x="178" y="29"/>
                      <a:pt x="179" y="36"/>
                      <a:pt x="178" y="45"/>
                    </a:cubicBezTo>
                    <a:cubicBezTo>
                      <a:pt x="177" y="54"/>
                      <a:pt x="174" y="63"/>
                      <a:pt x="169" y="73"/>
                    </a:cubicBezTo>
                    <a:cubicBezTo>
                      <a:pt x="165" y="83"/>
                      <a:pt x="158" y="94"/>
                      <a:pt x="149" y="105"/>
                    </a:cubicBezTo>
                    <a:cubicBezTo>
                      <a:pt x="140" y="116"/>
                      <a:pt x="130" y="126"/>
                      <a:pt x="118" y="137"/>
                    </a:cubicBezTo>
                    <a:cubicBezTo>
                      <a:pt x="106" y="147"/>
                      <a:pt x="94" y="155"/>
                      <a:pt x="83" y="161"/>
                    </a:cubicBezTo>
                    <a:cubicBezTo>
                      <a:pt x="72" y="167"/>
                      <a:pt x="61" y="171"/>
                      <a:pt x="52" y="173"/>
                    </a:cubicBezTo>
                    <a:cubicBezTo>
                      <a:pt x="43" y="175"/>
                      <a:pt x="34" y="175"/>
                      <a:pt x="27" y="173"/>
                    </a:cubicBezTo>
                    <a:cubicBezTo>
                      <a:pt x="21" y="170"/>
                      <a:pt x="15" y="166"/>
                      <a:pt x="12" y="159"/>
                    </a:cubicBezTo>
                    <a:cubicBezTo>
                      <a:pt x="10" y="154"/>
                      <a:pt x="8" y="148"/>
                      <a:pt x="9" y="143"/>
                    </a:cubicBezTo>
                    <a:cubicBezTo>
                      <a:pt x="9" y="137"/>
                      <a:pt x="10" y="131"/>
                      <a:pt x="11" y="126"/>
                    </a:cubicBezTo>
                    <a:cubicBezTo>
                      <a:pt x="2" y="129"/>
                      <a:pt x="2" y="129"/>
                      <a:pt x="2" y="129"/>
                    </a:cubicBezTo>
                    <a:cubicBezTo>
                      <a:pt x="0" y="124"/>
                      <a:pt x="0" y="124"/>
                      <a:pt x="0" y="124"/>
                    </a:cubicBezTo>
                    <a:cubicBezTo>
                      <a:pt x="54" y="77"/>
                      <a:pt x="54" y="77"/>
                      <a:pt x="54" y="77"/>
                    </a:cubicBezTo>
                    <a:cubicBezTo>
                      <a:pt x="56" y="83"/>
                      <a:pt x="56" y="83"/>
                      <a:pt x="56" y="83"/>
                    </a:cubicBezTo>
                    <a:cubicBezTo>
                      <a:pt x="51" y="89"/>
                      <a:pt x="46" y="95"/>
                      <a:pt x="40" y="101"/>
                    </a:cubicBezTo>
                    <a:cubicBezTo>
                      <a:pt x="35" y="108"/>
                      <a:pt x="31" y="114"/>
                      <a:pt x="27" y="120"/>
                    </a:cubicBezTo>
                    <a:cubicBezTo>
                      <a:pt x="24" y="126"/>
                      <a:pt x="22" y="132"/>
                      <a:pt x="20" y="137"/>
                    </a:cubicBezTo>
                    <a:cubicBezTo>
                      <a:pt x="19" y="142"/>
                      <a:pt x="20" y="147"/>
                      <a:pt x="22" y="152"/>
                    </a:cubicBezTo>
                    <a:cubicBezTo>
                      <a:pt x="24" y="156"/>
                      <a:pt x="28" y="159"/>
                      <a:pt x="33" y="160"/>
                    </a:cubicBezTo>
                    <a:cubicBezTo>
                      <a:pt x="38" y="161"/>
                      <a:pt x="44" y="161"/>
                      <a:pt x="52" y="158"/>
                    </a:cubicBezTo>
                    <a:cubicBezTo>
                      <a:pt x="59" y="156"/>
                      <a:pt x="68" y="151"/>
                      <a:pt x="77" y="145"/>
                    </a:cubicBezTo>
                    <a:cubicBezTo>
                      <a:pt x="87" y="139"/>
                      <a:pt x="98" y="131"/>
                      <a:pt x="109" y="122"/>
                    </a:cubicBezTo>
                    <a:cubicBezTo>
                      <a:pt x="119" y="113"/>
                      <a:pt x="127" y="105"/>
                      <a:pt x="135" y="96"/>
                    </a:cubicBezTo>
                    <a:cubicBezTo>
                      <a:pt x="143" y="87"/>
                      <a:pt x="150" y="78"/>
                      <a:pt x="155" y="70"/>
                    </a:cubicBezTo>
                    <a:cubicBezTo>
                      <a:pt x="160" y="62"/>
                      <a:pt x="164" y="54"/>
                      <a:pt x="165" y="47"/>
                    </a:cubicBezTo>
                    <a:cubicBezTo>
                      <a:pt x="167" y="40"/>
                      <a:pt x="166" y="33"/>
                      <a:pt x="164" y="28"/>
                    </a:cubicBezTo>
                    <a:cubicBezTo>
                      <a:pt x="162" y="24"/>
                      <a:pt x="159" y="22"/>
                      <a:pt x="156" y="20"/>
                    </a:cubicBezTo>
                    <a:cubicBezTo>
                      <a:pt x="152" y="18"/>
                      <a:pt x="149" y="18"/>
                      <a:pt x="146" y="19"/>
                    </a:cubicBezTo>
                    <a:cubicBezTo>
                      <a:pt x="142" y="21"/>
                      <a:pt x="138" y="24"/>
                      <a:pt x="134" y="28"/>
                    </a:cubicBezTo>
                    <a:cubicBezTo>
                      <a:pt x="131" y="31"/>
                      <a:pt x="127" y="34"/>
                      <a:pt x="125" y="36"/>
                    </a:cubicBezTo>
                    <a:cubicBezTo>
                      <a:pt x="116" y="43"/>
                      <a:pt x="116" y="43"/>
                      <a:pt x="116" y="43"/>
                    </a:cubicBezTo>
                    <a:cubicBezTo>
                      <a:pt x="113" y="46"/>
                      <a:pt x="110" y="48"/>
                      <a:pt x="108" y="51"/>
                    </a:cubicBezTo>
                    <a:cubicBezTo>
                      <a:pt x="106" y="54"/>
                      <a:pt x="105" y="56"/>
                      <a:pt x="105" y="59"/>
                    </a:cubicBezTo>
                    <a:cubicBezTo>
                      <a:pt x="104" y="61"/>
                      <a:pt x="104" y="64"/>
                      <a:pt x="105" y="67"/>
                    </a:cubicBezTo>
                    <a:cubicBezTo>
                      <a:pt x="106" y="70"/>
                      <a:pt x="106" y="72"/>
                      <a:pt x="107" y="73"/>
                    </a:cubicBezTo>
                    <a:cubicBezTo>
                      <a:pt x="99" y="80"/>
                      <a:pt x="99" y="80"/>
                      <a:pt x="99" y="80"/>
                    </a:cubicBezTo>
                    <a:cubicBezTo>
                      <a:pt x="79" y="39"/>
                      <a:pt x="79" y="39"/>
                      <a:pt x="79" y="39"/>
                    </a:cubicBezTo>
                    <a:lnTo>
                      <a:pt x="87" y="32"/>
                    </a:lnTo>
                    <a:close/>
                  </a:path>
                </a:pathLst>
              </a:custGeom>
              <a:solidFill>
                <a:srgbClr val="898989"/>
              </a:solidFill>
              <a:ln>
                <a:noFill/>
              </a:ln>
            </p:spPr>
            <p:txBody>
              <a:bodyPr anchor="ctr"/>
              <a:lstStyle/>
              <a:p>
                <a:pPr algn="ctr"/>
                <a:endParaRPr/>
              </a:p>
            </p:txBody>
          </p:sp>
          <p:sp>
            <p:nvSpPr>
              <p:cNvPr id="60" name="íşlîḓê">
                <a:extLst>
                  <a:ext uri="{FF2B5EF4-FFF2-40B4-BE49-F238E27FC236}">
                    <a16:creationId xmlns:a16="http://schemas.microsoft.com/office/drawing/2014/main" id="{190AE5E5-83B1-4888-B025-F475A7F9EAA9}"/>
                  </a:ext>
                </a:extLst>
              </p:cNvPr>
              <p:cNvSpPr/>
              <p:nvPr/>
            </p:nvSpPr>
            <p:spPr bwMode="auto">
              <a:xfrm>
                <a:off x="3665538" y="2970213"/>
                <a:ext cx="142875" cy="166688"/>
              </a:xfrm>
              <a:custGeom>
                <a:avLst/>
                <a:gdLst>
                  <a:gd name="T0" fmla="*/ 7 w 182"/>
                  <a:gd name="T1" fmla="*/ 122 h 213"/>
                  <a:gd name="T2" fmla="*/ 10 w 182"/>
                  <a:gd name="T3" fmla="*/ 124 h 213"/>
                  <a:gd name="T4" fmla="*/ 15 w 182"/>
                  <a:gd name="T5" fmla="*/ 124 h 213"/>
                  <a:gd name="T6" fmla="*/ 20 w 182"/>
                  <a:gd name="T7" fmla="*/ 124 h 213"/>
                  <a:gd name="T8" fmla="*/ 29 w 182"/>
                  <a:gd name="T9" fmla="*/ 120 h 213"/>
                  <a:gd name="T10" fmla="*/ 57 w 182"/>
                  <a:gd name="T11" fmla="*/ 105 h 213"/>
                  <a:gd name="T12" fmla="*/ 93 w 182"/>
                  <a:gd name="T13" fmla="*/ 84 h 213"/>
                  <a:gd name="T14" fmla="*/ 105 w 182"/>
                  <a:gd name="T15" fmla="*/ 76 h 213"/>
                  <a:gd name="T16" fmla="*/ 117 w 182"/>
                  <a:gd name="T17" fmla="*/ 65 h 213"/>
                  <a:gd name="T18" fmla="*/ 145 w 182"/>
                  <a:gd name="T19" fmla="*/ 36 h 213"/>
                  <a:gd name="T20" fmla="*/ 150 w 182"/>
                  <a:gd name="T21" fmla="*/ 28 h 213"/>
                  <a:gd name="T22" fmla="*/ 153 w 182"/>
                  <a:gd name="T23" fmla="*/ 21 h 213"/>
                  <a:gd name="T24" fmla="*/ 152 w 182"/>
                  <a:gd name="T25" fmla="*/ 14 h 213"/>
                  <a:gd name="T26" fmla="*/ 150 w 182"/>
                  <a:gd name="T27" fmla="*/ 7 h 213"/>
                  <a:gd name="T28" fmla="*/ 157 w 182"/>
                  <a:gd name="T29" fmla="*/ 0 h 213"/>
                  <a:gd name="T30" fmla="*/ 182 w 182"/>
                  <a:gd name="T31" fmla="*/ 41 h 213"/>
                  <a:gd name="T32" fmla="*/ 175 w 182"/>
                  <a:gd name="T33" fmla="*/ 48 h 213"/>
                  <a:gd name="T34" fmla="*/ 171 w 182"/>
                  <a:gd name="T35" fmla="*/ 44 h 213"/>
                  <a:gd name="T36" fmla="*/ 167 w 182"/>
                  <a:gd name="T37" fmla="*/ 41 h 213"/>
                  <a:gd name="T38" fmla="*/ 161 w 182"/>
                  <a:gd name="T39" fmla="*/ 42 h 213"/>
                  <a:gd name="T40" fmla="*/ 154 w 182"/>
                  <a:gd name="T41" fmla="*/ 48 h 213"/>
                  <a:gd name="T42" fmla="*/ 119 w 182"/>
                  <a:gd name="T43" fmla="*/ 85 h 213"/>
                  <a:gd name="T44" fmla="*/ 113 w 182"/>
                  <a:gd name="T45" fmla="*/ 92 h 213"/>
                  <a:gd name="T46" fmla="*/ 105 w 182"/>
                  <a:gd name="T47" fmla="*/ 105 h 213"/>
                  <a:gd name="T48" fmla="*/ 85 w 182"/>
                  <a:gd name="T49" fmla="*/ 140 h 213"/>
                  <a:gd name="T50" fmla="*/ 66 w 182"/>
                  <a:gd name="T51" fmla="*/ 173 h 213"/>
                  <a:gd name="T52" fmla="*/ 60 w 182"/>
                  <a:gd name="T53" fmla="*/ 186 h 213"/>
                  <a:gd name="T54" fmla="*/ 57 w 182"/>
                  <a:gd name="T55" fmla="*/ 195 h 213"/>
                  <a:gd name="T56" fmla="*/ 57 w 182"/>
                  <a:gd name="T57" fmla="*/ 201 h 213"/>
                  <a:gd name="T58" fmla="*/ 58 w 182"/>
                  <a:gd name="T59" fmla="*/ 206 h 213"/>
                  <a:gd name="T60" fmla="*/ 51 w 182"/>
                  <a:gd name="T61" fmla="*/ 213 h 213"/>
                  <a:gd name="T62" fmla="*/ 28 w 182"/>
                  <a:gd name="T63" fmla="*/ 176 h 213"/>
                  <a:gd name="T64" fmla="*/ 35 w 182"/>
                  <a:gd name="T65" fmla="*/ 168 h 213"/>
                  <a:gd name="T66" fmla="*/ 42 w 182"/>
                  <a:gd name="T67" fmla="*/ 176 h 213"/>
                  <a:gd name="T68" fmla="*/ 47 w 182"/>
                  <a:gd name="T69" fmla="*/ 175 h 213"/>
                  <a:gd name="T70" fmla="*/ 49 w 182"/>
                  <a:gd name="T71" fmla="*/ 172 h 213"/>
                  <a:gd name="T72" fmla="*/ 52 w 182"/>
                  <a:gd name="T73" fmla="*/ 167 h 213"/>
                  <a:gd name="T74" fmla="*/ 57 w 182"/>
                  <a:gd name="T75" fmla="*/ 159 h 213"/>
                  <a:gd name="T76" fmla="*/ 62 w 182"/>
                  <a:gd name="T77" fmla="*/ 150 h 213"/>
                  <a:gd name="T78" fmla="*/ 77 w 182"/>
                  <a:gd name="T79" fmla="*/ 125 h 213"/>
                  <a:gd name="T80" fmla="*/ 95 w 182"/>
                  <a:gd name="T81" fmla="*/ 92 h 213"/>
                  <a:gd name="T82" fmla="*/ 46 w 182"/>
                  <a:gd name="T83" fmla="*/ 120 h 213"/>
                  <a:gd name="T84" fmla="*/ 26 w 182"/>
                  <a:gd name="T85" fmla="*/ 133 h 213"/>
                  <a:gd name="T86" fmla="*/ 23 w 182"/>
                  <a:gd name="T87" fmla="*/ 138 h 213"/>
                  <a:gd name="T88" fmla="*/ 22 w 182"/>
                  <a:gd name="T89" fmla="*/ 143 h 213"/>
                  <a:gd name="T90" fmla="*/ 24 w 182"/>
                  <a:gd name="T91" fmla="*/ 148 h 213"/>
                  <a:gd name="T92" fmla="*/ 25 w 182"/>
                  <a:gd name="T93" fmla="*/ 152 h 213"/>
                  <a:gd name="T94" fmla="*/ 18 w 182"/>
                  <a:gd name="T95" fmla="*/ 160 h 213"/>
                  <a:gd name="T96" fmla="*/ 0 w 182"/>
                  <a:gd name="T97" fmla="*/ 129 h 213"/>
                  <a:gd name="T98" fmla="*/ 7 w 182"/>
                  <a:gd name="T99" fmla="*/ 122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2" h="213">
                    <a:moveTo>
                      <a:pt x="7" y="122"/>
                    </a:moveTo>
                    <a:cubicBezTo>
                      <a:pt x="7" y="123"/>
                      <a:pt x="8" y="123"/>
                      <a:pt x="10" y="124"/>
                    </a:cubicBezTo>
                    <a:cubicBezTo>
                      <a:pt x="12" y="124"/>
                      <a:pt x="13" y="125"/>
                      <a:pt x="15" y="124"/>
                    </a:cubicBezTo>
                    <a:cubicBezTo>
                      <a:pt x="17" y="124"/>
                      <a:pt x="19" y="124"/>
                      <a:pt x="20" y="124"/>
                    </a:cubicBezTo>
                    <a:cubicBezTo>
                      <a:pt x="22" y="123"/>
                      <a:pt x="25" y="122"/>
                      <a:pt x="29" y="120"/>
                    </a:cubicBezTo>
                    <a:cubicBezTo>
                      <a:pt x="39" y="115"/>
                      <a:pt x="48" y="110"/>
                      <a:pt x="57" y="105"/>
                    </a:cubicBezTo>
                    <a:cubicBezTo>
                      <a:pt x="67" y="99"/>
                      <a:pt x="79" y="93"/>
                      <a:pt x="93" y="84"/>
                    </a:cubicBezTo>
                    <a:cubicBezTo>
                      <a:pt x="98" y="81"/>
                      <a:pt x="102" y="79"/>
                      <a:pt x="105" y="76"/>
                    </a:cubicBezTo>
                    <a:cubicBezTo>
                      <a:pt x="108" y="74"/>
                      <a:pt x="112" y="70"/>
                      <a:pt x="117" y="65"/>
                    </a:cubicBezTo>
                    <a:cubicBezTo>
                      <a:pt x="145" y="36"/>
                      <a:pt x="145" y="36"/>
                      <a:pt x="145" y="36"/>
                    </a:cubicBezTo>
                    <a:cubicBezTo>
                      <a:pt x="147" y="33"/>
                      <a:pt x="149" y="31"/>
                      <a:pt x="150" y="28"/>
                    </a:cubicBezTo>
                    <a:cubicBezTo>
                      <a:pt x="152" y="26"/>
                      <a:pt x="153" y="23"/>
                      <a:pt x="153" y="21"/>
                    </a:cubicBezTo>
                    <a:cubicBezTo>
                      <a:pt x="153" y="19"/>
                      <a:pt x="153" y="17"/>
                      <a:pt x="152" y="14"/>
                    </a:cubicBezTo>
                    <a:cubicBezTo>
                      <a:pt x="151" y="11"/>
                      <a:pt x="151" y="9"/>
                      <a:pt x="150" y="7"/>
                    </a:cubicBezTo>
                    <a:cubicBezTo>
                      <a:pt x="157" y="0"/>
                      <a:pt x="157" y="0"/>
                      <a:pt x="157" y="0"/>
                    </a:cubicBezTo>
                    <a:cubicBezTo>
                      <a:pt x="182" y="41"/>
                      <a:pt x="182" y="41"/>
                      <a:pt x="182" y="41"/>
                    </a:cubicBezTo>
                    <a:cubicBezTo>
                      <a:pt x="175" y="48"/>
                      <a:pt x="175" y="48"/>
                      <a:pt x="175" y="48"/>
                    </a:cubicBezTo>
                    <a:cubicBezTo>
                      <a:pt x="174" y="47"/>
                      <a:pt x="173" y="46"/>
                      <a:pt x="171" y="44"/>
                    </a:cubicBezTo>
                    <a:cubicBezTo>
                      <a:pt x="169" y="42"/>
                      <a:pt x="168" y="41"/>
                      <a:pt x="167" y="41"/>
                    </a:cubicBezTo>
                    <a:cubicBezTo>
                      <a:pt x="165" y="40"/>
                      <a:pt x="163" y="41"/>
                      <a:pt x="161" y="42"/>
                    </a:cubicBezTo>
                    <a:cubicBezTo>
                      <a:pt x="159" y="43"/>
                      <a:pt x="156" y="45"/>
                      <a:pt x="154" y="48"/>
                    </a:cubicBezTo>
                    <a:cubicBezTo>
                      <a:pt x="119" y="85"/>
                      <a:pt x="119" y="85"/>
                      <a:pt x="119" y="85"/>
                    </a:cubicBezTo>
                    <a:cubicBezTo>
                      <a:pt x="117" y="86"/>
                      <a:pt x="116" y="89"/>
                      <a:pt x="113" y="92"/>
                    </a:cubicBezTo>
                    <a:cubicBezTo>
                      <a:pt x="111" y="96"/>
                      <a:pt x="108" y="101"/>
                      <a:pt x="105" y="105"/>
                    </a:cubicBezTo>
                    <a:cubicBezTo>
                      <a:pt x="99" y="116"/>
                      <a:pt x="92" y="128"/>
                      <a:pt x="85" y="140"/>
                    </a:cubicBezTo>
                    <a:cubicBezTo>
                      <a:pt x="78" y="153"/>
                      <a:pt x="71" y="164"/>
                      <a:pt x="66" y="173"/>
                    </a:cubicBezTo>
                    <a:cubicBezTo>
                      <a:pt x="63" y="178"/>
                      <a:pt x="61" y="183"/>
                      <a:pt x="60" y="186"/>
                    </a:cubicBezTo>
                    <a:cubicBezTo>
                      <a:pt x="58" y="189"/>
                      <a:pt x="57" y="192"/>
                      <a:pt x="57" y="195"/>
                    </a:cubicBezTo>
                    <a:cubicBezTo>
                      <a:pt x="56" y="197"/>
                      <a:pt x="56" y="199"/>
                      <a:pt x="57" y="201"/>
                    </a:cubicBezTo>
                    <a:cubicBezTo>
                      <a:pt x="57" y="203"/>
                      <a:pt x="57" y="204"/>
                      <a:pt x="58" y="206"/>
                    </a:cubicBezTo>
                    <a:cubicBezTo>
                      <a:pt x="51" y="213"/>
                      <a:pt x="51" y="213"/>
                      <a:pt x="51" y="213"/>
                    </a:cubicBezTo>
                    <a:cubicBezTo>
                      <a:pt x="28" y="176"/>
                      <a:pt x="28" y="176"/>
                      <a:pt x="28" y="176"/>
                    </a:cubicBezTo>
                    <a:cubicBezTo>
                      <a:pt x="35" y="168"/>
                      <a:pt x="35" y="168"/>
                      <a:pt x="35" y="168"/>
                    </a:cubicBezTo>
                    <a:cubicBezTo>
                      <a:pt x="38" y="172"/>
                      <a:pt x="40" y="175"/>
                      <a:pt x="42" y="176"/>
                    </a:cubicBezTo>
                    <a:cubicBezTo>
                      <a:pt x="44" y="177"/>
                      <a:pt x="45" y="176"/>
                      <a:pt x="47" y="175"/>
                    </a:cubicBezTo>
                    <a:cubicBezTo>
                      <a:pt x="47" y="174"/>
                      <a:pt x="48" y="173"/>
                      <a:pt x="49" y="172"/>
                    </a:cubicBezTo>
                    <a:cubicBezTo>
                      <a:pt x="50" y="171"/>
                      <a:pt x="51" y="169"/>
                      <a:pt x="52" y="167"/>
                    </a:cubicBezTo>
                    <a:cubicBezTo>
                      <a:pt x="54" y="165"/>
                      <a:pt x="55" y="162"/>
                      <a:pt x="57" y="159"/>
                    </a:cubicBezTo>
                    <a:cubicBezTo>
                      <a:pt x="59" y="156"/>
                      <a:pt x="61" y="153"/>
                      <a:pt x="62" y="150"/>
                    </a:cubicBezTo>
                    <a:cubicBezTo>
                      <a:pt x="67" y="141"/>
                      <a:pt x="72" y="133"/>
                      <a:pt x="77" y="125"/>
                    </a:cubicBezTo>
                    <a:cubicBezTo>
                      <a:pt x="81" y="116"/>
                      <a:pt x="88" y="106"/>
                      <a:pt x="95" y="92"/>
                    </a:cubicBezTo>
                    <a:cubicBezTo>
                      <a:pt x="74" y="104"/>
                      <a:pt x="58" y="113"/>
                      <a:pt x="46" y="120"/>
                    </a:cubicBezTo>
                    <a:cubicBezTo>
                      <a:pt x="35" y="126"/>
                      <a:pt x="28" y="131"/>
                      <a:pt x="26" y="133"/>
                    </a:cubicBezTo>
                    <a:cubicBezTo>
                      <a:pt x="24" y="134"/>
                      <a:pt x="23" y="136"/>
                      <a:pt x="23" y="138"/>
                    </a:cubicBezTo>
                    <a:cubicBezTo>
                      <a:pt x="22" y="139"/>
                      <a:pt x="22" y="141"/>
                      <a:pt x="22" y="143"/>
                    </a:cubicBezTo>
                    <a:cubicBezTo>
                      <a:pt x="22" y="145"/>
                      <a:pt x="23" y="146"/>
                      <a:pt x="24" y="148"/>
                    </a:cubicBezTo>
                    <a:cubicBezTo>
                      <a:pt x="24" y="149"/>
                      <a:pt x="25" y="151"/>
                      <a:pt x="25" y="152"/>
                    </a:cubicBezTo>
                    <a:cubicBezTo>
                      <a:pt x="18" y="160"/>
                      <a:pt x="18" y="160"/>
                      <a:pt x="18" y="160"/>
                    </a:cubicBezTo>
                    <a:cubicBezTo>
                      <a:pt x="0" y="129"/>
                      <a:pt x="0" y="129"/>
                      <a:pt x="0" y="129"/>
                    </a:cubicBezTo>
                    <a:lnTo>
                      <a:pt x="7" y="122"/>
                    </a:lnTo>
                    <a:close/>
                  </a:path>
                </a:pathLst>
              </a:custGeom>
              <a:solidFill>
                <a:srgbClr val="898989"/>
              </a:solidFill>
              <a:ln>
                <a:noFill/>
              </a:ln>
            </p:spPr>
            <p:txBody>
              <a:bodyPr anchor="ctr"/>
              <a:lstStyle/>
              <a:p>
                <a:pPr algn="ctr"/>
                <a:endParaRPr/>
              </a:p>
            </p:txBody>
          </p:sp>
          <p:sp>
            <p:nvSpPr>
              <p:cNvPr id="61" name="íşlîḍè">
                <a:extLst>
                  <a:ext uri="{FF2B5EF4-FFF2-40B4-BE49-F238E27FC236}">
                    <a16:creationId xmlns:a16="http://schemas.microsoft.com/office/drawing/2014/main" id="{1D314AFA-24F0-4418-B57F-7984EE2C1E5D}"/>
                  </a:ext>
                </a:extLst>
              </p:cNvPr>
              <p:cNvSpPr/>
              <p:nvPr/>
            </p:nvSpPr>
            <p:spPr bwMode="auto">
              <a:xfrm>
                <a:off x="2770188" y="3314701"/>
                <a:ext cx="93663" cy="185738"/>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2" name="îšļîďê">
                <a:extLst>
                  <a:ext uri="{FF2B5EF4-FFF2-40B4-BE49-F238E27FC236}">
                    <a16:creationId xmlns:a16="http://schemas.microsoft.com/office/drawing/2014/main" id="{95964BC1-EDD8-4C6B-A8A4-BCD51549F4AD}"/>
                  </a:ext>
                </a:extLst>
              </p:cNvPr>
              <p:cNvSpPr/>
              <p:nvPr/>
            </p:nvSpPr>
            <p:spPr bwMode="auto">
              <a:xfrm>
                <a:off x="2841626" y="3314701"/>
                <a:ext cx="100013" cy="185738"/>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3" name="ïSľïḑé">
                <a:extLst>
                  <a:ext uri="{FF2B5EF4-FFF2-40B4-BE49-F238E27FC236}">
                    <a16:creationId xmlns:a16="http://schemas.microsoft.com/office/drawing/2014/main" id="{D7F49286-CBF8-41C3-B569-45BE31D90595}"/>
                  </a:ext>
                </a:extLst>
              </p:cNvPr>
              <p:cNvSpPr/>
              <p:nvPr/>
            </p:nvSpPr>
            <p:spPr bwMode="auto">
              <a:xfrm>
                <a:off x="2825751" y="3427413"/>
                <a:ext cx="39688" cy="23813"/>
              </a:xfrm>
              <a:prstGeom prst="rect">
                <a:avLst/>
              </a:prstGeom>
              <a:grpFill/>
              <a:ln>
                <a:noFill/>
              </a:ln>
            </p:spPr>
            <p:txBody>
              <a:bodyPr anchor="ctr"/>
              <a:lstStyle/>
              <a:p>
                <a:pPr algn="ctr"/>
                <a:endParaRPr/>
              </a:p>
            </p:txBody>
          </p:sp>
          <p:sp>
            <p:nvSpPr>
              <p:cNvPr id="64" name="í$ḻïḍê">
                <a:extLst>
                  <a:ext uri="{FF2B5EF4-FFF2-40B4-BE49-F238E27FC236}">
                    <a16:creationId xmlns:a16="http://schemas.microsoft.com/office/drawing/2014/main" id="{D74B1558-E4C2-4A51-961C-B0B2050D01E1}"/>
                  </a:ext>
                </a:extLst>
              </p:cNvPr>
              <p:cNvSpPr/>
              <p:nvPr/>
            </p:nvSpPr>
            <p:spPr bwMode="auto">
              <a:xfrm>
                <a:off x="2916238" y="3314701"/>
                <a:ext cx="95250" cy="185738"/>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65" name="is1íḋe">
                <a:extLst>
                  <a:ext uri="{FF2B5EF4-FFF2-40B4-BE49-F238E27FC236}">
                    <a16:creationId xmlns:a16="http://schemas.microsoft.com/office/drawing/2014/main" id="{F531C9B4-9F6F-4D2F-A2BB-37B78A40E143}"/>
                  </a:ext>
                </a:extLst>
              </p:cNvPr>
              <p:cNvSpPr/>
              <p:nvPr/>
            </p:nvSpPr>
            <p:spPr bwMode="auto">
              <a:xfrm>
                <a:off x="2987676" y="3314701"/>
                <a:ext cx="93663" cy="185738"/>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66" name="iṩlîḓé">
                <a:extLst>
                  <a:ext uri="{FF2B5EF4-FFF2-40B4-BE49-F238E27FC236}">
                    <a16:creationId xmlns:a16="http://schemas.microsoft.com/office/drawing/2014/main" id="{16B03EE1-7118-4778-B690-5809D06C083F}"/>
                  </a:ext>
                </a:extLst>
              </p:cNvPr>
              <p:cNvSpPr/>
              <p:nvPr/>
            </p:nvSpPr>
            <p:spPr bwMode="auto">
              <a:xfrm>
                <a:off x="2965451" y="3475038"/>
                <a:ext cx="39688" cy="25400"/>
              </a:xfrm>
              <a:prstGeom prst="rect">
                <a:avLst/>
              </a:prstGeom>
              <a:grpFill/>
              <a:ln>
                <a:noFill/>
              </a:ln>
            </p:spPr>
            <p:txBody>
              <a:bodyPr anchor="ctr"/>
              <a:lstStyle/>
              <a:p>
                <a:pPr algn="ctr"/>
                <a:endParaRPr/>
              </a:p>
            </p:txBody>
          </p:sp>
          <p:sp>
            <p:nvSpPr>
              <p:cNvPr id="67" name="ïṩ1îḑê">
                <a:extLst>
                  <a:ext uri="{FF2B5EF4-FFF2-40B4-BE49-F238E27FC236}">
                    <a16:creationId xmlns:a16="http://schemas.microsoft.com/office/drawing/2014/main" id="{8002943E-DC56-40A4-99FC-AA3A901F76B1}"/>
                  </a:ext>
                </a:extLst>
              </p:cNvPr>
              <p:cNvSpPr/>
              <p:nvPr/>
            </p:nvSpPr>
            <p:spPr bwMode="auto">
              <a:xfrm>
                <a:off x="2700338" y="3032126"/>
                <a:ext cx="776288" cy="519113"/>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68" name="ïṡľîdé">
                <a:extLst>
                  <a:ext uri="{FF2B5EF4-FFF2-40B4-BE49-F238E27FC236}">
                    <a16:creationId xmlns:a16="http://schemas.microsoft.com/office/drawing/2014/main" id="{BA82DD9C-7DFD-48DC-9A24-BA46B82FD344}"/>
                  </a:ext>
                </a:extLst>
              </p:cNvPr>
              <p:cNvSpPr/>
              <p:nvPr/>
            </p:nvSpPr>
            <p:spPr bwMode="auto">
              <a:xfrm>
                <a:off x="3200401" y="3295651"/>
                <a:ext cx="111125" cy="250825"/>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sp>
            <p:nvSpPr>
              <p:cNvPr id="69" name="îśľîdé">
                <a:extLst>
                  <a:ext uri="{FF2B5EF4-FFF2-40B4-BE49-F238E27FC236}">
                    <a16:creationId xmlns:a16="http://schemas.microsoft.com/office/drawing/2014/main" id="{68A04A8A-2388-4CCF-B455-617ABCDF986E}"/>
                  </a:ext>
                </a:extLst>
              </p:cNvPr>
              <p:cNvSpPr/>
              <p:nvPr/>
            </p:nvSpPr>
            <p:spPr bwMode="auto">
              <a:xfrm>
                <a:off x="3097213" y="2620963"/>
                <a:ext cx="166688" cy="196850"/>
              </a:xfrm>
              <a:custGeom>
                <a:avLst/>
                <a:gdLst>
                  <a:gd name="T0" fmla="*/ 55 w 212"/>
                  <a:gd name="T1" fmla="*/ 251 h 251"/>
                  <a:gd name="T2" fmla="*/ 38 w 212"/>
                  <a:gd name="T3" fmla="*/ 231 h 251"/>
                  <a:gd name="T4" fmla="*/ 23 w 212"/>
                  <a:gd name="T5" fmla="*/ 219 h 251"/>
                  <a:gd name="T6" fmla="*/ 50 w 212"/>
                  <a:gd name="T7" fmla="*/ 216 h 251"/>
                  <a:gd name="T8" fmla="*/ 58 w 212"/>
                  <a:gd name="T9" fmla="*/ 153 h 251"/>
                  <a:gd name="T10" fmla="*/ 61 w 212"/>
                  <a:gd name="T11" fmla="*/ 136 h 251"/>
                  <a:gd name="T12" fmla="*/ 59 w 212"/>
                  <a:gd name="T13" fmla="*/ 133 h 251"/>
                  <a:gd name="T14" fmla="*/ 13 w 212"/>
                  <a:gd name="T15" fmla="*/ 197 h 251"/>
                  <a:gd name="T16" fmla="*/ 13 w 212"/>
                  <a:gd name="T17" fmla="*/ 195 h 251"/>
                  <a:gd name="T18" fmla="*/ 0 w 212"/>
                  <a:gd name="T19" fmla="*/ 178 h 251"/>
                  <a:gd name="T20" fmla="*/ 26 w 212"/>
                  <a:gd name="T21" fmla="*/ 154 h 251"/>
                  <a:gd name="T22" fmla="*/ 61 w 212"/>
                  <a:gd name="T23" fmla="*/ 114 h 251"/>
                  <a:gd name="T24" fmla="*/ 68 w 212"/>
                  <a:gd name="T25" fmla="*/ 80 h 251"/>
                  <a:gd name="T26" fmla="*/ 67 w 212"/>
                  <a:gd name="T27" fmla="*/ 79 h 251"/>
                  <a:gd name="T28" fmla="*/ 64 w 212"/>
                  <a:gd name="T29" fmla="*/ 84 h 251"/>
                  <a:gd name="T30" fmla="*/ 48 w 212"/>
                  <a:gd name="T31" fmla="*/ 60 h 251"/>
                  <a:gd name="T32" fmla="*/ 66 w 212"/>
                  <a:gd name="T33" fmla="*/ 54 h 251"/>
                  <a:gd name="T34" fmla="*/ 76 w 212"/>
                  <a:gd name="T35" fmla="*/ 45 h 251"/>
                  <a:gd name="T36" fmla="*/ 84 w 212"/>
                  <a:gd name="T37" fmla="*/ 6 h 251"/>
                  <a:gd name="T38" fmla="*/ 101 w 212"/>
                  <a:gd name="T39" fmla="*/ 11 h 251"/>
                  <a:gd name="T40" fmla="*/ 109 w 212"/>
                  <a:gd name="T41" fmla="*/ 24 h 251"/>
                  <a:gd name="T42" fmla="*/ 107 w 212"/>
                  <a:gd name="T43" fmla="*/ 31 h 251"/>
                  <a:gd name="T44" fmla="*/ 116 w 212"/>
                  <a:gd name="T45" fmla="*/ 46 h 251"/>
                  <a:gd name="T46" fmla="*/ 86 w 212"/>
                  <a:gd name="T47" fmla="*/ 97 h 251"/>
                  <a:gd name="T48" fmla="*/ 71 w 212"/>
                  <a:gd name="T49" fmla="*/ 216 h 251"/>
                  <a:gd name="T50" fmla="*/ 108 w 212"/>
                  <a:gd name="T51" fmla="*/ 198 h 251"/>
                  <a:gd name="T52" fmla="*/ 120 w 212"/>
                  <a:gd name="T53" fmla="*/ 172 h 251"/>
                  <a:gd name="T54" fmla="*/ 109 w 212"/>
                  <a:gd name="T55" fmla="*/ 138 h 251"/>
                  <a:gd name="T56" fmla="*/ 128 w 212"/>
                  <a:gd name="T57" fmla="*/ 153 h 251"/>
                  <a:gd name="T58" fmla="*/ 133 w 212"/>
                  <a:gd name="T59" fmla="*/ 154 h 251"/>
                  <a:gd name="T60" fmla="*/ 142 w 212"/>
                  <a:gd name="T61" fmla="*/ 130 h 251"/>
                  <a:gd name="T62" fmla="*/ 126 w 212"/>
                  <a:gd name="T63" fmla="*/ 131 h 251"/>
                  <a:gd name="T64" fmla="*/ 123 w 212"/>
                  <a:gd name="T65" fmla="*/ 118 h 251"/>
                  <a:gd name="T66" fmla="*/ 137 w 212"/>
                  <a:gd name="T67" fmla="*/ 76 h 251"/>
                  <a:gd name="T68" fmla="*/ 108 w 212"/>
                  <a:gd name="T69" fmla="*/ 92 h 251"/>
                  <a:gd name="T70" fmla="*/ 100 w 212"/>
                  <a:gd name="T71" fmla="*/ 89 h 251"/>
                  <a:gd name="T72" fmla="*/ 100 w 212"/>
                  <a:gd name="T73" fmla="*/ 86 h 251"/>
                  <a:gd name="T74" fmla="*/ 96 w 212"/>
                  <a:gd name="T75" fmla="*/ 83 h 251"/>
                  <a:gd name="T76" fmla="*/ 96 w 212"/>
                  <a:gd name="T77" fmla="*/ 80 h 251"/>
                  <a:gd name="T78" fmla="*/ 139 w 212"/>
                  <a:gd name="T79" fmla="*/ 51 h 251"/>
                  <a:gd name="T80" fmla="*/ 157 w 212"/>
                  <a:gd name="T81" fmla="*/ 0 h 251"/>
                  <a:gd name="T82" fmla="*/ 179 w 212"/>
                  <a:gd name="T83" fmla="*/ 16 h 251"/>
                  <a:gd name="T84" fmla="*/ 180 w 212"/>
                  <a:gd name="T85" fmla="*/ 27 h 251"/>
                  <a:gd name="T86" fmla="*/ 186 w 212"/>
                  <a:gd name="T87" fmla="*/ 34 h 251"/>
                  <a:gd name="T88" fmla="*/ 189 w 212"/>
                  <a:gd name="T89" fmla="*/ 35 h 251"/>
                  <a:gd name="T90" fmla="*/ 190 w 212"/>
                  <a:gd name="T91" fmla="*/ 43 h 251"/>
                  <a:gd name="T92" fmla="*/ 176 w 212"/>
                  <a:gd name="T93" fmla="*/ 51 h 251"/>
                  <a:gd name="T94" fmla="*/ 176 w 212"/>
                  <a:gd name="T95" fmla="*/ 54 h 251"/>
                  <a:gd name="T96" fmla="*/ 170 w 212"/>
                  <a:gd name="T97" fmla="*/ 56 h 251"/>
                  <a:gd name="T98" fmla="*/ 148 w 212"/>
                  <a:gd name="T99" fmla="*/ 113 h 251"/>
                  <a:gd name="T100" fmla="*/ 165 w 212"/>
                  <a:gd name="T101" fmla="*/ 138 h 251"/>
                  <a:gd name="T102" fmla="*/ 147 w 212"/>
                  <a:gd name="T103" fmla="*/ 174 h 251"/>
                  <a:gd name="T104" fmla="*/ 169 w 212"/>
                  <a:gd name="T105" fmla="*/ 200 h 251"/>
                  <a:gd name="T106" fmla="*/ 211 w 212"/>
                  <a:gd name="T107" fmla="*/ 211 h 251"/>
                  <a:gd name="T108" fmla="*/ 212 w 212"/>
                  <a:gd name="T109" fmla="*/ 215 h 251"/>
                  <a:gd name="T110" fmla="*/ 151 w 212"/>
                  <a:gd name="T111" fmla="*/ 234 h 251"/>
                  <a:gd name="T112" fmla="*/ 131 w 212"/>
                  <a:gd name="T113" fmla="*/ 196 h 251"/>
                  <a:gd name="T114" fmla="*/ 78 w 212"/>
                  <a:gd name="T115" fmla="*/ 241 h 251"/>
                  <a:gd name="T116" fmla="*/ 70 w 212"/>
                  <a:gd name="T117" fmla="*/ 231 h 251"/>
                  <a:gd name="T118" fmla="*/ 55 w 212"/>
                  <a:gd name="T119" fmla="*/ 25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12" h="251">
                    <a:moveTo>
                      <a:pt x="55" y="251"/>
                    </a:moveTo>
                    <a:cubicBezTo>
                      <a:pt x="49" y="241"/>
                      <a:pt x="45" y="236"/>
                      <a:pt x="38" y="231"/>
                    </a:cubicBezTo>
                    <a:cubicBezTo>
                      <a:pt x="35" y="221"/>
                      <a:pt x="26" y="223"/>
                      <a:pt x="23" y="219"/>
                    </a:cubicBezTo>
                    <a:cubicBezTo>
                      <a:pt x="23" y="210"/>
                      <a:pt x="40" y="220"/>
                      <a:pt x="50" y="216"/>
                    </a:cubicBezTo>
                    <a:cubicBezTo>
                      <a:pt x="51" y="212"/>
                      <a:pt x="51" y="212"/>
                      <a:pt x="58" y="153"/>
                    </a:cubicBezTo>
                    <a:cubicBezTo>
                      <a:pt x="59" y="147"/>
                      <a:pt x="60" y="141"/>
                      <a:pt x="61" y="136"/>
                    </a:cubicBezTo>
                    <a:cubicBezTo>
                      <a:pt x="60" y="135"/>
                      <a:pt x="60" y="134"/>
                      <a:pt x="59" y="133"/>
                    </a:cubicBezTo>
                    <a:cubicBezTo>
                      <a:pt x="53" y="145"/>
                      <a:pt x="26" y="199"/>
                      <a:pt x="13" y="197"/>
                    </a:cubicBezTo>
                    <a:cubicBezTo>
                      <a:pt x="13" y="196"/>
                      <a:pt x="13" y="195"/>
                      <a:pt x="13" y="195"/>
                    </a:cubicBezTo>
                    <a:cubicBezTo>
                      <a:pt x="5" y="192"/>
                      <a:pt x="0" y="184"/>
                      <a:pt x="0" y="178"/>
                    </a:cubicBezTo>
                    <a:cubicBezTo>
                      <a:pt x="6" y="171"/>
                      <a:pt x="23" y="166"/>
                      <a:pt x="26" y="154"/>
                    </a:cubicBezTo>
                    <a:cubicBezTo>
                      <a:pt x="37" y="143"/>
                      <a:pt x="49" y="120"/>
                      <a:pt x="61" y="114"/>
                    </a:cubicBezTo>
                    <a:cubicBezTo>
                      <a:pt x="65" y="101"/>
                      <a:pt x="66" y="92"/>
                      <a:pt x="68" y="80"/>
                    </a:cubicBezTo>
                    <a:cubicBezTo>
                      <a:pt x="68" y="80"/>
                      <a:pt x="67" y="79"/>
                      <a:pt x="67" y="79"/>
                    </a:cubicBezTo>
                    <a:cubicBezTo>
                      <a:pt x="65" y="81"/>
                      <a:pt x="65" y="81"/>
                      <a:pt x="64" y="84"/>
                    </a:cubicBezTo>
                    <a:cubicBezTo>
                      <a:pt x="57" y="82"/>
                      <a:pt x="46" y="67"/>
                      <a:pt x="48" y="60"/>
                    </a:cubicBezTo>
                    <a:cubicBezTo>
                      <a:pt x="63" y="54"/>
                      <a:pt x="63" y="54"/>
                      <a:pt x="66" y="54"/>
                    </a:cubicBezTo>
                    <a:cubicBezTo>
                      <a:pt x="69" y="48"/>
                      <a:pt x="73" y="50"/>
                      <a:pt x="76" y="45"/>
                    </a:cubicBezTo>
                    <a:cubicBezTo>
                      <a:pt x="79" y="32"/>
                      <a:pt x="82" y="19"/>
                      <a:pt x="84" y="6"/>
                    </a:cubicBezTo>
                    <a:cubicBezTo>
                      <a:pt x="91" y="0"/>
                      <a:pt x="92" y="2"/>
                      <a:pt x="101" y="11"/>
                    </a:cubicBezTo>
                    <a:cubicBezTo>
                      <a:pt x="102" y="14"/>
                      <a:pt x="104" y="21"/>
                      <a:pt x="109" y="24"/>
                    </a:cubicBezTo>
                    <a:cubicBezTo>
                      <a:pt x="109" y="26"/>
                      <a:pt x="108" y="29"/>
                      <a:pt x="107" y="31"/>
                    </a:cubicBezTo>
                    <a:cubicBezTo>
                      <a:pt x="114" y="33"/>
                      <a:pt x="115" y="32"/>
                      <a:pt x="116" y="46"/>
                    </a:cubicBezTo>
                    <a:cubicBezTo>
                      <a:pt x="93" y="68"/>
                      <a:pt x="95" y="61"/>
                      <a:pt x="86" y="97"/>
                    </a:cubicBezTo>
                    <a:cubicBezTo>
                      <a:pt x="80" y="134"/>
                      <a:pt x="75" y="175"/>
                      <a:pt x="71" y="216"/>
                    </a:cubicBezTo>
                    <a:cubicBezTo>
                      <a:pt x="78" y="233"/>
                      <a:pt x="102" y="203"/>
                      <a:pt x="108" y="198"/>
                    </a:cubicBezTo>
                    <a:cubicBezTo>
                      <a:pt x="114" y="189"/>
                      <a:pt x="119" y="182"/>
                      <a:pt x="120" y="172"/>
                    </a:cubicBezTo>
                    <a:cubicBezTo>
                      <a:pt x="114" y="160"/>
                      <a:pt x="109" y="149"/>
                      <a:pt x="109" y="138"/>
                    </a:cubicBezTo>
                    <a:cubicBezTo>
                      <a:pt x="115" y="140"/>
                      <a:pt x="124" y="142"/>
                      <a:pt x="128" y="153"/>
                    </a:cubicBezTo>
                    <a:cubicBezTo>
                      <a:pt x="130" y="153"/>
                      <a:pt x="131" y="154"/>
                      <a:pt x="133" y="154"/>
                    </a:cubicBezTo>
                    <a:cubicBezTo>
                      <a:pt x="141" y="135"/>
                      <a:pt x="141" y="135"/>
                      <a:pt x="142" y="130"/>
                    </a:cubicBezTo>
                    <a:cubicBezTo>
                      <a:pt x="136" y="129"/>
                      <a:pt x="130" y="132"/>
                      <a:pt x="126" y="131"/>
                    </a:cubicBezTo>
                    <a:cubicBezTo>
                      <a:pt x="124" y="124"/>
                      <a:pt x="122" y="123"/>
                      <a:pt x="123" y="118"/>
                    </a:cubicBezTo>
                    <a:cubicBezTo>
                      <a:pt x="128" y="115"/>
                      <a:pt x="136" y="79"/>
                      <a:pt x="137" y="76"/>
                    </a:cubicBezTo>
                    <a:cubicBezTo>
                      <a:pt x="128" y="75"/>
                      <a:pt x="121" y="94"/>
                      <a:pt x="108" y="92"/>
                    </a:cubicBezTo>
                    <a:cubicBezTo>
                      <a:pt x="108" y="91"/>
                      <a:pt x="108" y="91"/>
                      <a:pt x="100" y="89"/>
                    </a:cubicBezTo>
                    <a:cubicBezTo>
                      <a:pt x="100" y="88"/>
                      <a:pt x="100" y="87"/>
                      <a:pt x="100" y="86"/>
                    </a:cubicBezTo>
                    <a:cubicBezTo>
                      <a:pt x="99" y="85"/>
                      <a:pt x="97" y="84"/>
                      <a:pt x="96" y="83"/>
                    </a:cubicBezTo>
                    <a:cubicBezTo>
                      <a:pt x="96" y="82"/>
                      <a:pt x="96" y="81"/>
                      <a:pt x="96" y="80"/>
                    </a:cubicBezTo>
                    <a:cubicBezTo>
                      <a:pt x="109" y="71"/>
                      <a:pt x="127" y="63"/>
                      <a:pt x="139" y="51"/>
                    </a:cubicBezTo>
                    <a:cubicBezTo>
                      <a:pt x="151" y="49"/>
                      <a:pt x="156" y="12"/>
                      <a:pt x="157" y="0"/>
                    </a:cubicBezTo>
                    <a:cubicBezTo>
                      <a:pt x="166" y="2"/>
                      <a:pt x="169" y="10"/>
                      <a:pt x="179" y="16"/>
                    </a:cubicBezTo>
                    <a:cubicBezTo>
                      <a:pt x="179" y="20"/>
                      <a:pt x="180" y="23"/>
                      <a:pt x="180" y="27"/>
                    </a:cubicBezTo>
                    <a:cubicBezTo>
                      <a:pt x="183" y="28"/>
                      <a:pt x="185" y="28"/>
                      <a:pt x="186" y="34"/>
                    </a:cubicBezTo>
                    <a:cubicBezTo>
                      <a:pt x="187" y="35"/>
                      <a:pt x="188" y="35"/>
                      <a:pt x="189" y="35"/>
                    </a:cubicBezTo>
                    <a:cubicBezTo>
                      <a:pt x="189" y="38"/>
                      <a:pt x="189" y="40"/>
                      <a:pt x="190" y="43"/>
                    </a:cubicBezTo>
                    <a:cubicBezTo>
                      <a:pt x="185" y="46"/>
                      <a:pt x="182" y="49"/>
                      <a:pt x="176" y="51"/>
                    </a:cubicBezTo>
                    <a:cubicBezTo>
                      <a:pt x="176" y="52"/>
                      <a:pt x="176" y="53"/>
                      <a:pt x="176" y="54"/>
                    </a:cubicBezTo>
                    <a:cubicBezTo>
                      <a:pt x="174" y="55"/>
                      <a:pt x="172" y="55"/>
                      <a:pt x="170" y="56"/>
                    </a:cubicBezTo>
                    <a:cubicBezTo>
                      <a:pt x="159" y="75"/>
                      <a:pt x="152" y="88"/>
                      <a:pt x="148" y="113"/>
                    </a:cubicBezTo>
                    <a:cubicBezTo>
                      <a:pt x="163" y="117"/>
                      <a:pt x="167" y="115"/>
                      <a:pt x="165" y="138"/>
                    </a:cubicBezTo>
                    <a:cubicBezTo>
                      <a:pt x="158" y="146"/>
                      <a:pt x="149" y="161"/>
                      <a:pt x="147" y="174"/>
                    </a:cubicBezTo>
                    <a:cubicBezTo>
                      <a:pt x="155" y="182"/>
                      <a:pt x="162" y="191"/>
                      <a:pt x="169" y="200"/>
                    </a:cubicBezTo>
                    <a:cubicBezTo>
                      <a:pt x="181" y="208"/>
                      <a:pt x="197" y="209"/>
                      <a:pt x="211" y="211"/>
                    </a:cubicBezTo>
                    <a:cubicBezTo>
                      <a:pt x="212" y="213"/>
                      <a:pt x="212" y="213"/>
                      <a:pt x="212" y="215"/>
                    </a:cubicBezTo>
                    <a:cubicBezTo>
                      <a:pt x="195" y="228"/>
                      <a:pt x="170" y="236"/>
                      <a:pt x="151" y="234"/>
                    </a:cubicBezTo>
                    <a:cubicBezTo>
                      <a:pt x="143" y="220"/>
                      <a:pt x="139" y="207"/>
                      <a:pt x="131" y="196"/>
                    </a:cubicBezTo>
                    <a:cubicBezTo>
                      <a:pt x="120" y="211"/>
                      <a:pt x="95" y="241"/>
                      <a:pt x="78" y="241"/>
                    </a:cubicBezTo>
                    <a:cubicBezTo>
                      <a:pt x="75" y="235"/>
                      <a:pt x="72" y="232"/>
                      <a:pt x="70" y="231"/>
                    </a:cubicBezTo>
                    <a:cubicBezTo>
                      <a:pt x="68" y="241"/>
                      <a:pt x="64" y="248"/>
                      <a:pt x="55" y="251"/>
                    </a:cubicBezTo>
                    <a:close/>
                  </a:path>
                </a:pathLst>
              </a:custGeom>
              <a:solidFill>
                <a:srgbClr val="E60012"/>
              </a:solidFill>
              <a:ln>
                <a:noFill/>
              </a:ln>
            </p:spPr>
            <p:txBody>
              <a:bodyPr anchor="ctr"/>
              <a:lstStyle/>
              <a:p>
                <a:pPr algn="ctr"/>
                <a:endParaRPr/>
              </a:p>
            </p:txBody>
          </p:sp>
          <p:sp>
            <p:nvSpPr>
              <p:cNvPr id="70" name="ïṩļíḑè">
                <a:extLst>
                  <a:ext uri="{FF2B5EF4-FFF2-40B4-BE49-F238E27FC236}">
                    <a16:creationId xmlns:a16="http://schemas.microsoft.com/office/drawing/2014/main" id="{49924D84-489C-4463-9732-8D29E6D53278}"/>
                  </a:ext>
                </a:extLst>
              </p:cNvPr>
              <p:cNvSpPr/>
              <p:nvPr/>
            </p:nvSpPr>
            <p:spPr bwMode="auto">
              <a:xfrm>
                <a:off x="3298826" y="2668588"/>
                <a:ext cx="149225" cy="203200"/>
              </a:xfrm>
              <a:custGeom>
                <a:avLst/>
                <a:gdLst>
                  <a:gd name="T0" fmla="*/ 2 w 190"/>
                  <a:gd name="T1" fmla="*/ 167 h 259"/>
                  <a:gd name="T2" fmla="*/ 86 w 190"/>
                  <a:gd name="T3" fmla="*/ 136 h 259"/>
                  <a:gd name="T4" fmla="*/ 44 w 190"/>
                  <a:gd name="T5" fmla="*/ 140 h 259"/>
                  <a:gd name="T6" fmla="*/ 55 w 190"/>
                  <a:gd name="T7" fmla="*/ 107 h 259"/>
                  <a:gd name="T8" fmla="*/ 132 w 190"/>
                  <a:gd name="T9" fmla="*/ 66 h 259"/>
                  <a:gd name="T10" fmla="*/ 164 w 190"/>
                  <a:gd name="T11" fmla="*/ 3 h 259"/>
                  <a:gd name="T12" fmla="*/ 143 w 190"/>
                  <a:gd name="T13" fmla="*/ 105 h 259"/>
                  <a:gd name="T14" fmla="*/ 149 w 190"/>
                  <a:gd name="T15" fmla="*/ 129 h 259"/>
                  <a:gd name="T16" fmla="*/ 110 w 190"/>
                  <a:gd name="T17" fmla="*/ 151 h 259"/>
                  <a:gd name="T18" fmla="*/ 43 w 190"/>
                  <a:gd name="T19" fmla="*/ 191 h 259"/>
                  <a:gd name="T20" fmla="*/ 22 w 190"/>
                  <a:gd name="T21" fmla="*/ 185 h 259"/>
                  <a:gd name="T22" fmla="*/ 121 w 190"/>
                  <a:gd name="T23" fmla="*/ 249 h 259"/>
                  <a:gd name="T24" fmla="*/ 133 w 190"/>
                  <a:gd name="T25" fmla="*/ 251 h 259"/>
                  <a:gd name="T26" fmla="*/ 163 w 190"/>
                  <a:gd name="T27" fmla="*/ 256 h 259"/>
                  <a:gd name="T28" fmla="*/ 168 w 190"/>
                  <a:gd name="T29" fmla="*/ 257 h 259"/>
                  <a:gd name="T30" fmla="*/ 155 w 190"/>
                  <a:gd name="T31" fmla="*/ 237 h 259"/>
                  <a:gd name="T32" fmla="*/ 139 w 190"/>
                  <a:gd name="T33" fmla="*/ 206 h 259"/>
                  <a:gd name="T34" fmla="*/ 139 w 190"/>
                  <a:gd name="T35" fmla="*/ 203 h 259"/>
                  <a:gd name="T36" fmla="*/ 137 w 190"/>
                  <a:gd name="T37" fmla="*/ 200 h 259"/>
                  <a:gd name="T38" fmla="*/ 136 w 190"/>
                  <a:gd name="T39" fmla="*/ 197 h 259"/>
                  <a:gd name="T40" fmla="*/ 136 w 190"/>
                  <a:gd name="T41" fmla="*/ 193 h 259"/>
                  <a:gd name="T42" fmla="*/ 135 w 190"/>
                  <a:gd name="T43" fmla="*/ 189 h 259"/>
                  <a:gd name="T44" fmla="*/ 132 w 190"/>
                  <a:gd name="T45" fmla="*/ 167 h 259"/>
                  <a:gd name="T46" fmla="*/ 131 w 190"/>
                  <a:gd name="T47" fmla="*/ 158 h 259"/>
                  <a:gd name="T48" fmla="*/ 130 w 190"/>
                  <a:gd name="T49" fmla="*/ 150 h 259"/>
                  <a:gd name="T50" fmla="*/ 129 w 190"/>
                  <a:gd name="T51" fmla="*/ 148 h 259"/>
                  <a:gd name="T52" fmla="*/ 125 w 190"/>
                  <a:gd name="T53" fmla="*/ 147 h 259"/>
                  <a:gd name="T54" fmla="*/ 121 w 190"/>
                  <a:gd name="T55" fmla="*/ 153 h 259"/>
                  <a:gd name="T56" fmla="*/ 116 w 190"/>
                  <a:gd name="T57" fmla="*/ 221 h 259"/>
                  <a:gd name="T58" fmla="*/ 114 w 190"/>
                  <a:gd name="T59" fmla="*/ 229 h 259"/>
                  <a:gd name="T60" fmla="*/ 119 w 190"/>
                  <a:gd name="T61" fmla="*/ 243 h 259"/>
                  <a:gd name="T62" fmla="*/ 121 w 190"/>
                  <a:gd name="T63" fmla="*/ 249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0" h="259">
                    <a:moveTo>
                      <a:pt x="0" y="171"/>
                    </a:moveTo>
                    <a:cubicBezTo>
                      <a:pt x="1" y="169"/>
                      <a:pt x="1" y="168"/>
                      <a:pt x="2" y="167"/>
                    </a:cubicBezTo>
                    <a:cubicBezTo>
                      <a:pt x="7" y="167"/>
                      <a:pt x="7" y="167"/>
                      <a:pt x="9" y="166"/>
                    </a:cubicBezTo>
                    <a:cubicBezTo>
                      <a:pt x="28" y="173"/>
                      <a:pt x="81" y="166"/>
                      <a:pt x="86" y="136"/>
                    </a:cubicBezTo>
                    <a:cubicBezTo>
                      <a:pt x="72" y="139"/>
                      <a:pt x="58" y="142"/>
                      <a:pt x="45" y="143"/>
                    </a:cubicBezTo>
                    <a:cubicBezTo>
                      <a:pt x="45" y="142"/>
                      <a:pt x="45" y="141"/>
                      <a:pt x="44" y="140"/>
                    </a:cubicBezTo>
                    <a:cubicBezTo>
                      <a:pt x="37" y="130"/>
                      <a:pt x="28" y="108"/>
                      <a:pt x="31" y="98"/>
                    </a:cubicBezTo>
                    <a:cubicBezTo>
                      <a:pt x="36" y="96"/>
                      <a:pt x="48" y="103"/>
                      <a:pt x="55" y="107"/>
                    </a:cubicBezTo>
                    <a:cubicBezTo>
                      <a:pt x="66" y="109"/>
                      <a:pt x="100" y="112"/>
                      <a:pt x="110" y="105"/>
                    </a:cubicBezTo>
                    <a:cubicBezTo>
                      <a:pt x="125" y="80"/>
                      <a:pt x="131" y="66"/>
                      <a:pt x="132" y="66"/>
                    </a:cubicBezTo>
                    <a:cubicBezTo>
                      <a:pt x="142" y="44"/>
                      <a:pt x="148" y="21"/>
                      <a:pt x="156" y="2"/>
                    </a:cubicBezTo>
                    <a:cubicBezTo>
                      <a:pt x="160" y="0"/>
                      <a:pt x="159" y="1"/>
                      <a:pt x="164" y="3"/>
                    </a:cubicBezTo>
                    <a:cubicBezTo>
                      <a:pt x="161" y="9"/>
                      <a:pt x="182" y="37"/>
                      <a:pt x="173" y="57"/>
                    </a:cubicBezTo>
                    <a:cubicBezTo>
                      <a:pt x="167" y="59"/>
                      <a:pt x="148" y="93"/>
                      <a:pt x="143" y="105"/>
                    </a:cubicBezTo>
                    <a:cubicBezTo>
                      <a:pt x="154" y="120"/>
                      <a:pt x="179" y="85"/>
                      <a:pt x="190" y="124"/>
                    </a:cubicBezTo>
                    <a:cubicBezTo>
                      <a:pt x="185" y="135"/>
                      <a:pt x="159" y="125"/>
                      <a:pt x="149" y="129"/>
                    </a:cubicBezTo>
                    <a:cubicBezTo>
                      <a:pt x="143" y="127"/>
                      <a:pt x="132" y="132"/>
                      <a:pt x="128" y="129"/>
                    </a:cubicBezTo>
                    <a:cubicBezTo>
                      <a:pt x="120" y="136"/>
                      <a:pt x="117" y="140"/>
                      <a:pt x="110" y="151"/>
                    </a:cubicBezTo>
                    <a:cubicBezTo>
                      <a:pt x="110" y="150"/>
                      <a:pt x="109" y="150"/>
                      <a:pt x="108" y="150"/>
                    </a:cubicBezTo>
                    <a:cubicBezTo>
                      <a:pt x="93" y="175"/>
                      <a:pt x="67" y="188"/>
                      <a:pt x="43" y="191"/>
                    </a:cubicBezTo>
                    <a:cubicBezTo>
                      <a:pt x="43" y="192"/>
                      <a:pt x="42" y="192"/>
                      <a:pt x="42" y="194"/>
                    </a:cubicBezTo>
                    <a:cubicBezTo>
                      <a:pt x="37" y="190"/>
                      <a:pt x="36" y="191"/>
                      <a:pt x="22" y="185"/>
                    </a:cubicBezTo>
                    <a:cubicBezTo>
                      <a:pt x="15" y="180"/>
                      <a:pt x="8" y="176"/>
                      <a:pt x="0" y="171"/>
                    </a:cubicBezTo>
                    <a:close/>
                    <a:moveTo>
                      <a:pt x="121" y="249"/>
                    </a:moveTo>
                    <a:cubicBezTo>
                      <a:pt x="125" y="250"/>
                      <a:pt x="129" y="252"/>
                      <a:pt x="132" y="253"/>
                    </a:cubicBezTo>
                    <a:cubicBezTo>
                      <a:pt x="133" y="252"/>
                      <a:pt x="133" y="252"/>
                      <a:pt x="133" y="251"/>
                    </a:cubicBezTo>
                    <a:cubicBezTo>
                      <a:pt x="138" y="253"/>
                      <a:pt x="151" y="255"/>
                      <a:pt x="163" y="258"/>
                    </a:cubicBezTo>
                    <a:cubicBezTo>
                      <a:pt x="163" y="257"/>
                      <a:pt x="163" y="257"/>
                      <a:pt x="163" y="256"/>
                    </a:cubicBezTo>
                    <a:cubicBezTo>
                      <a:pt x="164" y="257"/>
                      <a:pt x="166" y="258"/>
                      <a:pt x="167" y="259"/>
                    </a:cubicBezTo>
                    <a:cubicBezTo>
                      <a:pt x="168" y="258"/>
                      <a:pt x="168" y="257"/>
                      <a:pt x="168" y="257"/>
                    </a:cubicBezTo>
                    <a:cubicBezTo>
                      <a:pt x="169" y="257"/>
                      <a:pt x="169" y="258"/>
                      <a:pt x="170" y="258"/>
                    </a:cubicBezTo>
                    <a:cubicBezTo>
                      <a:pt x="174" y="246"/>
                      <a:pt x="160" y="241"/>
                      <a:pt x="155" y="237"/>
                    </a:cubicBezTo>
                    <a:cubicBezTo>
                      <a:pt x="144" y="221"/>
                      <a:pt x="144" y="221"/>
                      <a:pt x="138" y="208"/>
                    </a:cubicBezTo>
                    <a:cubicBezTo>
                      <a:pt x="139" y="208"/>
                      <a:pt x="139" y="207"/>
                      <a:pt x="139" y="206"/>
                    </a:cubicBezTo>
                    <a:cubicBezTo>
                      <a:pt x="139" y="206"/>
                      <a:pt x="138" y="206"/>
                      <a:pt x="138" y="205"/>
                    </a:cubicBezTo>
                    <a:cubicBezTo>
                      <a:pt x="138" y="205"/>
                      <a:pt x="138" y="204"/>
                      <a:pt x="139" y="203"/>
                    </a:cubicBezTo>
                    <a:cubicBezTo>
                      <a:pt x="138" y="203"/>
                      <a:pt x="137" y="202"/>
                      <a:pt x="136" y="202"/>
                    </a:cubicBezTo>
                    <a:cubicBezTo>
                      <a:pt x="137" y="201"/>
                      <a:pt x="137" y="200"/>
                      <a:pt x="137" y="200"/>
                    </a:cubicBezTo>
                    <a:cubicBezTo>
                      <a:pt x="136" y="199"/>
                      <a:pt x="136" y="199"/>
                      <a:pt x="136" y="198"/>
                    </a:cubicBezTo>
                    <a:cubicBezTo>
                      <a:pt x="136" y="198"/>
                      <a:pt x="136" y="197"/>
                      <a:pt x="136" y="197"/>
                    </a:cubicBezTo>
                    <a:cubicBezTo>
                      <a:pt x="136" y="196"/>
                      <a:pt x="135" y="196"/>
                      <a:pt x="135" y="195"/>
                    </a:cubicBezTo>
                    <a:cubicBezTo>
                      <a:pt x="135" y="194"/>
                      <a:pt x="135" y="194"/>
                      <a:pt x="136" y="193"/>
                    </a:cubicBezTo>
                    <a:cubicBezTo>
                      <a:pt x="135" y="193"/>
                      <a:pt x="135" y="193"/>
                      <a:pt x="134" y="192"/>
                    </a:cubicBezTo>
                    <a:cubicBezTo>
                      <a:pt x="135" y="191"/>
                      <a:pt x="135" y="190"/>
                      <a:pt x="135" y="189"/>
                    </a:cubicBezTo>
                    <a:cubicBezTo>
                      <a:pt x="133" y="184"/>
                      <a:pt x="133" y="179"/>
                      <a:pt x="131" y="178"/>
                    </a:cubicBezTo>
                    <a:cubicBezTo>
                      <a:pt x="131" y="174"/>
                      <a:pt x="131" y="170"/>
                      <a:pt x="132" y="167"/>
                    </a:cubicBezTo>
                    <a:cubicBezTo>
                      <a:pt x="131" y="166"/>
                      <a:pt x="131" y="166"/>
                      <a:pt x="130" y="166"/>
                    </a:cubicBezTo>
                    <a:cubicBezTo>
                      <a:pt x="131" y="163"/>
                      <a:pt x="131" y="161"/>
                      <a:pt x="131" y="158"/>
                    </a:cubicBezTo>
                    <a:cubicBezTo>
                      <a:pt x="130" y="158"/>
                      <a:pt x="130" y="157"/>
                      <a:pt x="129" y="157"/>
                    </a:cubicBezTo>
                    <a:cubicBezTo>
                      <a:pt x="129" y="154"/>
                      <a:pt x="129" y="152"/>
                      <a:pt x="130" y="150"/>
                    </a:cubicBezTo>
                    <a:cubicBezTo>
                      <a:pt x="129" y="150"/>
                      <a:pt x="129" y="150"/>
                      <a:pt x="128" y="149"/>
                    </a:cubicBezTo>
                    <a:cubicBezTo>
                      <a:pt x="128" y="149"/>
                      <a:pt x="129" y="148"/>
                      <a:pt x="129" y="148"/>
                    </a:cubicBezTo>
                    <a:cubicBezTo>
                      <a:pt x="128" y="147"/>
                      <a:pt x="127" y="146"/>
                      <a:pt x="126" y="145"/>
                    </a:cubicBezTo>
                    <a:cubicBezTo>
                      <a:pt x="126" y="146"/>
                      <a:pt x="125" y="146"/>
                      <a:pt x="125" y="147"/>
                    </a:cubicBezTo>
                    <a:cubicBezTo>
                      <a:pt x="125" y="147"/>
                      <a:pt x="124" y="146"/>
                      <a:pt x="124" y="146"/>
                    </a:cubicBezTo>
                    <a:cubicBezTo>
                      <a:pt x="123" y="148"/>
                      <a:pt x="122" y="151"/>
                      <a:pt x="121" y="153"/>
                    </a:cubicBezTo>
                    <a:cubicBezTo>
                      <a:pt x="121" y="154"/>
                      <a:pt x="121" y="154"/>
                      <a:pt x="122" y="154"/>
                    </a:cubicBezTo>
                    <a:cubicBezTo>
                      <a:pt x="119" y="174"/>
                      <a:pt x="118" y="198"/>
                      <a:pt x="116" y="221"/>
                    </a:cubicBezTo>
                    <a:cubicBezTo>
                      <a:pt x="116" y="222"/>
                      <a:pt x="117" y="222"/>
                      <a:pt x="117" y="222"/>
                    </a:cubicBezTo>
                    <a:cubicBezTo>
                      <a:pt x="116" y="224"/>
                      <a:pt x="115" y="227"/>
                      <a:pt x="114" y="229"/>
                    </a:cubicBezTo>
                    <a:cubicBezTo>
                      <a:pt x="115" y="230"/>
                      <a:pt x="115" y="230"/>
                      <a:pt x="116" y="230"/>
                    </a:cubicBezTo>
                    <a:cubicBezTo>
                      <a:pt x="114" y="235"/>
                      <a:pt x="114" y="237"/>
                      <a:pt x="119" y="243"/>
                    </a:cubicBezTo>
                    <a:cubicBezTo>
                      <a:pt x="118" y="244"/>
                      <a:pt x="118" y="244"/>
                      <a:pt x="118" y="245"/>
                    </a:cubicBezTo>
                    <a:cubicBezTo>
                      <a:pt x="119" y="246"/>
                      <a:pt x="120" y="248"/>
                      <a:pt x="121" y="249"/>
                    </a:cubicBezTo>
                    <a:close/>
                  </a:path>
                </a:pathLst>
              </a:custGeom>
              <a:solidFill>
                <a:srgbClr val="E60012"/>
              </a:solidFill>
              <a:ln>
                <a:noFill/>
              </a:ln>
            </p:spPr>
            <p:txBody>
              <a:bodyPr anchor="ctr"/>
              <a:lstStyle/>
              <a:p>
                <a:pPr algn="ctr"/>
                <a:endParaRPr/>
              </a:p>
            </p:txBody>
          </p:sp>
          <p:sp>
            <p:nvSpPr>
              <p:cNvPr id="71" name="i$ļíḍé">
                <a:extLst>
                  <a:ext uri="{FF2B5EF4-FFF2-40B4-BE49-F238E27FC236}">
                    <a16:creationId xmlns:a16="http://schemas.microsoft.com/office/drawing/2014/main" id="{A59A6242-8228-4E8C-9B15-66218668DAED}"/>
                  </a:ext>
                </a:extLst>
              </p:cNvPr>
              <p:cNvSpPr/>
              <p:nvPr/>
            </p:nvSpPr>
            <p:spPr bwMode="auto">
              <a:xfrm>
                <a:off x="2711451" y="2667001"/>
                <a:ext cx="95250" cy="222250"/>
              </a:xfrm>
              <a:custGeom>
                <a:avLst/>
                <a:gdLst>
                  <a:gd name="T0" fmla="*/ 111 w 121"/>
                  <a:gd name="T1" fmla="*/ 283 h 283"/>
                  <a:gd name="T2" fmla="*/ 94 w 121"/>
                  <a:gd name="T3" fmla="*/ 268 h 283"/>
                  <a:gd name="T4" fmla="*/ 82 w 121"/>
                  <a:gd name="T5" fmla="*/ 222 h 283"/>
                  <a:gd name="T6" fmla="*/ 55 w 121"/>
                  <a:gd name="T7" fmla="*/ 124 h 283"/>
                  <a:gd name="T8" fmla="*/ 39 w 121"/>
                  <a:gd name="T9" fmla="*/ 173 h 283"/>
                  <a:gd name="T10" fmla="*/ 6 w 121"/>
                  <a:gd name="T11" fmla="*/ 177 h 283"/>
                  <a:gd name="T12" fmla="*/ 2 w 121"/>
                  <a:gd name="T13" fmla="*/ 108 h 283"/>
                  <a:gd name="T14" fmla="*/ 6 w 121"/>
                  <a:gd name="T15" fmla="*/ 106 h 283"/>
                  <a:gd name="T16" fmla="*/ 16 w 121"/>
                  <a:gd name="T17" fmla="*/ 116 h 283"/>
                  <a:gd name="T18" fmla="*/ 29 w 121"/>
                  <a:gd name="T19" fmla="*/ 139 h 283"/>
                  <a:gd name="T20" fmla="*/ 49 w 121"/>
                  <a:gd name="T21" fmla="*/ 102 h 283"/>
                  <a:gd name="T22" fmla="*/ 21 w 121"/>
                  <a:gd name="T23" fmla="*/ 39 h 283"/>
                  <a:gd name="T24" fmla="*/ 17 w 121"/>
                  <a:gd name="T25" fmla="*/ 28 h 283"/>
                  <a:gd name="T26" fmla="*/ 49 w 121"/>
                  <a:gd name="T27" fmla="*/ 12 h 283"/>
                  <a:gd name="T28" fmla="*/ 63 w 121"/>
                  <a:gd name="T29" fmla="*/ 63 h 283"/>
                  <a:gd name="T30" fmla="*/ 87 w 121"/>
                  <a:gd name="T31" fmla="*/ 24 h 283"/>
                  <a:gd name="T32" fmla="*/ 117 w 121"/>
                  <a:gd name="T33" fmla="*/ 8 h 283"/>
                  <a:gd name="T34" fmla="*/ 121 w 121"/>
                  <a:gd name="T35" fmla="*/ 20 h 283"/>
                  <a:gd name="T36" fmla="*/ 119 w 121"/>
                  <a:gd name="T37" fmla="*/ 21 h 283"/>
                  <a:gd name="T38" fmla="*/ 120 w 121"/>
                  <a:gd name="T39" fmla="*/ 26 h 283"/>
                  <a:gd name="T40" fmla="*/ 99 w 121"/>
                  <a:gd name="T41" fmla="*/ 87 h 283"/>
                  <a:gd name="T42" fmla="*/ 108 w 121"/>
                  <a:gd name="T43" fmla="*/ 88 h 283"/>
                  <a:gd name="T44" fmla="*/ 112 w 121"/>
                  <a:gd name="T45" fmla="*/ 92 h 283"/>
                  <a:gd name="T46" fmla="*/ 82 w 121"/>
                  <a:gd name="T47" fmla="*/ 137 h 283"/>
                  <a:gd name="T48" fmla="*/ 98 w 121"/>
                  <a:gd name="T49" fmla="*/ 195 h 283"/>
                  <a:gd name="T50" fmla="*/ 120 w 121"/>
                  <a:gd name="T51" fmla="*/ 266 h 283"/>
                  <a:gd name="T52" fmla="*/ 118 w 121"/>
                  <a:gd name="T53" fmla="*/ 278 h 283"/>
                  <a:gd name="T54" fmla="*/ 111 w 121"/>
                  <a:gd name="T55" fmla="*/ 283 h 283"/>
                  <a:gd name="T56" fmla="*/ 77 w 121"/>
                  <a:gd name="T57" fmla="*/ 119 h 283"/>
                  <a:gd name="T58" fmla="*/ 88 w 121"/>
                  <a:gd name="T59" fmla="*/ 93 h 283"/>
                  <a:gd name="T60" fmla="*/ 85 w 121"/>
                  <a:gd name="T61" fmla="*/ 74 h 283"/>
                  <a:gd name="T62" fmla="*/ 87 w 121"/>
                  <a:gd name="T63" fmla="*/ 72 h 283"/>
                  <a:gd name="T64" fmla="*/ 84 w 121"/>
                  <a:gd name="T65" fmla="*/ 59 h 283"/>
                  <a:gd name="T66" fmla="*/ 71 w 121"/>
                  <a:gd name="T67" fmla="*/ 80 h 283"/>
                  <a:gd name="T68" fmla="*/ 77 w 121"/>
                  <a:gd name="T69" fmla="*/ 119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21" h="283">
                    <a:moveTo>
                      <a:pt x="111" y="283"/>
                    </a:moveTo>
                    <a:cubicBezTo>
                      <a:pt x="108" y="277"/>
                      <a:pt x="94" y="268"/>
                      <a:pt x="94" y="268"/>
                    </a:cubicBezTo>
                    <a:cubicBezTo>
                      <a:pt x="89" y="256"/>
                      <a:pt x="81" y="234"/>
                      <a:pt x="82" y="222"/>
                    </a:cubicBezTo>
                    <a:cubicBezTo>
                      <a:pt x="74" y="188"/>
                      <a:pt x="64" y="156"/>
                      <a:pt x="55" y="124"/>
                    </a:cubicBezTo>
                    <a:cubicBezTo>
                      <a:pt x="48" y="127"/>
                      <a:pt x="41" y="164"/>
                      <a:pt x="39" y="173"/>
                    </a:cubicBezTo>
                    <a:cubicBezTo>
                      <a:pt x="38" y="194"/>
                      <a:pt x="12" y="185"/>
                      <a:pt x="6" y="177"/>
                    </a:cubicBezTo>
                    <a:cubicBezTo>
                      <a:pt x="0" y="157"/>
                      <a:pt x="1" y="126"/>
                      <a:pt x="2" y="108"/>
                    </a:cubicBezTo>
                    <a:cubicBezTo>
                      <a:pt x="3" y="107"/>
                      <a:pt x="4" y="107"/>
                      <a:pt x="6" y="106"/>
                    </a:cubicBezTo>
                    <a:cubicBezTo>
                      <a:pt x="7" y="109"/>
                      <a:pt x="12" y="111"/>
                      <a:pt x="16" y="116"/>
                    </a:cubicBezTo>
                    <a:cubicBezTo>
                      <a:pt x="20" y="124"/>
                      <a:pt x="25" y="131"/>
                      <a:pt x="29" y="139"/>
                    </a:cubicBezTo>
                    <a:cubicBezTo>
                      <a:pt x="42" y="132"/>
                      <a:pt x="38" y="112"/>
                      <a:pt x="49" y="102"/>
                    </a:cubicBezTo>
                    <a:cubicBezTo>
                      <a:pt x="46" y="77"/>
                      <a:pt x="33" y="54"/>
                      <a:pt x="21" y="39"/>
                    </a:cubicBezTo>
                    <a:cubicBezTo>
                      <a:pt x="20" y="35"/>
                      <a:pt x="18" y="31"/>
                      <a:pt x="17" y="28"/>
                    </a:cubicBezTo>
                    <a:cubicBezTo>
                      <a:pt x="23" y="5"/>
                      <a:pt x="28" y="0"/>
                      <a:pt x="49" y="12"/>
                    </a:cubicBezTo>
                    <a:cubicBezTo>
                      <a:pt x="54" y="28"/>
                      <a:pt x="57" y="45"/>
                      <a:pt x="63" y="63"/>
                    </a:cubicBezTo>
                    <a:cubicBezTo>
                      <a:pt x="70" y="59"/>
                      <a:pt x="78" y="31"/>
                      <a:pt x="87" y="24"/>
                    </a:cubicBezTo>
                    <a:cubicBezTo>
                      <a:pt x="89" y="11"/>
                      <a:pt x="106" y="3"/>
                      <a:pt x="117" y="8"/>
                    </a:cubicBezTo>
                    <a:cubicBezTo>
                      <a:pt x="118" y="12"/>
                      <a:pt x="119" y="16"/>
                      <a:pt x="121" y="20"/>
                    </a:cubicBezTo>
                    <a:cubicBezTo>
                      <a:pt x="120" y="21"/>
                      <a:pt x="119" y="21"/>
                      <a:pt x="119" y="21"/>
                    </a:cubicBezTo>
                    <a:cubicBezTo>
                      <a:pt x="119" y="23"/>
                      <a:pt x="119" y="24"/>
                      <a:pt x="120" y="26"/>
                    </a:cubicBezTo>
                    <a:cubicBezTo>
                      <a:pt x="106" y="43"/>
                      <a:pt x="93" y="60"/>
                      <a:pt x="99" y="87"/>
                    </a:cubicBezTo>
                    <a:cubicBezTo>
                      <a:pt x="105" y="88"/>
                      <a:pt x="105" y="88"/>
                      <a:pt x="108" y="88"/>
                    </a:cubicBezTo>
                    <a:cubicBezTo>
                      <a:pt x="108" y="90"/>
                      <a:pt x="108" y="90"/>
                      <a:pt x="112" y="92"/>
                    </a:cubicBezTo>
                    <a:cubicBezTo>
                      <a:pt x="116" y="105"/>
                      <a:pt x="92" y="132"/>
                      <a:pt x="82" y="137"/>
                    </a:cubicBezTo>
                    <a:cubicBezTo>
                      <a:pt x="79" y="147"/>
                      <a:pt x="92" y="179"/>
                      <a:pt x="98" y="195"/>
                    </a:cubicBezTo>
                    <a:cubicBezTo>
                      <a:pt x="99" y="196"/>
                      <a:pt x="99" y="196"/>
                      <a:pt x="120" y="266"/>
                    </a:cubicBezTo>
                    <a:cubicBezTo>
                      <a:pt x="119" y="269"/>
                      <a:pt x="119" y="273"/>
                      <a:pt x="118" y="278"/>
                    </a:cubicBezTo>
                    <a:cubicBezTo>
                      <a:pt x="116" y="280"/>
                      <a:pt x="113" y="282"/>
                      <a:pt x="111" y="283"/>
                    </a:cubicBezTo>
                    <a:close/>
                    <a:moveTo>
                      <a:pt x="77" y="119"/>
                    </a:moveTo>
                    <a:cubicBezTo>
                      <a:pt x="83" y="111"/>
                      <a:pt x="88" y="105"/>
                      <a:pt x="88" y="93"/>
                    </a:cubicBezTo>
                    <a:cubicBezTo>
                      <a:pt x="86" y="85"/>
                      <a:pt x="86" y="78"/>
                      <a:pt x="85" y="74"/>
                    </a:cubicBezTo>
                    <a:cubicBezTo>
                      <a:pt x="86" y="73"/>
                      <a:pt x="86" y="73"/>
                      <a:pt x="87" y="72"/>
                    </a:cubicBezTo>
                    <a:cubicBezTo>
                      <a:pt x="86" y="68"/>
                      <a:pt x="85" y="64"/>
                      <a:pt x="84" y="59"/>
                    </a:cubicBezTo>
                    <a:cubicBezTo>
                      <a:pt x="77" y="61"/>
                      <a:pt x="70" y="73"/>
                      <a:pt x="71" y="80"/>
                    </a:cubicBezTo>
                    <a:cubicBezTo>
                      <a:pt x="64" y="87"/>
                      <a:pt x="70" y="111"/>
                      <a:pt x="77" y="119"/>
                    </a:cubicBezTo>
                    <a:close/>
                  </a:path>
                </a:pathLst>
              </a:custGeom>
              <a:solidFill>
                <a:srgbClr val="E60012"/>
              </a:solidFill>
              <a:ln>
                <a:noFill/>
              </a:ln>
            </p:spPr>
            <p:txBody>
              <a:bodyPr anchor="ctr"/>
              <a:lstStyle/>
              <a:p>
                <a:pPr algn="ctr"/>
                <a:endParaRPr/>
              </a:p>
            </p:txBody>
          </p:sp>
          <p:sp>
            <p:nvSpPr>
              <p:cNvPr id="72" name="î$lîde">
                <a:extLst>
                  <a:ext uri="{FF2B5EF4-FFF2-40B4-BE49-F238E27FC236}">
                    <a16:creationId xmlns:a16="http://schemas.microsoft.com/office/drawing/2014/main" id="{6849EFBD-777C-4105-B662-848D6BF47BEC}"/>
                  </a:ext>
                </a:extLst>
              </p:cNvPr>
              <p:cNvSpPr/>
              <p:nvPr/>
            </p:nvSpPr>
            <p:spPr bwMode="auto">
              <a:xfrm>
                <a:off x="3482976" y="2732088"/>
                <a:ext cx="207963" cy="249238"/>
              </a:xfrm>
              <a:custGeom>
                <a:avLst/>
                <a:gdLst>
                  <a:gd name="T0" fmla="*/ 28 w 264"/>
                  <a:gd name="T1" fmla="*/ 281 h 318"/>
                  <a:gd name="T2" fmla="*/ 19 w 264"/>
                  <a:gd name="T3" fmla="*/ 256 h 318"/>
                  <a:gd name="T4" fmla="*/ 52 w 264"/>
                  <a:gd name="T5" fmla="*/ 278 h 318"/>
                  <a:gd name="T6" fmla="*/ 65 w 264"/>
                  <a:gd name="T7" fmla="*/ 263 h 318"/>
                  <a:gd name="T8" fmla="*/ 98 w 264"/>
                  <a:gd name="T9" fmla="*/ 206 h 318"/>
                  <a:gd name="T10" fmla="*/ 43 w 264"/>
                  <a:gd name="T11" fmla="*/ 204 h 318"/>
                  <a:gd name="T12" fmla="*/ 5 w 264"/>
                  <a:gd name="T13" fmla="*/ 157 h 318"/>
                  <a:gd name="T14" fmla="*/ 76 w 264"/>
                  <a:gd name="T15" fmla="*/ 181 h 318"/>
                  <a:gd name="T16" fmla="*/ 147 w 264"/>
                  <a:gd name="T17" fmla="*/ 171 h 318"/>
                  <a:gd name="T18" fmla="*/ 130 w 264"/>
                  <a:gd name="T19" fmla="*/ 162 h 318"/>
                  <a:gd name="T20" fmla="*/ 89 w 264"/>
                  <a:gd name="T21" fmla="*/ 132 h 318"/>
                  <a:gd name="T22" fmla="*/ 221 w 264"/>
                  <a:gd name="T23" fmla="*/ 130 h 318"/>
                  <a:gd name="T24" fmla="*/ 169 w 264"/>
                  <a:gd name="T25" fmla="*/ 147 h 318"/>
                  <a:gd name="T26" fmla="*/ 151 w 264"/>
                  <a:gd name="T27" fmla="*/ 99 h 318"/>
                  <a:gd name="T28" fmla="*/ 141 w 264"/>
                  <a:gd name="T29" fmla="*/ 82 h 318"/>
                  <a:gd name="T30" fmla="*/ 113 w 264"/>
                  <a:gd name="T31" fmla="*/ 100 h 318"/>
                  <a:gd name="T32" fmla="*/ 96 w 264"/>
                  <a:gd name="T33" fmla="*/ 114 h 318"/>
                  <a:gd name="T34" fmla="*/ 105 w 264"/>
                  <a:gd name="T35" fmla="*/ 48 h 318"/>
                  <a:gd name="T36" fmla="*/ 116 w 264"/>
                  <a:gd name="T37" fmla="*/ 67 h 318"/>
                  <a:gd name="T38" fmla="*/ 126 w 264"/>
                  <a:gd name="T39" fmla="*/ 3 h 318"/>
                  <a:gd name="T40" fmla="*/ 131 w 264"/>
                  <a:gd name="T41" fmla="*/ 0 h 318"/>
                  <a:gd name="T42" fmla="*/ 143 w 264"/>
                  <a:gd name="T43" fmla="*/ 73 h 318"/>
                  <a:gd name="T44" fmla="*/ 162 w 264"/>
                  <a:gd name="T45" fmla="*/ 41 h 318"/>
                  <a:gd name="T46" fmla="*/ 184 w 264"/>
                  <a:gd name="T47" fmla="*/ 63 h 318"/>
                  <a:gd name="T48" fmla="*/ 207 w 264"/>
                  <a:gd name="T49" fmla="*/ 88 h 318"/>
                  <a:gd name="T50" fmla="*/ 188 w 264"/>
                  <a:gd name="T51" fmla="*/ 95 h 318"/>
                  <a:gd name="T52" fmla="*/ 253 w 264"/>
                  <a:gd name="T53" fmla="*/ 154 h 318"/>
                  <a:gd name="T54" fmla="*/ 181 w 264"/>
                  <a:gd name="T55" fmla="*/ 165 h 318"/>
                  <a:gd name="T56" fmla="*/ 164 w 264"/>
                  <a:gd name="T57" fmla="*/ 196 h 318"/>
                  <a:gd name="T58" fmla="*/ 143 w 264"/>
                  <a:gd name="T59" fmla="*/ 198 h 318"/>
                  <a:gd name="T60" fmla="*/ 159 w 264"/>
                  <a:gd name="T61" fmla="*/ 248 h 318"/>
                  <a:gd name="T62" fmla="*/ 124 w 264"/>
                  <a:gd name="T63" fmla="*/ 238 h 318"/>
                  <a:gd name="T64" fmla="*/ 121 w 264"/>
                  <a:gd name="T65" fmla="*/ 212 h 318"/>
                  <a:gd name="T66" fmla="*/ 50 w 264"/>
                  <a:gd name="T67" fmla="*/ 318 h 318"/>
                  <a:gd name="T68" fmla="*/ 158 w 264"/>
                  <a:gd name="T69" fmla="*/ 127 h 318"/>
                  <a:gd name="T70" fmla="*/ 173 w 264"/>
                  <a:gd name="T71" fmla="*/ 116 h 318"/>
                  <a:gd name="T72" fmla="*/ 158 w 264"/>
                  <a:gd name="T73" fmla="*/ 12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64" h="318">
                    <a:moveTo>
                      <a:pt x="42" y="316"/>
                    </a:moveTo>
                    <a:cubicBezTo>
                      <a:pt x="41" y="304"/>
                      <a:pt x="27" y="292"/>
                      <a:pt x="28" y="281"/>
                    </a:cubicBezTo>
                    <a:cubicBezTo>
                      <a:pt x="23" y="275"/>
                      <a:pt x="20" y="263"/>
                      <a:pt x="16" y="258"/>
                    </a:cubicBezTo>
                    <a:cubicBezTo>
                      <a:pt x="17" y="258"/>
                      <a:pt x="18" y="257"/>
                      <a:pt x="19" y="256"/>
                    </a:cubicBezTo>
                    <a:cubicBezTo>
                      <a:pt x="25" y="262"/>
                      <a:pt x="30" y="267"/>
                      <a:pt x="36" y="273"/>
                    </a:cubicBezTo>
                    <a:cubicBezTo>
                      <a:pt x="39" y="272"/>
                      <a:pt x="44" y="282"/>
                      <a:pt x="52" y="278"/>
                    </a:cubicBezTo>
                    <a:cubicBezTo>
                      <a:pt x="56" y="273"/>
                      <a:pt x="59" y="268"/>
                      <a:pt x="63" y="263"/>
                    </a:cubicBezTo>
                    <a:cubicBezTo>
                      <a:pt x="64" y="262"/>
                      <a:pt x="64" y="263"/>
                      <a:pt x="65" y="263"/>
                    </a:cubicBezTo>
                    <a:cubicBezTo>
                      <a:pt x="65" y="262"/>
                      <a:pt x="65" y="261"/>
                      <a:pt x="65" y="261"/>
                    </a:cubicBezTo>
                    <a:cubicBezTo>
                      <a:pt x="74" y="246"/>
                      <a:pt x="94" y="221"/>
                      <a:pt x="98" y="206"/>
                    </a:cubicBezTo>
                    <a:cubicBezTo>
                      <a:pt x="90" y="197"/>
                      <a:pt x="51" y="201"/>
                      <a:pt x="45" y="206"/>
                    </a:cubicBezTo>
                    <a:cubicBezTo>
                      <a:pt x="45" y="205"/>
                      <a:pt x="44" y="205"/>
                      <a:pt x="43" y="204"/>
                    </a:cubicBezTo>
                    <a:cubicBezTo>
                      <a:pt x="28" y="208"/>
                      <a:pt x="28" y="208"/>
                      <a:pt x="22" y="208"/>
                    </a:cubicBezTo>
                    <a:cubicBezTo>
                      <a:pt x="7" y="201"/>
                      <a:pt x="0" y="168"/>
                      <a:pt x="5" y="157"/>
                    </a:cubicBezTo>
                    <a:cubicBezTo>
                      <a:pt x="8" y="156"/>
                      <a:pt x="8" y="156"/>
                      <a:pt x="23" y="165"/>
                    </a:cubicBezTo>
                    <a:cubicBezTo>
                      <a:pt x="35" y="168"/>
                      <a:pt x="64" y="172"/>
                      <a:pt x="76" y="181"/>
                    </a:cubicBezTo>
                    <a:cubicBezTo>
                      <a:pt x="79" y="177"/>
                      <a:pt x="111" y="191"/>
                      <a:pt x="120" y="189"/>
                    </a:cubicBezTo>
                    <a:cubicBezTo>
                      <a:pt x="129" y="184"/>
                      <a:pt x="142" y="178"/>
                      <a:pt x="147" y="171"/>
                    </a:cubicBezTo>
                    <a:cubicBezTo>
                      <a:pt x="146" y="163"/>
                      <a:pt x="134" y="162"/>
                      <a:pt x="131" y="160"/>
                    </a:cubicBezTo>
                    <a:cubicBezTo>
                      <a:pt x="131" y="161"/>
                      <a:pt x="130" y="162"/>
                      <a:pt x="130" y="162"/>
                    </a:cubicBezTo>
                    <a:cubicBezTo>
                      <a:pt x="117" y="155"/>
                      <a:pt x="89" y="159"/>
                      <a:pt x="86" y="136"/>
                    </a:cubicBezTo>
                    <a:cubicBezTo>
                      <a:pt x="87" y="135"/>
                      <a:pt x="88" y="133"/>
                      <a:pt x="89" y="132"/>
                    </a:cubicBezTo>
                    <a:cubicBezTo>
                      <a:pt x="138" y="150"/>
                      <a:pt x="143" y="151"/>
                      <a:pt x="162" y="158"/>
                    </a:cubicBezTo>
                    <a:cubicBezTo>
                      <a:pt x="181" y="156"/>
                      <a:pt x="208" y="145"/>
                      <a:pt x="221" y="130"/>
                    </a:cubicBezTo>
                    <a:cubicBezTo>
                      <a:pt x="220" y="117"/>
                      <a:pt x="192" y="104"/>
                      <a:pt x="186" y="112"/>
                    </a:cubicBezTo>
                    <a:cubicBezTo>
                      <a:pt x="187" y="128"/>
                      <a:pt x="178" y="137"/>
                      <a:pt x="169" y="147"/>
                    </a:cubicBezTo>
                    <a:cubicBezTo>
                      <a:pt x="150" y="149"/>
                      <a:pt x="144" y="140"/>
                      <a:pt x="137" y="120"/>
                    </a:cubicBezTo>
                    <a:cubicBezTo>
                      <a:pt x="141" y="113"/>
                      <a:pt x="146" y="106"/>
                      <a:pt x="151" y="99"/>
                    </a:cubicBezTo>
                    <a:cubicBezTo>
                      <a:pt x="163" y="93"/>
                      <a:pt x="163" y="93"/>
                      <a:pt x="164" y="90"/>
                    </a:cubicBezTo>
                    <a:cubicBezTo>
                      <a:pt x="157" y="80"/>
                      <a:pt x="149" y="83"/>
                      <a:pt x="141" y="82"/>
                    </a:cubicBezTo>
                    <a:cubicBezTo>
                      <a:pt x="133" y="90"/>
                      <a:pt x="134" y="109"/>
                      <a:pt x="124" y="123"/>
                    </a:cubicBezTo>
                    <a:cubicBezTo>
                      <a:pt x="113" y="127"/>
                      <a:pt x="111" y="106"/>
                      <a:pt x="113" y="100"/>
                    </a:cubicBezTo>
                    <a:cubicBezTo>
                      <a:pt x="112" y="98"/>
                      <a:pt x="110" y="97"/>
                      <a:pt x="109" y="95"/>
                    </a:cubicBezTo>
                    <a:cubicBezTo>
                      <a:pt x="105" y="101"/>
                      <a:pt x="102" y="108"/>
                      <a:pt x="96" y="114"/>
                    </a:cubicBezTo>
                    <a:cubicBezTo>
                      <a:pt x="93" y="110"/>
                      <a:pt x="92" y="107"/>
                      <a:pt x="92" y="104"/>
                    </a:cubicBezTo>
                    <a:cubicBezTo>
                      <a:pt x="96" y="85"/>
                      <a:pt x="101" y="66"/>
                      <a:pt x="105" y="48"/>
                    </a:cubicBezTo>
                    <a:cubicBezTo>
                      <a:pt x="102" y="38"/>
                      <a:pt x="104" y="33"/>
                      <a:pt x="107" y="28"/>
                    </a:cubicBezTo>
                    <a:cubicBezTo>
                      <a:pt x="115" y="37"/>
                      <a:pt x="118" y="50"/>
                      <a:pt x="116" y="67"/>
                    </a:cubicBezTo>
                    <a:cubicBezTo>
                      <a:pt x="117" y="68"/>
                      <a:pt x="118" y="70"/>
                      <a:pt x="119" y="71"/>
                    </a:cubicBezTo>
                    <a:cubicBezTo>
                      <a:pt x="129" y="50"/>
                      <a:pt x="128" y="23"/>
                      <a:pt x="126" y="3"/>
                    </a:cubicBezTo>
                    <a:cubicBezTo>
                      <a:pt x="126" y="2"/>
                      <a:pt x="127" y="1"/>
                      <a:pt x="128" y="0"/>
                    </a:cubicBezTo>
                    <a:cubicBezTo>
                      <a:pt x="129" y="0"/>
                      <a:pt x="130" y="0"/>
                      <a:pt x="131" y="0"/>
                    </a:cubicBezTo>
                    <a:cubicBezTo>
                      <a:pt x="140" y="10"/>
                      <a:pt x="143" y="37"/>
                      <a:pt x="140" y="57"/>
                    </a:cubicBezTo>
                    <a:cubicBezTo>
                      <a:pt x="140" y="65"/>
                      <a:pt x="137" y="64"/>
                      <a:pt x="143" y="73"/>
                    </a:cubicBezTo>
                    <a:cubicBezTo>
                      <a:pt x="150" y="75"/>
                      <a:pt x="156" y="75"/>
                      <a:pt x="161" y="68"/>
                    </a:cubicBezTo>
                    <a:cubicBezTo>
                      <a:pt x="161" y="55"/>
                      <a:pt x="156" y="49"/>
                      <a:pt x="162" y="41"/>
                    </a:cubicBezTo>
                    <a:cubicBezTo>
                      <a:pt x="166" y="45"/>
                      <a:pt x="169" y="49"/>
                      <a:pt x="173" y="53"/>
                    </a:cubicBezTo>
                    <a:cubicBezTo>
                      <a:pt x="173" y="57"/>
                      <a:pt x="180" y="63"/>
                      <a:pt x="184" y="63"/>
                    </a:cubicBezTo>
                    <a:cubicBezTo>
                      <a:pt x="193" y="57"/>
                      <a:pt x="196" y="52"/>
                      <a:pt x="204" y="49"/>
                    </a:cubicBezTo>
                    <a:cubicBezTo>
                      <a:pt x="210" y="59"/>
                      <a:pt x="216" y="74"/>
                      <a:pt x="207" y="88"/>
                    </a:cubicBezTo>
                    <a:cubicBezTo>
                      <a:pt x="200" y="90"/>
                      <a:pt x="192" y="90"/>
                      <a:pt x="189" y="91"/>
                    </a:cubicBezTo>
                    <a:cubicBezTo>
                      <a:pt x="189" y="92"/>
                      <a:pt x="189" y="94"/>
                      <a:pt x="188" y="95"/>
                    </a:cubicBezTo>
                    <a:cubicBezTo>
                      <a:pt x="192" y="99"/>
                      <a:pt x="195" y="98"/>
                      <a:pt x="199" y="97"/>
                    </a:cubicBezTo>
                    <a:cubicBezTo>
                      <a:pt x="221" y="104"/>
                      <a:pt x="264" y="104"/>
                      <a:pt x="253" y="154"/>
                    </a:cubicBezTo>
                    <a:cubicBezTo>
                      <a:pt x="249" y="162"/>
                      <a:pt x="249" y="169"/>
                      <a:pt x="238" y="171"/>
                    </a:cubicBezTo>
                    <a:cubicBezTo>
                      <a:pt x="221" y="166"/>
                      <a:pt x="197" y="154"/>
                      <a:pt x="181" y="165"/>
                    </a:cubicBezTo>
                    <a:cubicBezTo>
                      <a:pt x="181" y="176"/>
                      <a:pt x="191" y="196"/>
                      <a:pt x="175" y="198"/>
                    </a:cubicBezTo>
                    <a:cubicBezTo>
                      <a:pt x="171" y="197"/>
                      <a:pt x="168" y="196"/>
                      <a:pt x="164" y="196"/>
                    </a:cubicBezTo>
                    <a:cubicBezTo>
                      <a:pt x="163" y="197"/>
                      <a:pt x="163" y="198"/>
                      <a:pt x="162" y="198"/>
                    </a:cubicBezTo>
                    <a:cubicBezTo>
                      <a:pt x="157" y="193"/>
                      <a:pt x="149" y="195"/>
                      <a:pt x="143" y="198"/>
                    </a:cubicBezTo>
                    <a:cubicBezTo>
                      <a:pt x="143" y="199"/>
                      <a:pt x="143" y="201"/>
                      <a:pt x="143" y="202"/>
                    </a:cubicBezTo>
                    <a:cubicBezTo>
                      <a:pt x="153" y="211"/>
                      <a:pt x="168" y="230"/>
                      <a:pt x="159" y="248"/>
                    </a:cubicBezTo>
                    <a:cubicBezTo>
                      <a:pt x="149" y="248"/>
                      <a:pt x="142" y="244"/>
                      <a:pt x="133" y="240"/>
                    </a:cubicBezTo>
                    <a:cubicBezTo>
                      <a:pt x="130" y="242"/>
                      <a:pt x="125" y="240"/>
                      <a:pt x="124" y="238"/>
                    </a:cubicBezTo>
                    <a:cubicBezTo>
                      <a:pt x="129" y="231"/>
                      <a:pt x="132" y="223"/>
                      <a:pt x="134" y="218"/>
                    </a:cubicBezTo>
                    <a:cubicBezTo>
                      <a:pt x="127" y="211"/>
                      <a:pt x="127" y="212"/>
                      <a:pt x="121" y="212"/>
                    </a:cubicBezTo>
                    <a:cubicBezTo>
                      <a:pt x="109" y="231"/>
                      <a:pt x="97" y="250"/>
                      <a:pt x="84" y="269"/>
                    </a:cubicBezTo>
                    <a:cubicBezTo>
                      <a:pt x="78" y="281"/>
                      <a:pt x="64" y="314"/>
                      <a:pt x="50" y="318"/>
                    </a:cubicBezTo>
                    <a:cubicBezTo>
                      <a:pt x="44" y="315"/>
                      <a:pt x="44" y="315"/>
                      <a:pt x="42" y="316"/>
                    </a:cubicBezTo>
                    <a:close/>
                    <a:moveTo>
                      <a:pt x="158" y="127"/>
                    </a:moveTo>
                    <a:cubicBezTo>
                      <a:pt x="164" y="133"/>
                      <a:pt x="164" y="133"/>
                      <a:pt x="165" y="133"/>
                    </a:cubicBezTo>
                    <a:cubicBezTo>
                      <a:pt x="169" y="126"/>
                      <a:pt x="171" y="120"/>
                      <a:pt x="173" y="116"/>
                    </a:cubicBezTo>
                    <a:cubicBezTo>
                      <a:pt x="164" y="104"/>
                      <a:pt x="164" y="108"/>
                      <a:pt x="156" y="119"/>
                    </a:cubicBezTo>
                    <a:cubicBezTo>
                      <a:pt x="157" y="122"/>
                      <a:pt x="157" y="124"/>
                      <a:pt x="158" y="127"/>
                    </a:cubicBezTo>
                    <a:close/>
                  </a:path>
                </a:pathLst>
              </a:custGeom>
              <a:solidFill>
                <a:srgbClr val="E60012"/>
              </a:solidFill>
              <a:ln>
                <a:noFill/>
              </a:ln>
            </p:spPr>
            <p:txBody>
              <a:bodyPr anchor="ctr"/>
              <a:lstStyle/>
              <a:p>
                <a:pPr algn="ctr"/>
                <a:endParaRPr/>
              </a:p>
            </p:txBody>
          </p:sp>
          <p:sp>
            <p:nvSpPr>
              <p:cNvPr id="73" name="íṧļide">
                <a:extLst>
                  <a:ext uri="{FF2B5EF4-FFF2-40B4-BE49-F238E27FC236}">
                    <a16:creationId xmlns:a16="http://schemas.microsoft.com/office/drawing/2014/main" id="{AE656C30-9641-4271-B496-C46C6F95199B}"/>
                  </a:ext>
                </a:extLst>
              </p:cNvPr>
              <p:cNvSpPr/>
              <p:nvPr/>
            </p:nvSpPr>
            <p:spPr bwMode="auto">
              <a:xfrm>
                <a:off x="2887663" y="2605088"/>
                <a:ext cx="152400" cy="233363"/>
              </a:xfrm>
              <a:custGeom>
                <a:avLst/>
                <a:gdLst>
                  <a:gd name="T0" fmla="*/ 148 w 194"/>
                  <a:gd name="T1" fmla="*/ 226 h 299"/>
                  <a:gd name="T2" fmla="*/ 145 w 194"/>
                  <a:gd name="T3" fmla="*/ 175 h 299"/>
                  <a:gd name="T4" fmla="*/ 127 w 194"/>
                  <a:gd name="T5" fmla="*/ 196 h 299"/>
                  <a:gd name="T6" fmla="*/ 116 w 194"/>
                  <a:gd name="T7" fmla="*/ 175 h 299"/>
                  <a:gd name="T8" fmla="*/ 87 w 194"/>
                  <a:gd name="T9" fmla="*/ 56 h 299"/>
                  <a:gd name="T10" fmla="*/ 116 w 194"/>
                  <a:gd name="T11" fmla="*/ 122 h 299"/>
                  <a:gd name="T12" fmla="*/ 126 w 194"/>
                  <a:gd name="T13" fmla="*/ 164 h 299"/>
                  <a:gd name="T14" fmla="*/ 129 w 194"/>
                  <a:gd name="T15" fmla="*/ 43 h 299"/>
                  <a:gd name="T16" fmla="*/ 157 w 194"/>
                  <a:gd name="T17" fmla="*/ 43 h 299"/>
                  <a:gd name="T18" fmla="*/ 170 w 194"/>
                  <a:gd name="T19" fmla="*/ 77 h 299"/>
                  <a:gd name="T20" fmla="*/ 177 w 194"/>
                  <a:gd name="T21" fmla="*/ 95 h 299"/>
                  <a:gd name="T22" fmla="*/ 173 w 194"/>
                  <a:gd name="T23" fmla="*/ 274 h 299"/>
                  <a:gd name="T24" fmla="*/ 78 w 194"/>
                  <a:gd name="T25" fmla="*/ 242 h 299"/>
                  <a:gd name="T26" fmla="*/ 80 w 194"/>
                  <a:gd name="T27" fmla="*/ 196 h 299"/>
                  <a:gd name="T28" fmla="*/ 96 w 194"/>
                  <a:gd name="T29" fmla="*/ 156 h 299"/>
                  <a:gd name="T30" fmla="*/ 78 w 194"/>
                  <a:gd name="T31" fmla="*/ 164 h 299"/>
                  <a:gd name="T32" fmla="*/ 85 w 194"/>
                  <a:gd name="T33" fmla="*/ 100 h 299"/>
                  <a:gd name="T34" fmla="*/ 58 w 194"/>
                  <a:gd name="T35" fmla="*/ 90 h 299"/>
                  <a:gd name="T36" fmla="*/ 3 w 194"/>
                  <a:gd name="T37" fmla="*/ 174 h 299"/>
                  <a:gd name="T38" fmla="*/ 25 w 194"/>
                  <a:gd name="T39" fmla="*/ 185 h 299"/>
                  <a:gd name="T40" fmla="*/ 62 w 194"/>
                  <a:gd name="T41" fmla="*/ 197 h 299"/>
                  <a:gd name="T42" fmla="*/ 54 w 194"/>
                  <a:gd name="T43" fmla="*/ 185 h 299"/>
                  <a:gd name="T44" fmla="*/ 37 w 194"/>
                  <a:gd name="T45" fmla="*/ 216 h 299"/>
                  <a:gd name="T46" fmla="*/ 48 w 194"/>
                  <a:gd name="T47" fmla="*/ 245 h 299"/>
                  <a:gd name="T48" fmla="*/ 68 w 194"/>
                  <a:gd name="T49" fmla="*/ 238 h 299"/>
                  <a:gd name="T50" fmla="*/ 17 w 194"/>
                  <a:gd name="T51" fmla="*/ 96 h 299"/>
                  <a:gd name="T52" fmla="*/ 61 w 194"/>
                  <a:gd name="T53" fmla="*/ 59 h 299"/>
                  <a:gd name="T54" fmla="*/ 79 w 194"/>
                  <a:gd name="T55" fmla="*/ 14 h 299"/>
                  <a:gd name="T56" fmla="*/ 31 w 194"/>
                  <a:gd name="T57" fmla="*/ 70 h 299"/>
                  <a:gd name="T58" fmla="*/ 24 w 194"/>
                  <a:gd name="T59" fmla="*/ 84 h 299"/>
                  <a:gd name="T60" fmla="*/ 21 w 194"/>
                  <a:gd name="T61" fmla="*/ 90 h 299"/>
                  <a:gd name="T62" fmla="*/ 20 w 194"/>
                  <a:gd name="T63" fmla="*/ 93 h 299"/>
                  <a:gd name="T64" fmla="*/ 17 w 194"/>
                  <a:gd name="T65" fmla="*/ 96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4" h="299">
                    <a:moveTo>
                      <a:pt x="161" y="299"/>
                    </a:moveTo>
                    <a:cubicBezTo>
                      <a:pt x="152" y="275"/>
                      <a:pt x="152" y="251"/>
                      <a:pt x="148" y="226"/>
                    </a:cubicBezTo>
                    <a:cubicBezTo>
                      <a:pt x="149" y="225"/>
                      <a:pt x="150" y="225"/>
                      <a:pt x="151" y="225"/>
                    </a:cubicBezTo>
                    <a:cubicBezTo>
                      <a:pt x="149" y="208"/>
                      <a:pt x="147" y="192"/>
                      <a:pt x="145" y="175"/>
                    </a:cubicBezTo>
                    <a:cubicBezTo>
                      <a:pt x="144" y="175"/>
                      <a:pt x="143" y="175"/>
                      <a:pt x="143" y="175"/>
                    </a:cubicBezTo>
                    <a:cubicBezTo>
                      <a:pt x="137" y="180"/>
                      <a:pt x="132" y="190"/>
                      <a:pt x="127" y="196"/>
                    </a:cubicBezTo>
                    <a:cubicBezTo>
                      <a:pt x="122" y="197"/>
                      <a:pt x="118" y="198"/>
                      <a:pt x="115" y="199"/>
                    </a:cubicBezTo>
                    <a:cubicBezTo>
                      <a:pt x="110" y="194"/>
                      <a:pt x="115" y="178"/>
                      <a:pt x="116" y="175"/>
                    </a:cubicBezTo>
                    <a:cubicBezTo>
                      <a:pt x="117" y="148"/>
                      <a:pt x="106" y="130"/>
                      <a:pt x="108" y="106"/>
                    </a:cubicBezTo>
                    <a:cubicBezTo>
                      <a:pt x="105" y="83"/>
                      <a:pt x="85" y="80"/>
                      <a:pt x="87" y="56"/>
                    </a:cubicBezTo>
                    <a:cubicBezTo>
                      <a:pt x="96" y="50"/>
                      <a:pt x="102" y="60"/>
                      <a:pt x="112" y="69"/>
                    </a:cubicBezTo>
                    <a:cubicBezTo>
                      <a:pt x="118" y="85"/>
                      <a:pt x="114" y="104"/>
                      <a:pt x="116" y="122"/>
                    </a:cubicBezTo>
                    <a:cubicBezTo>
                      <a:pt x="121" y="129"/>
                      <a:pt x="127" y="138"/>
                      <a:pt x="128" y="153"/>
                    </a:cubicBezTo>
                    <a:cubicBezTo>
                      <a:pt x="126" y="158"/>
                      <a:pt x="126" y="158"/>
                      <a:pt x="126" y="164"/>
                    </a:cubicBezTo>
                    <a:cubicBezTo>
                      <a:pt x="132" y="163"/>
                      <a:pt x="137" y="154"/>
                      <a:pt x="141" y="148"/>
                    </a:cubicBezTo>
                    <a:cubicBezTo>
                      <a:pt x="138" y="112"/>
                      <a:pt x="134" y="75"/>
                      <a:pt x="129" y="43"/>
                    </a:cubicBezTo>
                    <a:cubicBezTo>
                      <a:pt x="123" y="40"/>
                      <a:pt x="122" y="15"/>
                      <a:pt x="125" y="11"/>
                    </a:cubicBezTo>
                    <a:cubicBezTo>
                      <a:pt x="146" y="7"/>
                      <a:pt x="151" y="16"/>
                      <a:pt x="157" y="43"/>
                    </a:cubicBezTo>
                    <a:cubicBezTo>
                      <a:pt x="157" y="60"/>
                      <a:pt x="152" y="101"/>
                      <a:pt x="159" y="114"/>
                    </a:cubicBezTo>
                    <a:cubicBezTo>
                      <a:pt x="166" y="113"/>
                      <a:pt x="169" y="84"/>
                      <a:pt x="170" y="77"/>
                    </a:cubicBezTo>
                    <a:cubicBezTo>
                      <a:pt x="170" y="77"/>
                      <a:pt x="171" y="77"/>
                      <a:pt x="172" y="77"/>
                    </a:cubicBezTo>
                    <a:cubicBezTo>
                      <a:pt x="173" y="87"/>
                      <a:pt x="174" y="86"/>
                      <a:pt x="177" y="95"/>
                    </a:cubicBezTo>
                    <a:cubicBezTo>
                      <a:pt x="194" y="102"/>
                      <a:pt x="170" y="135"/>
                      <a:pt x="164" y="142"/>
                    </a:cubicBezTo>
                    <a:cubicBezTo>
                      <a:pt x="162" y="183"/>
                      <a:pt x="172" y="229"/>
                      <a:pt x="173" y="274"/>
                    </a:cubicBezTo>
                    <a:cubicBezTo>
                      <a:pt x="172" y="286"/>
                      <a:pt x="169" y="295"/>
                      <a:pt x="161" y="299"/>
                    </a:cubicBezTo>
                    <a:close/>
                    <a:moveTo>
                      <a:pt x="78" y="242"/>
                    </a:moveTo>
                    <a:cubicBezTo>
                      <a:pt x="81" y="240"/>
                      <a:pt x="83" y="238"/>
                      <a:pt x="86" y="236"/>
                    </a:cubicBezTo>
                    <a:cubicBezTo>
                      <a:pt x="84" y="222"/>
                      <a:pt x="82" y="209"/>
                      <a:pt x="80" y="196"/>
                    </a:cubicBezTo>
                    <a:cubicBezTo>
                      <a:pt x="82" y="182"/>
                      <a:pt x="90" y="168"/>
                      <a:pt x="94" y="156"/>
                    </a:cubicBezTo>
                    <a:cubicBezTo>
                      <a:pt x="95" y="156"/>
                      <a:pt x="96" y="156"/>
                      <a:pt x="96" y="156"/>
                    </a:cubicBezTo>
                    <a:cubicBezTo>
                      <a:pt x="96" y="147"/>
                      <a:pt x="101" y="138"/>
                      <a:pt x="100" y="129"/>
                    </a:cubicBezTo>
                    <a:cubicBezTo>
                      <a:pt x="93" y="133"/>
                      <a:pt x="86" y="164"/>
                      <a:pt x="78" y="164"/>
                    </a:cubicBezTo>
                    <a:cubicBezTo>
                      <a:pt x="75" y="138"/>
                      <a:pt x="79" y="129"/>
                      <a:pt x="85" y="107"/>
                    </a:cubicBezTo>
                    <a:cubicBezTo>
                      <a:pt x="85" y="105"/>
                      <a:pt x="85" y="103"/>
                      <a:pt x="85" y="100"/>
                    </a:cubicBezTo>
                    <a:cubicBezTo>
                      <a:pt x="74" y="90"/>
                      <a:pt x="75" y="82"/>
                      <a:pt x="61" y="85"/>
                    </a:cubicBezTo>
                    <a:cubicBezTo>
                      <a:pt x="60" y="87"/>
                      <a:pt x="59" y="89"/>
                      <a:pt x="58" y="90"/>
                    </a:cubicBezTo>
                    <a:cubicBezTo>
                      <a:pt x="57" y="120"/>
                      <a:pt x="39" y="129"/>
                      <a:pt x="26" y="149"/>
                    </a:cubicBezTo>
                    <a:cubicBezTo>
                      <a:pt x="23" y="153"/>
                      <a:pt x="5" y="169"/>
                      <a:pt x="3" y="174"/>
                    </a:cubicBezTo>
                    <a:cubicBezTo>
                      <a:pt x="2" y="175"/>
                      <a:pt x="1" y="175"/>
                      <a:pt x="0" y="175"/>
                    </a:cubicBezTo>
                    <a:cubicBezTo>
                      <a:pt x="2" y="185"/>
                      <a:pt x="14" y="187"/>
                      <a:pt x="25" y="185"/>
                    </a:cubicBezTo>
                    <a:cubicBezTo>
                      <a:pt x="36" y="172"/>
                      <a:pt x="44" y="151"/>
                      <a:pt x="56" y="137"/>
                    </a:cubicBezTo>
                    <a:cubicBezTo>
                      <a:pt x="59" y="155"/>
                      <a:pt x="60" y="176"/>
                      <a:pt x="62" y="197"/>
                    </a:cubicBezTo>
                    <a:cubicBezTo>
                      <a:pt x="60" y="199"/>
                      <a:pt x="58" y="200"/>
                      <a:pt x="56" y="201"/>
                    </a:cubicBezTo>
                    <a:cubicBezTo>
                      <a:pt x="55" y="196"/>
                      <a:pt x="54" y="191"/>
                      <a:pt x="54" y="185"/>
                    </a:cubicBezTo>
                    <a:cubicBezTo>
                      <a:pt x="52" y="185"/>
                      <a:pt x="51" y="185"/>
                      <a:pt x="50" y="186"/>
                    </a:cubicBezTo>
                    <a:cubicBezTo>
                      <a:pt x="45" y="196"/>
                      <a:pt x="41" y="206"/>
                      <a:pt x="37" y="216"/>
                    </a:cubicBezTo>
                    <a:cubicBezTo>
                      <a:pt x="37" y="223"/>
                      <a:pt x="37" y="240"/>
                      <a:pt x="43" y="247"/>
                    </a:cubicBezTo>
                    <a:cubicBezTo>
                      <a:pt x="44" y="246"/>
                      <a:pt x="46" y="245"/>
                      <a:pt x="48" y="245"/>
                    </a:cubicBezTo>
                    <a:cubicBezTo>
                      <a:pt x="54" y="239"/>
                      <a:pt x="57" y="221"/>
                      <a:pt x="65" y="223"/>
                    </a:cubicBezTo>
                    <a:cubicBezTo>
                      <a:pt x="66" y="228"/>
                      <a:pt x="67" y="233"/>
                      <a:pt x="68" y="238"/>
                    </a:cubicBezTo>
                    <a:cubicBezTo>
                      <a:pt x="72" y="239"/>
                      <a:pt x="75" y="241"/>
                      <a:pt x="78" y="242"/>
                    </a:cubicBezTo>
                    <a:close/>
                    <a:moveTo>
                      <a:pt x="17" y="96"/>
                    </a:moveTo>
                    <a:cubicBezTo>
                      <a:pt x="20" y="95"/>
                      <a:pt x="31" y="90"/>
                      <a:pt x="32" y="85"/>
                    </a:cubicBezTo>
                    <a:cubicBezTo>
                      <a:pt x="42" y="76"/>
                      <a:pt x="51" y="67"/>
                      <a:pt x="61" y="59"/>
                    </a:cubicBezTo>
                    <a:cubicBezTo>
                      <a:pt x="79" y="52"/>
                      <a:pt x="79" y="51"/>
                      <a:pt x="83" y="49"/>
                    </a:cubicBezTo>
                    <a:cubicBezTo>
                      <a:pt x="87" y="35"/>
                      <a:pt x="84" y="23"/>
                      <a:pt x="79" y="14"/>
                    </a:cubicBezTo>
                    <a:cubicBezTo>
                      <a:pt x="71" y="12"/>
                      <a:pt x="68" y="0"/>
                      <a:pt x="68" y="19"/>
                    </a:cubicBezTo>
                    <a:cubicBezTo>
                      <a:pt x="55" y="34"/>
                      <a:pt x="42" y="52"/>
                      <a:pt x="31" y="70"/>
                    </a:cubicBezTo>
                    <a:cubicBezTo>
                      <a:pt x="30" y="74"/>
                      <a:pt x="27" y="78"/>
                      <a:pt x="24" y="82"/>
                    </a:cubicBezTo>
                    <a:cubicBezTo>
                      <a:pt x="24" y="82"/>
                      <a:pt x="24" y="83"/>
                      <a:pt x="24" y="84"/>
                    </a:cubicBezTo>
                    <a:cubicBezTo>
                      <a:pt x="23" y="84"/>
                      <a:pt x="23" y="84"/>
                      <a:pt x="22" y="84"/>
                    </a:cubicBezTo>
                    <a:cubicBezTo>
                      <a:pt x="22" y="86"/>
                      <a:pt x="21" y="88"/>
                      <a:pt x="21" y="90"/>
                    </a:cubicBezTo>
                    <a:cubicBezTo>
                      <a:pt x="20" y="91"/>
                      <a:pt x="20" y="91"/>
                      <a:pt x="19" y="91"/>
                    </a:cubicBezTo>
                    <a:cubicBezTo>
                      <a:pt x="19" y="91"/>
                      <a:pt x="19" y="92"/>
                      <a:pt x="20" y="93"/>
                    </a:cubicBezTo>
                    <a:cubicBezTo>
                      <a:pt x="19" y="93"/>
                      <a:pt x="18" y="93"/>
                      <a:pt x="17" y="93"/>
                    </a:cubicBezTo>
                    <a:cubicBezTo>
                      <a:pt x="17" y="94"/>
                      <a:pt x="17" y="95"/>
                      <a:pt x="17" y="96"/>
                    </a:cubicBezTo>
                    <a:close/>
                  </a:path>
                </a:pathLst>
              </a:custGeom>
              <a:solidFill>
                <a:srgbClr val="E60012"/>
              </a:solidFill>
              <a:ln>
                <a:noFill/>
              </a:ln>
            </p:spPr>
            <p:txBody>
              <a:bodyPr anchor="ctr"/>
              <a:lstStyle/>
              <a:p>
                <a:pPr algn="ctr"/>
                <a:endParaRPr/>
              </a:p>
            </p:txBody>
          </p:sp>
          <p:sp>
            <p:nvSpPr>
              <p:cNvPr id="74" name="íṩḻíḓe">
                <a:extLst>
                  <a:ext uri="{FF2B5EF4-FFF2-40B4-BE49-F238E27FC236}">
                    <a16:creationId xmlns:a16="http://schemas.microsoft.com/office/drawing/2014/main" id="{8BAED339-58FD-40F4-95A0-128CA78CF52C}"/>
                  </a:ext>
                </a:extLst>
              </p:cNvPr>
              <p:cNvSpPr/>
              <p:nvPr/>
            </p:nvSpPr>
            <p:spPr bwMode="auto">
              <a:xfrm>
                <a:off x="2519363" y="2747963"/>
                <a:ext cx="141288" cy="239713"/>
              </a:xfrm>
              <a:custGeom>
                <a:avLst/>
                <a:gdLst>
                  <a:gd name="T0" fmla="*/ 160 w 179"/>
                  <a:gd name="T1" fmla="*/ 305 h 307"/>
                  <a:gd name="T2" fmla="*/ 144 w 179"/>
                  <a:gd name="T3" fmla="*/ 283 h 307"/>
                  <a:gd name="T4" fmla="*/ 126 w 179"/>
                  <a:gd name="T5" fmla="*/ 244 h 307"/>
                  <a:gd name="T6" fmla="*/ 122 w 179"/>
                  <a:gd name="T7" fmla="*/ 242 h 307"/>
                  <a:gd name="T8" fmla="*/ 121 w 179"/>
                  <a:gd name="T9" fmla="*/ 235 h 307"/>
                  <a:gd name="T10" fmla="*/ 97 w 179"/>
                  <a:gd name="T11" fmla="*/ 281 h 307"/>
                  <a:gd name="T12" fmla="*/ 72 w 179"/>
                  <a:gd name="T13" fmla="*/ 294 h 307"/>
                  <a:gd name="T14" fmla="*/ 93 w 179"/>
                  <a:gd name="T15" fmla="*/ 185 h 307"/>
                  <a:gd name="T16" fmla="*/ 45 w 179"/>
                  <a:gd name="T17" fmla="*/ 279 h 307"/>
                  <a:gd name="T18" fmla="*/ 34 w 179"/>
                  <a:gd name="T19" fmla="*/ 281 h 307"/>
                  <a:gd name="T20" fmla="*/ 17 w 179"/>
                  <a:gd name="T21" fmla="*/ 275 h 307"/>
                  <a:gd name="T22" fmla="*/ 46 w 179"/>
                  <a:gd name="T23" fmla="*/ 232 h 307"/>
                  <a:gd name="T24" fmla="*/ 74 w 179"/>
                  <a:gd name="T25" fmla="*/ 155 h 307"/>
                  <a:gd name="T26" fmla="*/ 49 w 179"/>
                  <a:gd name="T27" fmla="*/ 197 h 307"/>
                  <a:gd name="T28" fmla="*/ 35 w 179"/>
                  <a:gd name="T29" fmla="*/ 194 h 307"/>
                  <a:gd name="T30" fmla="*/ 19 w 179"/>
                  <a:gd name="T31" fmla="*/ 158 h 307"/>
                  <a:gd name="T32" fmla="*/ 54 w 179"/>
                  <a:gd name="T33" fmla="*/ 153 h 307"/>
                  <a:gd name="T34" fmla="*/ 57 w 179"/>
                  <a:gd name="T35" fmla="*/ 143 h 307"/>
                  <a:gd name="T36" fmla="*/ 53 w 179"/>
                  <a:gd name="T37" fmla="*/ 118 h 307"/>
                  <a:gd name="T38" fmla="*/ 64 w 179"/>
                  <a:gd name="T39" fmla="*/ 90 h 307"/>
                  <a:gd name="T40" fmla="*/ 0 w 179"/>
                  <a:gd name="T41" fmla="*/ 131 h 307"/>
                  <a:gd name="T42" fmla="*/ 24 w 179"/>
                  <a:gd name="T43" fmla="*/ 66 h 307"/>
                  <a:gd name="T44" fmla="*/ 36 w 179"/>
                  <a:gd name="T45" fmla="*/ 43 h 307"/>
                  <a:gd name="T46" fmla="*/ 57 w 179"/>
                  <a:gd name="T47" fmla="*/ 40 h 307"/>
                  <a:gd name="T48" fmla="*/ 93 w 179"/>
                  <a:gd name="T49" fmla="*/ 34 h 307"/>
                  <a:gd name="T50" fmla="*/ 73 w 179"/>
                  <a:gd name="T51" fmla="*/ 107 h 307"/>
                  <a:gd name="T52" fmla="*/ 88 w 179"/>
                  <a:gd name="T53" fmla="*/ 59 h 307"/>
                  <a:gd name="T54" fmla="*/ 119 w 179"/>
                  <a:gd name="T55" fmla="*/ 61 h 307"/>
                  <a:gd name="T56" fmla="*/ 111 w 179"/>
                  <a:gd name="T57" fmla="*/ 115 h 307"/>
                  <a:gd name="T58" fmla="*/ 154 w 179"/>
                  <a:gd name="T59" fmla="*/ 87 h 307"/>
                  <a:gd name="T60" fmla="*/ 155 w 179"/>
                  <a:gd name="T61" fmla="*/ 158 h 307"/>
                  <a:gd name="T62" fmla="*/ 146 w 179"/>
                  <a:gd name="T63" fmla="*/ 228 h 307"/>
                  <a:gd name="T64" fmla="*/ 89 w 179"/>
                  <a:gd name="T65" fmla="*/ 260 h 307"/>
                  <a:gd name="T66" fmla="*/ 105 w 179"/>
                  <a:gd name="T67" fmla="*/ 205 h 307"/>
                  <a:gd name="T68" fmla="*/ 88 w 179"/>
                  <a:gd name="T69" fmla="*/ 252 h 307"/>
                  <a:gd name="T70" fmla="*/ 89 w 179"/>
                  <a:gd name="T71" fmla="*/ 260 h 307"/>
                  <a:gd name="T72" fmla="*/ 133 w 179"/>
                  <a:gd name="T73" fmla="*/ 179 h 307"/>
                  <a:gd name="T74" fmla="*/ 118 w 179"/>
                  <a:gd name="T75" fmla="*/ 173 h 307"/>
                  <a:gd name="T76" fmla="*/ 115 w 179"/>
                  <a:gd name="T77" fmla="*/ 159 h 307"/>
                  <a:gd name="T78" fmla="*/ 106 w 179"/>
                  <a:gd name="T79" fmla="*/ 155 h 307"/>
                  <a:gd name="T80" fmla="*/ 102 w 179"/>
                  <a:gd name="T81" fmla="*/ 143 h 307"/>
                  <a:gd name="T82" fmla="*/ 87 w 179"/>
                  <a:gd name="T83" fmla="*/ 112 h 307"/>
                  <a:gd name="T84" fmla="*/ 74 w 179"/>
                  <a:gd name="T85" fmla="*/ 47 h 307"/>
                  <a:gd name="T86" fmla="*/ 78 w 179"/>
                  <a:gd name="T87" fmla="*/ 36 h 307"/>
                  <a:gd name="T88" fmla="*/ 73 w 179"/>
                  <a:gd name="T89" fmla="*/ 23 h 307"/>
                  <a:gd name="T90" fmla="*/ 71 w 179"/>
                  <a:gd name="T91" fmla="*/ 47 h 307"/>
                  <a:gd name="T92" fmla="*/ 74 w 179"/>
                  <a:gd name="T93" fmla="*/ 47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9" h="307">
                    <a:moveTo>
                      <a:pt x="168" y="307"/>
                    </a:moveTo>
                    <a:cubicBezTo>
                      <a:pt x="165" y="306"/>
                      <a:pt x="165" y="306"/>
                      <a:pt x="160" y="305"/>
                    </a:cubicBezTo>
                    <a:cubicBezTo>
                      <a:pt x="155" y="297"/>
                      <a:pt x="150" y="289"/>
                      <a:pt x="146" y="281"/>
                    </a:cubicBezTo>
                    <a:cubicBezTo>
                      <a:pt x="145" y="282"/>
                      <a:pt x="144" y="282"/>
                      <a:pt x="144" y="283"/>
                    </a:cubicBezTo>
                    <a:cubicBezTo>
                      <a:pt x="138" y="268"/>
                      <a:pt x="133" y="261"/>
                      <a:pt x="127" y="250"/>
                    </a:cubicBezTo>
                    <a:cubicBezTo>
                      <a:pt x="128" y="248"/>
                      <a:pt x="126" y="245"/>
                      <a:pt x="126" y="244"/>
                    </a:cubicBezTo>
                    <a:cubicBezTo>
                      <a:pt x="125" y="245"/>
                      <a:pt x="125" y="245"/>
                      <a:pt x="124" y="246"/>
                    </a:cubicBezTo>
                    <a:cubicBezTo>
                      <a:pt x="123" y="245"/>
                      <a:pt x="123" y="243"/>
                      <a:pt x="122" y="242"/>
                    </a:cubicBezTo>
                    <a:cubicBezTo>
                      <a:pt x="122" y="241"/>
                      <a:pt x="123" y="240"/>
                      <a:pt x="123" y="240"/>
                    </a:cubicBezTo>
                    <a:cubicBezTo>
                      <a:pt x="122" y="238"/>
                      <a:pt x="121" y="237"/>
                      <a:pt x="121" y="235"/>
                    </a:cubicBezTo>
                    <a:cubicBezTo>
                      <a:pt x="110" y="247"/>
                      <a:pt x="103" y="266"/>
                      <a:pt x="95" y="279"/>
                    </a:cubicBezTo>
                    <a:cubicBezTo>
                      <a:pt x="96" y="280"/>
                      <a:pt x="96" y="280"/>
                      <a:pt x="97" y="281"/>
                    </a:cubicBezTo>
                    <a:cubicBezTo>
                      <a:pt x="87" y="292"/>
                      <a:pt x="85" y="298"/>
                      <a:pt x="75" y="300"/>
                    </a:cubicBezTo>
                    <a:cubicBezTo>
                      <a:pt x="74" y="298"/>
                      <a:pt x="73" y="296"/>
                      <a:pt x="72" y="294"/>
                    </a:cubicBezTo>
                    <a:cubicBezTo>
                      <a:pt x="76" y="268"/>
                      <a:pt x="83" y="226"/>
                      <a:pt x="96" y="208"/>
                    </a:cubicBezTo>
                    <a:cubicBezTo>
                      <a:pt x="99" y="196"/>
                      <a:pt x="97" y="193"/>
                      <a:pt x="93" y="185"/>
                    </a:cubicBezTo>
                    <a:cubicBezTo>
                      <a:pt x="81" y="196"/>
                      <a:pt x="77" y="216"/>
                      <a:pt x="69" y="230"/>
                    </a:cubicBezTo>
                    <a:cubicBezTo>
                      <a:pt x="70" y="242"/>
                      <a:pt x="52" y="271"/>
                      <a:pt x="45" y="279"/>
                    </a:cubicBezTo>
                    <a:cubicBezTo>
                      <a:pt x="42" y="280"/>
                      <a:pt x="38" y="281"/>
                      <a:pt x="35" y="282"/>
                    </a:cubicBezTo>
                    <a:cubicBezTo>
                      <a:pt x="35" y="282"/>
                      <a:pt x="34" y="282"/>
                      <a:pt x="34" y="281"/>
                    </a:cubicBezTo>
                    <a:cubicBezTo>
                      <a:pt x="28" y="284"/>
                      <a:pt x="25" y="283"/>
                      <a:pt x="22" y="283"/>
                    </a:cubicBezTo>
                    <a:cubicBezTo>
                      <a:pt x="20" y="280"/>
                      <a:pt x="19" y="278"/>
                      <a:pt x="17" y="275"/>
                    </a:cubicBezTo>
                    <a:cubicBezTo>
                      <a:pt x="41" y="243"/>
                      <a:pt x="42" y="240"/>
                      <a:pt x="47" y="235"/>
                    </a:cubicBezTo>
                    <a:cubicBezTo>
                      <a:pt x="47" y="234"/>
                      <a:pt x="46" y="233"/>
                      <a:pt x="46" y="232"/>
                    </a:cubicBezTo>
                    <a:cubicBezTo>
                      <a:pt x="58" y="223"/>
                      <a:pt x="74" y="191"/>
                      <a:pt x="84" y="175"/>
                    </a:cubicBezTo>
                    <a:cubicBezTo>
                      <a:pt x="76" y="158"/>
                      <a:pt x="76" y="158"/>
                      <a:pt x="74" y="155"/>
                    </a:cubicBezTo>
                    <a:cubicBezTo>
                      <a:pt x="67" y="166"/>
                      <a:pt x="67" y="170"/>
                      <a:pt x="68" y="184"/>
                    </a:cubicBezTo>
                    <a:cubicBezTo>
                      <a:pt x="61" y="203"/>
                      <a:pt x="63" y="200"/>
                      <a:pt x="49" y="197"/>
                    </a:cubicBezTo>
                    <a:cubicBezTo>
                      <a:pt x="48" y="198"/>
                      <a:pt x="47" y="198"/>
                      <a:pt x="46" y="199"/>
                    </a:cubicBezTo>
                    <a:cubicBezTo>
                      <a:pt x="43" y="193"/>
                      <a:pt x="36" y="200"/>
                      <a:pt x="35" y="194"/>
                    </a:cubicBezTo>
                    <a:cubicBezTo>
                      <a:pt x="36" y="191"/>
                      <a:pt x="36" y="191"/>
                      <a:pt x="39" y="187"/>
                    </a:cubicBezTo>
                    <a:cubicBezTo>
                      <a:pt x="36" y="173"/>
                      <a:pt x="22" y="167"/>
                      <a:pt x="19" y="158"/>
                    </a:cubicBezTo>
                    <a:cubicBezTo>
                      <a:pt x="26" y="151"/>
                      <a:pt x="39" y="154"/>
                      <a:pt x="51" y="157"/>
                    </a:cubicBezTo>
                    <a:cubicBezTo>
                      <a:pt x="52" y="156"/>
                      <a:pt x="53" y="154"/>
                      <a:pt x="54" y="153"/>
                    </a:cubicBezTo>
                    <a:cubicBezTo>
                      <a:pt x="54" y="151"/>
                      <a:pt x="54" y="149"/>
                      <a:pt x="54" y="147"/>
                    </a:cubicBezTo>
                    <a:cubicBezTo>
                      <a:pt x="55" y="145"/>
                      <a:pt x="56" y="144"/>
                      <a:pt x="57" y="143"/>
                    </a:cubicBezTo>
                    <a:cubicBezTo>
                      <a:pt x="61" y="145"/>
                      <a:pt x="63" y="145"/>
                      <a:pt x="67" y="142"/>
                    </a:cubicBezTo>
                    <a:cubicBezTo>
                      <a:pt x="62" y="134"/>
                      <a:pt x="58" y="126"/>
                      <a:pt x="53" y="118"/>
                    </a:cubicBezTo>
                    <a:cubicBezTo>
                      <a:pt x="56" y="109"/>
                      <a:pt x="57" y="112"/>
                      <a:pt x="65" y="107"/>
                    </a:cubicBezTo>
                    <a:cubicBezTo>
                      <a:pt x="64" y="101"/>
                      <a:pt x="64" y="96"/>
                      <a:pt x="64" y="90"/>
                    </a:cubicBezTo>
                    <a:cubicBezTo>
                      <a:pt x="57" y="83"/>
                      <a:pt x="31" y="133"/>
                      <a:pt x="29" y="135"/>
                    </a:cubicBezTo>
                    <a:cubicBezTo>
                      <a:pt x="17" y="147"/>
                      <a:pt x="8" y="144"/>
                      <a:pt x="0" y="131"/>
                    </a:cubicBezTo>
                    <a:cubicBezTo>
                      <a:pt x="5" y="118"/>
                      <a:pt x="50" y="88"/>
                      <a:pt x="47" y="79"/>
                    </a:cubicBezTo>
                    <a:cubicBezTo>
                      <a:pt x="37" y="77"/>
                      <a:pt x="30" y="71"/>
                      <a:pt x="24" y="66"/>
                    </a:cubicBezTo>
                    <a:cubicBezTo>
                      <a:pt x="13" y="62"/>
                      <a:pt x="5" y="61"/>
                      <a:pt x="1" y="50"/>
                    </a:cubicBezTo>
                    <a:cubicBezTo>
                      <a:pt x="8" y="41"/>
                      <a:pt x="26" y="35"/>
                      <a:pt x="36" y="43"/>
                    </a:cubicBezTo>
                    <a:cubicBezTo>
                      <a:pt x="49" y="73"/>
                      <a:pt x="49" y="74"/>
                      <a:pt x="50" y="77"/>
                    </a:cubicBezTo>
                    <a:cubicBezTo>
                      <a:pt x="65" y="64"/>
                      <a:pt x="58" y="63"/>
                      <a:pt x="57" y="40"/>
                    </a:cubicBezTo>
                    <a:cubicBezTo>
                      <a:pt x="52" y="28"/>
                      <a:pt x="50" y="5"/>
                      <a:pt x="63" y="2"/>
                    </a:cubicBezTo>
                    <a:cubicBezTo>
                      <a:pt x="77" y="10"/>
                      <a:pt x="94" y="0"/>
                      <a:pt x="93" y="34"/>
                    </a:cubicBezTo>
                    <a:cubicBezTo>
                      <a:pt x="85" y="49"/>
                      <a:pt x="81" y="61"/>
                      <a:pt x="73" y="73"/>
                    </a:cubicBezTo>
                    <a:cubicBezTo>
                      <a:pt x="71" y="81"/>
                      <a:pt x="69" y="98"/>
                      <a:pt x="73" y="107"/>
                    </a:cubicBezTo>
                    <a:cubicBezTo>
                      <a:pt x="85" y="102"/>
                      <a:pt x="87" y="122"/>
                      <a:pt x="95" y="88"/>
                    </a:cubicBezTo>
                    <a:cubicBezTo>
                      <a:pt x="92" y="80"/>
                      <a:pt x="87" y="64"/>
                      <a:pt x="88" y="59"/>
                    </a:cubicBezTo>
                    <a:cubicBezTo>
                      <a:pt x="92" y="57"/>
                      <a:pt x="96" y="55"/>
                      <a:pt x="103" y="59"/>
                    </a:cubicBezTo>
                    <a:cubicBezTo>
                      <a:pt x="107" y="58"/>
                      <a:pt x="113" y="54"/>
                      <a:pt x="119" y="61"/>
                    </a:cubicBezTo>
                    <a:cubicBezTo>
                      <a:pt x="119" y="69"/>
                      <a:pt x="113" y="83"/>
                      <a:pt x="111" y="90"/>
                    </a:cubicBezTo>
                    <a:cubicBezTo>
                      <a:pt x="111" y="98"/>
                      <a:pt x="111" y="107"/>
                      <a:pt x="111" y="115"/>
                    </a:cubicBezTo>
                    <a:cubicBezTo>
                      <a:pt x="112" y="116"/>
                      <a:pt x="113" y="116"/>
                      <a:pt x="114" y="117"/>
                    </a:cubicBezTo>
                    <a:cubicBezTo>
                      <a:pt x="122" y="98"/>
                      <a:pt x="133" y="49"/>
                      <a:pt x="154" y="87"/>
                    </a:cubicBezTo>
                    <a:cubicBezTo>
                      <a:pt x="147" y="98"/>
                      <a:pt x="123" y="152"/>
                      <a:pt x="124" y="157"/>
                    </a:cubicBezTo>
                    <a:cubicBezTo>
                      <a:pt x="129" y="161"/>
                      <a:pt x="144" y="157"/>
                      <a:pt x="155" y="158"/>
                    </a:cubicBezTo>
                    <a:cubicBezTo>
                      <a:pt x="157" y="176"/>
                      <a:pt x="141" y="190"/>
                      <a:pt x="136" y="206"/>
                    </a:cubicBezTo>
                    <a:cubicBezTo>
                      <a:pt x="139" y="213"/>
                      <a:pt x="142" y="221"/>
                      <a:pt x="146" y="228"/>
                    </a:cubicBezTo>
                    <a:cubicBezTo>
                      <a:pt x="156" y="246"/>
                      <a:pt x="179" y="280"/>
                      <a:pt x="168" y="307"/>
                    </a:cubicBezTo>
                    <a:close/>
                    <a:moveTo>
                      <a:pt x="89" y="260"/>
                    </a:moveTo>
                    <a:cubicBezTo>
                      <a:pt x="95" y="252"/>
                      <a:pt x="107" y="227"/>
                      <a:pt x="111" y="216"/>
                    </a:cubicBezTo>
                    <a:cubicBezTo>
                      <a:pt x="109" y="212"/>
                      <a:pt x="107" y="209"/>
                      <a:pt x="105" y="205"/>
                    </a:cubicBezTo>
                    <a:cubicBezTo>
                      <a:pt x="98" y="219"/>
                      <a:pt x="93" y="236"/>
                      <a:pt x="87" y="249"/>
                    </a:cubicBezTo>
                    <a:cubicBezTo>
                      <a:pt x="87" y="250"/>
                      <a:pt x="87" y="251"/>
                      <a:pt x="88" y="252"/>
                    </a:cubicBezTo>
                    <a:cubicBezTo>
                      <a:pt x="87" y="254"/>
                      <a:pt x="87" y="255"/>
                      <a:pt x="86" y="257"/>
                    </a:cubicBezTo>
                    <a:cubicBezTo>
                      <a:pt x="87" y="258"/>
                      <a:pt x="88" y="259"/>
                      <a:pt x="89" y="260"/>
                    </a:cubicBezTo>
                    <a:close/>
                    <a:moveTo>
                      <a:pt x="128" y="188"/>
                    </a:moveTo>
                    <a:cubicBezTo>
                      <a:pt x="130" y="185"/>
                      <a:pt x="131" y="182"/>
                      <a:pt x="133" y="179"/>
                    </a:cubicBezTo>
                    <a:cubicBezTo>
                      <a:pt x="128" y="173"/>
                      <a:pt x="124" y="172"/>
                      <a:pt x="121" y="170"/>
                    </a:cubicBezTo>
                    <a:cubicBezTo>
                      <a:pt x="120" y="171"/>
                      <a:pt x="119" y="172"/>
                      <a:pt x="118" y="173"/>
                    </a:cubicBezTo>
                    <a:cubicBezTo>
                      <a:pt x="118" y="179"/>
                      <a:pt x="121" y="185"/>
                      <a:pt x="128" y="188"/>
                    </a:cubicBezTo>
                    <a:close/>
                    <a:moveTo>
                      <a:pt x="115" y="159"/>
                    </a:moveTo>
                    <a:cubicBezTo>
                      <a:pt x="120" y="149"/>
                      <a:pt x="130" y="128"/>
                      <a:pt x="128" y="116"/>
                    </a:cubicBezTo>
                    <a:cubicBezTo>
                      <a:pt x="118" y="127"/>
                      <a:pt x="112" y="142"/>
                      <a:pt x="106" y="155"/>
                    </a:cubicBezTo>
                    <a:cubicBezTo>
                      <a:pt x="109" y="159"/>
                      <a:pt x="108" y="159"/>
                      <a:pt x="115" y="159"/>
                    </a:cubicBezTo>
                    <a:close/>
                    <a:moveTo>
                      <a:pt x="102" y="143"/>
                    </a:moveTo>
                    <a:cubicBezTo>
                      <a:pt x="105" y="137"/>
                      <a:pt x="107" y="133"/>
                      <a:pt x="107" y="125"/>
                    </a:cubicBezTo>
                    <a:cubicBezTo>
                      <a:pt x="97" y="102"/>
                      <a:pt x="101" y="103"/>
                      <a:pt x="87" y="112"/>
                    </a:cubicBezTo>
                    <a:cubicBezTo>
                      <a:pt x="87" y="122"/>
                      <a:pt x="93" y="137"/>
                      <a:pt x="102" y="143"/>
                    </a:cubicBezTo>
                    <a:close/>
                    <a:moveTo>
                      <a:pt x="74" y="47"/>
                    </a:moveTo>
                    <a:cubicBezTo>
                      <a:pt x="76" y="44"/>
                      <a:pt x="78" y="42"/>
                      <a:pt x="80" y="39"/>
                    </a:cubicBezTo>
                    <a:cubicBezTo>
                      <a:pt x="79" y="38"/>
                      <a:pt x="79" y="37"/>
                      <a:pt x="78" y="36"/>
                    </a:cubicBezTo>
                    <a:cubicBezTo>
                      <a:pt x="79" y="35"/>
                      <a:pt x="79" y="34"/>
                      <a:pt x="80" y="32"/>
                    </a:cubicBezTo>
                    <a:cubicBezTo>
                      <a:pt x="77" y="27"/>
                      <a:pt x="75" y="25"/>
                      <a:pt x="73" y="23"/>
                    </a:cubicBezTo>
                    <a:cubicBezTo>
                      <a:pt x="71" y="25"/>
                      <a:pt x="70" y="26"/>
                      <a:pt x="69" y="27"/>
                    </a:cubicBezTo>
                    <a:cubicBezTo>
                      <a:pt x="69" y="33"/>
                      <a:pt x="68" y="41"/>
                      <a:pt x="71" y="47"/>
                    </a:cubicBezTo>
                    <a:cubicBezTo>
                      <a:pt x="72" y="47"/>
                      <a:pt x="72" y="46"/>
                      <a:pt x="73" y="46"/>
                    </a:cubicBezTo>
                    <a:cubicBezTo>
                      <a:pt x="73" y="46"/>
                      <a:pt x="73" y="47"/>
                      <a:pt x="74" y="47"/>
                    </a:cubicBezTo>
                    <a:close/>
                  </a:path>
                </a:pathLst>
              </a:custGeom>
              <a:solidFill>
                <a:srgbClr val="E60012"/>
              </a:solidFill>
              <a:ln>
                <a:noFill/>
              </a:ln>
            </p:spPr>
            <p:txBody>
              <a:bodyPr anchor="ctr"/>
              <a:lstStyle/>
              <a:p>
                <a:pPr algn="ctr"/>
                <a:endParaRPr/>
              </a:p>
            </p:txBody>
          </p:sp>
          <p:sp>
            <p:nvSpPr>
              <p:cNvPr id="75" name="îsļíḑe">
                <a:extLst>
                  <a:ext uri="{FF2B5EF4-FFF2-40B4-BE49-F238E27FC236}">
                    <a16:creationId xmlns:a16="http://schemas.microsoft.com/office/drawing/2014/main" id="{29C15443-070D-43F7-8B1D-9E490C078990}"/>
                  </a:ext>
                </a:extLst>
              </p:cNvPr>
              <p:cNvSpPr/>
              <p:nvPr/>
            </p:nvSpPr>
            <p:spPr bwMode="auto">
              <a:xfrm>
                <a:off x="2944813" y="3798888"/>
                <a:ext cx="292100" cy="53975"/>
              </a:xfrm>
              <a:custGeom>
                <a:avLst/>
                <a:gdLst>
                  <a:gd name="T0" fmla="*/ 30 w 374"/>
                  <a:gd name="T1" fmla="*/ 68 h 70"/>
                  <a:gd name="T2" fmla="*/ 6 w 374"/>
                  <a:gd name="T3" fmla="*/ 68 h 70"/>
                  <a:gd name="T4" fmla="*/ 14 w 374"/>
                  <a:gd name="T5" fmla="*/ 25 h 70"/>
                  <a:gd name="T6" fmla="*/ 33 w 374"/>
                  <a:gd name="T7" fmla="*/ 1 h 70"/>
                  <a:gd name="T8" fmla="*/ 39 w 374"/>
                  <a:gd name="T9" fmla="*/ 1 h 70"/>
                  <a:gd name="T10" fmla="*/ 85 w 374"/>
                  <a:gd name="T11" fmla="*/ 46 h 70"/>
                  <a:gd name="T12" fmla="*/ 78 w 374"/>
                  <a:gd name="T13" fmla="*/ 68 h 70"/>
                  <a:gd name="T14" fmla="*/ 57 w 374"/>
                  <a:gd name="T15" fmla="*/ 63 h 70"/>
                  <a:gd name="T16" fmla="*/ 55 w 374"/>
                  <a:gd name="T17" fmla="*/ 1 h 70"/>
                  <a:gd name="T18" fmla="*/ 69 w 374"/>
                  <a:gd name="T19" fmla="*/ 57 h 70"/>
                  <a:gd name="T20" fmla="*/ 72 w 374"/>
                  <a:gd name="T21" fmla="*/ 51 h 70"/>
                  <a:gd name="T22" fmla="*/ 121 w 374"/>
                  <a:gd name="T23" fmla="*/ 1 h 70"/>
                  <a:gd name="T24" fmla="*/ 108 w 374"/>
                  <a:gd name="T25" fmla="*/ 40 h 70"/>
                  <a:gd name="T26" fmla="*/ 91 w 374"/>
                  <a:gd name="T27" fmla="*/ 68 h 70"/>
                  <a:gd name="T28" fmla="*/ 104 w 374"/>
                  <a:gd name="T29" fmla="*/ 25 h 70"/>
                  <a:gd name="T30" fmla="*/ 121 w 374"/>
                  <a:gd name="T31" fmla="*/ 1 h 70"/>
                  <a:gd name="T32" fmla="*/ 144 w 374"/>
                  <a:gd name="T33" fmla="*/ 68 h 70"/>
                  <a:gd name="T34" fmla="*/ 138 w 374"/>
                  <a:gd name="T35" fmla="*/ 68 h 70"/>
                  <a:gd name="T36" fmla="*/ 150 w 374"/>
                  <a:gd name="T37" fmla="*/ 1 h 70"/>
                  <a:gd name="T38" fmla="*/ 139 w 374"/>
                  <a:gd name="T39" fmla="*/ 44 h 70"/>
                  <a:gd name="T40" fmla="*/ 190 w 374"/>
                  <a:gd name="T41" fmla="*/ 68 h 70"/>
                  <a:gd name="T42" fmla="*/ 172 w 374"/>
                  <a:gd name="T43" fmla="*/ 68 h 70"/>
                  <a:gd name="T44" fmla="*/ 172 w 374"/>
                  <a:gd name="T45" fmla="*/ 1 h 70"/>
                  <a:gd name="T46" fmla="*/ 190 w 374"/>
                  <a:gd name="T47" fmla="*/ 1 h 70"/>
                  <a:gd name="T48" fmla="*/ 234 w 374"/>
                  <a:gd name="T49" fmla="*/ 19 h 70"/>
                  <a:gd name="T50" fmla="*/ 230 w 374"/>
                  <a:gd name="T51" fmla="*/ 13 h 70"/>
                  <a:gd name="T52" fmla="*/ 230 w 374"/>
                  <a:gd name="T53" fmla="*/ 57 h 70"/>
                  <a:gd name="T54" fmla="*/ 234 w 374"/>
                  <a:gd name="T55" fmla="*/ 50 h 70"/>
                  <a:gd name="T56" fmla="*/ 247 w 374"/>
                  <a:gd name="T57" fmla="*/ 44 h 70"/>
                  <a:gd name="T58" fmla="*/ 232 w 374"/>
                  <a:gd name="T59" fmla="*/ 70 h 70"/>
                  <a:gd name="T60" fmla="*/ 216 w 374"/>
                  <a:gd name="T61" fmla="*/ 45 h 70"/>
                  <a:gd name="T62" fmla="*/ 219 w 374"/>
                  <a:gd name="T63" fmla="*/ 7 h 70"/>
                  <a:gd name="T64" fmla="*/ 241 w 374"/>
                  <a:gd name="T65" fmla="*/ 3 h 70"/>
                  <a:gd name="T66" fmla="*/ 247 w 374"/>
                  <a:gd name="T67" fmla="*/ 31 h 70"/>
                  <a:gd name="T68" fmla="*/ 270 w 374"/>
                  <a:gd name="T69" fmla="*/ 68 h 70"/>
                  <a:gd name="T70" fmla="*/ 266 w 374"/>
                  <a:gd name="T71" fmla="*/ 68 h 70"/>
                  <a:gd name="T72" fmla="*/ 266 w 374"/>
                  <a:gd name="T73" fmla="*/ 1 h 70"/>
                  <a:gd name="T74" fmla="*/ 270 w 374"/>
                  <a:gd name="T75" fmla="*/ 1 h 70"/>
                  <a:gd name="T76" fmla="*/ 302 w 374"/>
                  <a:gd name="T77" fmla="*/ 68 h 70"/>
                  <a:gd name="T78" fmla="*/ 302 w 374"/>
                  <a:gd name="T79" fmla="*/ 1 h 70"/>
                  <a:gd name="T80" fmla="*/ 326 w 374"/>
                  <a:gd name="T81" fmla="*/ 68 h 70"/>
                  <a:gd name="T82" fmla="*/ 308 w 374"/>
                  <a:gd name="T83" fmla="*/ 68 h 70"/>
                  <a:gd name="T84" fmla="*/ 326 w 374"/>
                  <a:gd name="T85" fmla="*/ 32 h 70"/>
                  <a:gd name="T86" fmla="*/ 366 w 374"/>
                  <a:gd name="T87" fmla="*/ 1 h 70"/>
                  <a:gd name="T88" fmla="*/ 360 w 374"/>
                  <a:gd name="T89" fmla="*/ 56 h 70"/>
                  <a:gd name="T90" fmla="*/ 340 w 374"/>
                  <a:gd name="T91" fmla="*/ 68 h 70"/>
                  <a:gd name="T92" fmla="*/ 359 w 374"/>
                  <a:gd name="T93" fmla="*/ 44 h 70"/>
                  <a:gd name="T94" fmla="*/ 359 w 374"/>
                  <a:gd name="T9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74" h="70">
                    <a:moveTo>
                      <a:pt x="52" y="1"/>
                    </a:moveTo>
                    <a:cubicBezTo>
                      <a:pt x="46" y="68"/>
                      <a:pt x="46" y="68"/>
                      <a:pt x="46" y="68"/>
                    </a:cubicBezTo>
                    <a:cubicBezTo>
                      <a:pt x="30" y="68"/>
                      <a:pt x="30" y="68"/>
                      <a:pt x="30" y="68"/>
                    </a:cubicBezTo>
                    <a:cubicBezTo>
                      <a:pt x="28" y="58"/>
                      <a:pt x="27" y="46"/>
                      <a:pt x="26" y="33"/>
                    </a:cubicBezTo>
                    <a:cubicBezTo>
                      <a:pt x="25" y="39"/>
                      <a:pt x="24" y="51"/>
                      <a:pt x="22" y="68"/>
                    </a:cubicBezTo>
                    <a:cubicBezTo>
                      <a:pt x="6" y="68"/>
                      <a:pt x="6" y="68"/>
                      <a:pt x="6" y="68"/>
                    </a:cubicBezTo>
                    <a:cubicBezTo>
                      <a:pt x="0" y="1"/>
                      <a:pt x="0" y="1"/>
                      <a:pt x="0" y="1"/>
                    </a:cubicBezTo>
                    <a:cubicBezTo>
                      <a:pt x="12" y="1"/>
                      <a:pt x="12" y="1"/>
                      <a:pt x="12" y="1"/>
                    </a:cubicBezTo>
                    <a:cubicBezTo>
                      <a:pt x="14" y="25"/>
                      <a:pt x="14" y="25"/>
                      <a:pt x="14" y="25"/>
                    </a:cubicBezTo>
                    <a:cubicBezTo>
                      <a:pt x="15" y="47"/>
                      <a:pt x="15" y="47"/>
                      <a:pt x="15" y="47"/>
                    </a:cubicBezTo>
                    <a:cubicBezTo>
                      <a:pt x="16" y="36"/>
                      <a:pt x="17" y="20"/>
                      <a:pt x="19" y="1"/>
                    </a:cubicBezTo>
                    <a:cubicBezTo>
                      <a:pt x="33" y="1"/>
                      <a:pt x="33" y="1"/>
                      <a:pt x="33" y="1"/>
                    </a:cubicBezTo>
                    <a:cubicBezTo>
                      <a:pt x="33" y="3"/>
                      <a:pt x="33" y="11"/>
                      <a:pt x="34" y="24"/>
                    </a:cubicBezTo>
                    <a:cubicBezTo>
                      <a:pt x="35" y="49"/>
                      <a:pt x="35" y="49"/>
                      <a:pt x="35" y="49"/>
                    </a:cubicBezTo>
                    <a:cubicBezTo>
                      <a:pt x="36" y="33"/>
                      <a:pt x="37" y="17"/>
                      <a:pt x="39" y="1"/>
                    </a:cubicBezTo>
                    <a:cubicBezTo>
                      <a:pt x="52" y="1"/>
                      <a:pt x="52" y="1"/>
                      <a:pt x="52" y="1"/>
                    </a:cubicBezTo>
                    <a:close/>
                    <a:moveTo>
                      <a:pt x="85" y="1"/>
                    </a:moveTo>
                    <a:cubicBezTo>
                      <a:pt x="85" y="46"/>
                      <a:pt x="85" y="46"/>
                      <a:pt x="85" y="46"/>
                    </a:cubicBezTo>
                    <a:cubicBezTo>
                      <a:pt x="85" y="51"/>
                      <a:pt x="85" y="55"/>
                      <a:pt x="85" y="57"/>
                    </a:cubicBezTo>
                    <a:cubicBezTo>
                      <a:pt x="85" y="59"/>
                      <a:pt x="84" y="61"/>
                      <a:pt x="83" y="63"/>
                    </a:cubicBezTo>
                    <a:cubicBezTo>
                      <a:pt x="81" y="65"/>
                      <a:pt x="80" y="67"/>
                      <a:pt x="78" y="68"/>
                    </a:cubicBezTo>
                    <a:cubicBezTo>
                      <a:pt x="76" y="69"/>
                      <a:pt x="73" y="70"/>
                      <a:pt x="71" y="70"/>
                    </a:cubicBezTo>
                    <a:cubicBezTo>
                      <a:pt x="68" y="70"/>
                      <a:pt x="65" y="69"/>
                      <a:pt x="63" y="68"/>
                    </a:cubicBezTo>
                    <a:cubicBezTo>
                      <a:pt x="60" y="66"/>
                      <a:pt x="59" y="65"/>
                      <a:pt x="57" y="63"/>
                    </a:cubicBezTo>
                    <a:cubicBezTo>
                      <a:pt x="56" y="60"/>
                      <a:pt x="56" y="58"/>
                      <a:pt x="55" y="56"/>
                    </a:cubicBezTo>
                    <a:cubicBezTo>
                      <a:pt x="55" y="54"/>
                      <a:pt x="55" y="49"/>
                      <a:pt x="55" y="41"/>
                    </a:cubicBezTo>
                    <a:cubicBezTo>
                      <a:pt x="55" y="1"/>
                      <a:pt x="55" y="1"/>
                      <a:pt x="55" y="1"/>
                    </a:cubicBezTo>
                    <a:cubicBezTo>
                      <a:pt x="68" y="1"/>
                      <a:pt x="68" y="1"/>
                      <a:pt x="68" y="1"/>
                    </a:cubicBezTo>
                    <a:cubicBezTo>
                      <a:pt x="68" y="52"/>
                      <a:pt x="68" y="52"/>
                      <a:pt x="68" y="52"/>
                    </a:cubicBezTo>
                    <a:cubicBezTo>
                      <a:pt x="68" y="54"/>
                      <a:pt x="68" y="56"/>
                      <a:pt x="69" y="57"/>
                    </a:cubicBezTo>
                    <a:cubicBezTo>
                      <a:pt x="69" y="58"/>
                      <a:pt x="69" y="58"/>
                      <a:pt x="70" y="58"/>
                    </a:cubicBezTo>
                    <a:cubicBezTo>
                      <a:pt x="71" y="58"/>
                      <a:pt x="71" y="58"/>
                      <a:pt x="72" y="57"/>
                    </a:cubicBezTo>
                    <a:cubicBezTo>
                      <a:pt x="72" y="56"/>
                      <a:pt x="72" y="54"/>
                      <a:pt x="72" y="51"/>
                    </a:cubicBezTo>
                    <a:cubicBezTo>
                      <a:pt x="72" y="1"/>
                      <a:pt x="72" y="1"/>
                      <a:pt x="72" y="1"/>
                    </a:cubicBezTo>
                    <a:cubicBezTo>
                      <a:pt x="85" y="1"/>
                      <a:pt x="85" y="1"/>
                      <a:pt x="85" y="1"/>
                    </a:cubicBezTo>
                    <a:close/>
                    <a:moveTo>
                      <a:pt x="121" y="1"/>
                    </a:moveTo>
                    <a:cubicBezTo>
                      <a:pt x="121" y="68"/>
                      <a:pt x="121" y="68"/>
                      <a:pt x="121" y="68"/>
                    </a:cubicBezTo>
                    <a:cubicBezTo>
                      <a:pt x="108" y="68"/>
                      <a:pt x="108" y="68"/>
                      <a:pt x="108" y="68"/>
                    </a:cubicBezTo>
                    <a:cubicBezTo>
                      <a:pt x="108" y="40"/>
                      <a:pt x="108" y="40"/>
                      <a:pt x="108" y="40"/>
                    </a:cubicBezTo>
                    <a:cubicBezTo>
                      <a:pt x="104" y="40"/>
                      <a:pt x="104" y="40"/>
                      <a:pt x="104" y="40"/>
                    </a:cubicBezTo>
                    <a:cubicBezTo>
                      <a:pt x="104" y="68"/>
                      <a:pt x="104" y="68"/>
                      <a:pt x="104" y="68"/>
                    </a:cubicBezTo>
                    <a:cubicBezTo>
                      <a:pt x="91" y="68"/>
                      <a:pt x="91" y="68"/>
                      <a:pt x="91" y="68"/>
                    </a:cubicBezTo>
                    <a:cubicBezTo>
                      <a:pt x="91" y="1"/>
                      <a:pt x="91" y="1"/>
                      <a:pt x="91" y="1"/>
                    </a:cubicBezTo>
                    <a:cubicBezTo>
                      <a:pt x="104" y="1"/>
                      <a:pt x="104" y="1"/>
                      <a:pt x="104" y="1"/>
                    </a:cubicBezTo>
                    <a:cubicBezTo>
                      <a:pt x="104" y="25"/>
                      <a:pt x="104" y="25"/>
                      <a:pt x="104" y="25"/>
                    </a:cubicBezTo>
                    <a:cubicBezTo>
                      <a:pt x="108" y="25"/>
                      <a:pt x="108" y="25"/>
                      <a:pt x="108" y="25"/>
                    </a:cubicBezTo>
                    <a:cubicBezTo>
                      <a:pt x="108" y="1"/>
                      <a:pt x="108" y="1"/>
                      <a:pt x="108" y="1"/>
                    </a:cubicBezTo>
                    <a:cubicBezTo>
                      <a:pt x="121" y="1"/>
                      <a:pt x="121" y="1"/>
                      <a:pt x="121" y="1"/>
                    </a:cubicBezTo>
                    <a:close/>
                    <a:moveTo>
                      <a:pt x="150" y="1"/>
                    </a:moveTo>
                    <a:cubicBezTo>
                      <a:pt x="158" y="68"/>
                      <a:pt x="158" y="68"/>
                      <a:pt x="158" y="68"/>
                    </a:cubicBezTo>
                    <a:cubicBezTo>
                      <a:pt x="144" y="68"/>
                      <a:pt x="144" y="68"/>
                      <a:pt x="144" y="68"/>
                    </a:cubicBezTo>
                    <a:cubicBezTo>
                      <a:pt x="143" y="56"/>
                      <a:pt x="143" y="56"/>
                      <a:pt x="143" y="56"/>
                    </a:cubicBezTo>
                    <a:cubicBezTo>
                      <a:pt x="139" y="56"/>
                      <a:pt x="139" y="56"/>
                      <a:pt x="139" y="56"/>
                    </a:cubicBezTo>
                    <a:cubicBezTo>
                      <a:pt x="138" y="68"/>
                      <a:pt x="138" y="68"/>
                      <a:pt x="138" y="68"/>
                    </a:cubicBezTo>
                    <a:cubicBezTo>
                      <a:pt x="124" y="68"/>
                      <a:pt x="124" y="68"/>
                      <a:pt x="124" y="68"/>
                    </a:cubicBezTo>
                    <a:cubicBezTo>
                      <a:pt x="131" y="1"/>
                      <a:pt x="131" y="1"/>
                      <a:pt x="131" y="1"/>
                    </a:cubicBezTo>
                    <a:cubicBezTo>
                      <a:pt x="150" y="1"/>
                      <a:pt x="150" y="1"/>
                      <a:pt x="150" y="1"/>
                    </a:cubicBezTo>
                    <a:close/>
                    <a:moveTo>
                      <a:pt x="143" y="44"/>
                    </a:moveTo>
                    <a:cubicBezTo>
                      <a:pt x="142" y="37"/>
                      <a:pt x="142" y="28"/>
                      <a:pt x="141" y="16"/>
                    </a:cubicBezTo>
                    <a:cubicBezTo>
                      <a:pt x="140" y="29"/>
                      <a:pt x="139" y="39"/>
                      <a:pt x="139" y="44"/>
                    </a:cubicBezTo>
                    <a:cubicBezTo>
                      <a:pt x="143" y="44"/>
                      <a:pt x="143" y="44"/>
                      <a:pt x="143" y="44"/>
                    </a:cubicBezTo>
                    <a:close/>
                    <a:moveTo>
                      <a:pt x="190" y="1"/>
                    </a:moveTo>
                    <a:cubicBezTo>
                      <a:pt x="190" y="68"/>
                      <a:pt x="190" y="68"/>
                      <a:pt x="190" y="68"/>
                    </a:cubicBezTo>
                    <a:cubicBezTo>
                      <a:pt x="178" y="68"/>
                      <a:pt x="178" y="68"/>
                      <a:pt x="178" y="68"/>
                    </a:cubicBezTo>
                    <a:cubicBezTo>
                      <a:pt x="172" y="38"/>
                      <a:pt x="172" y="38"/>
                      <a:pt x="172" y="38"/>
                    </a:cubicBezTo>
                    <a:cubicBezTo>
                      <a:pt x="172" y="68"/>
                      <a:pt x="172" y="68"/>
                      <a:pt x="172" y="68"/>
                    </a:cubicBezTo>
                    <a:cubicBezTo>
                      <a:pt x="161" y="68"/>
                      <a:pt x="161" y="68"/>
                      <a:pt x="161" y="68"/>
                    </a:cubicBezTo>
                    <a:cubicBezTo>
                      <a:pt x="161" y="1"/>
                      <a:pt x="161" y="1"/>
                      <a:pt x="161" y="1"/>
                    </a:cubicBezTo>
                    <a:cubicBezTo>
                      <a:pt x="172" y="1"/>
                      <a:pt x="172" y="1"/>
                      <a:pt x="172" y="1"/>
                    </a:cubicBezTo>
                    <a:cubicBezTo>
                      <a:pt x="179" y="32"/>
                      <a:pt x="179" y="32"/>
                      <a:pt x="179" y="32"/>
                    </a:cubicBezTo>
                    <a:cubicBezTo>
                      <a:pt x="179" y="1"/>
                      <a:pt x="179" y="1"/>
                      <a:pt x="179" y="1"/>
                    </a:cubicBezTo>
                    <a:cubicBezTo>
                      <a:pt x="190" y="1"/>
                      <a:pt x="190" y="1"/>
                      <a:pt x="190" y="1"/>
                    </a:cubicBezTo>
                    <a:close/>
                    <a:moveTo>
                      <a:pt x="247" y="31"/>
                    </a:moveTo>
                    <a:cubicBezTo>
                      <a:pt x="234" y="31"/>
                      <a:pt x="234" y="31"/>
                      <a:pt x="234" y="31"/>
                    </a:cubicBezTo>
                    <a:cubicBezTo>
                      <a:pt x="234" y="19"/>
                      <a:pt x="234" y="19"/>
                      <a:pt x="234" y="19"/>
                    </a:cubicBezTo>
                    <a:cubicBezTo>
                      <a:pt x="234" y="16"/>
                      <a:pt x="234" y="13"/>
                      <a:pt x="234" y="13"/>
                    </a:cubicBezTo>
                    <a:cubicBezTo>
                      <a:pt x="233" y="12"/>
                      <a:pt x="233" y="11"/>
                      <a:pt x="232" y="11"/>
                    </a:cubicBezTo>
                    <a:cubicBezTo>
                      <a:pt x="231" y="11"/>
                      <a:pt x="230" y="12"/>
                      <a:pt x="230" y="13"/>
                    </a:cubicBezTo>
                    <a:cubicBezTo>
                      <a:pt x="229" y="14"/>
                      <a:pt x="229" y="16"/>
                      <a:pt x="229" y="20"/>
                    </a:cubicBezTo>
                    <a:cubicBezTo>
                      <a:pt x="229" y="51"/>
                      <a:pt x="229" y="51"/>
                      <a:pt x="229" y="51"/>
                    </a:cubicBezTo>
                    <a:cubicBezTo>
                      <a:pt x="229" y="54"/>
                      <a:pt x="229" y="56"/>
                      <a:pt x="230" y="57"/>
                    </a:cubicBezTo>
                    <a:cubicBezTo>
                      <a:pt x="230" y="58"/>
                      <a:pt x="231" y="58"/>
                      <a:pt x="232" y="58"/>
                    </a:cubicBezTo>
                    <a:cubicBezTo>
                      <a:pt x="233" y="58"/>
                      <a:pt x="233" y="58"/>
                      <a:pt x="234" y="57"/>
                    </a:cubicBezTo>
                    <a:cubicBezTo>
                      <a:pt x="234" y="56"/>
                      <a:pt x="234" y="54"/>
                      <a:pt x="234" y="50"/>
                    </a:cubicBezTo>
                    <a:cubicBezTo>
                      <a:pt x="234" y="42"/>
                      <a:pt x="234" y="42"/>
                      <a:pt x="234" y="42"/>
                    </a:cubicBezTo>
                    <a:cubicBezTo>
                      <a:pt x="247" y="42"/>
                      <a:pt x="247" y="42"/>
                      <a:pt x="247" y="42"/>
                    </a:cubicBezTo>
                    <a:cubicBezTo>
                      <a:pt x="247" y="44"/>
                      <a:pt x="247" y="44"/>
                      <a:pt x="247" y="44"/>
                    </a:cubicBezTo>
                    <a:cubicBezTo>
                      <a:pt x="247" y="51"/>
                      <a:pt x="247" y="56"/>
                      <a:pt x="246" y="59"/>
                    </a:cubicBezTo>
                    <a:cubicBezTo>
                      <a:pt x="245" y="62"/>
                      <a:pt x="244" y="64"/>
                      <a:pt x="241" y="66"/>
                    </a:cubicBezTo>
                    <a:cubicBezTo>
                      <a:pt x="239" y="69"/>
                      <a:pt x="235" y="70"/>
                      <a:pt x="232" y="70"/>
                    </a:cubicBezTo>
                    <a:cubicBezTo>
                      <a:pt x="228" y="70"/>
                      <a:pt x="225" y="69"/>
                      <a:pt x="222" y="67"/>
                    </a:cubicBezTo>
                    <a:cubicBezTo>
                      <a:pt x="220" y="65"/>
                      <a:pt x="218" y="63"/>
                      <a:pt x="217" y="59"/>
                    </a:cubicBezTo>
                    <a:cubicBezTo>
                      <a:pt x="216" y="56"/>
                      <a:pt x="216" y="51"/>
                      <a:pt x="216" y="45"/>
                    </a:cubicBezTo>
                    <a:cubicBezTo>
                      <a:pt x="216" y="25"/>
                      <a:pt x="216" y="25"/>
                      <a:pt x="216" y="25"/>
                    </a:cubicBezTo>
                    <a:cubicBezTo>
                      <a:pt x="216" y="20"/>
                      <a:pt x="216" y="17"/>
                      <a:pt x="216" y="14"/>
                    </a:cubicBezTo>
                    <a:cubicBezTo>
                      <a:pt x="217" y="12"/>
                      <a:pt x="217" y="9"/>
                      <a:pt x="219" y="7"/>
                    </a:cubicBezTo>
                    <a:cubicBezTo>
                      <a:pt x="220" y="5"/>
                      <a:pt x="222" y="3"/>
                      <a:pt x="224" y="2"/>
                    </a:cubicBezTo>
                    <a:cubicBezTo>
                      <a:pt x="226" y="1"/>
                      <a:pt x="229" y="0"/>
                      <a:pt x="231" y="0"/>
                    </a:cubicBezTo>
                    <a:cubicBezTo>
                      <a:pt x="235" y="0"/>
                      <a:pt x="238" y="1"/>
                      <a:pt x="241" y="3"/>
                    </a:cubicBezTo>
                    <a:cubicBezTo>
                      <a:pt x="244" y="5"/>
                      <a:pt x="245" y="7"/>
                      <a:pt x="246" y="10"/>
                    </a:cubicBezTo>
                    <a:cubicBezTo>
                      <a:pt x="247" y="13"/>
                      <a:pt x="247" y="18"/>
                      <a:pt x="247" y="24"/>
                    </a:cubicBezTo>
                    <a:cubicBezTo>
                      <a:pt x="247" y="31"/>
                      <a:pt x="247" y="31"/>
                      <a:pt x="247" y="31"/>
                    </a:cubicBezTo>
                    <a:close/>
                    <a:moveTo>
                      <a:pt x="283" y="1"/>
                    </a:moveTo>
                    <a:cubicBezTo>
                      <a:pt x="283" y="68"/>
                      <a:pt x="283" y="68"/>
                      <a:pt x="283" y="68"/>
                    </a:cubicBezTo>
                    <a:cubicBezTo>
                      <a:pt x="270" y="68"/>
                      <a:pt x="270" y="68"/>
                      <a:pt x="270" y="68"/>
                    </a:cubicBezTo>
                    <a:cubicBezTo>
                      <a:pt x="270" y="40"/>
                      <a:pt x="270" y="40"/>
                      <a:pt x="270" y="40"/>
                    </a:cubicBezTo>
                    <a:cubicBezTo>
                      <a:pt x="266" y="40"/>
                      <a:pt x="266" y="40"/>
                      <a:pt x="266" y="40"/>
                    </a:cubicBezTo>
                    <a:cubicBezTo>
                      <a:pt x="266" y="68"/>
                      <a:pt x="266" y="68"/>
                      <a:pt x="266" y="68"/>
                    </a:cubicBezTo>
                    <a:cubicBezTo>
                      <a:pt x="253" y="68"/>
                      <a:pt x="253" y="68"/>
                      <a:pt x="253" y="68"/>
                    </a:cubicBezTo>
                    <a:cubicBezTo>
                      <a:pt x="253" y="1"/>
                      <a:pt x="253" y="1"/>
                      <a:pt x="253" y="1"/>
                    </a:cubicBezTo>
                    <a:cubicBezTo>
                      <a:pt x="266" y="1"/>
                      <a:pt x="266" y="1"/>
                      <a:pt x="266" y="1"/>
                    </a:cubicBezTo>
                    <a:cubicBezTo>
                      <a:pt x="266" y="25"/>
                      <a:pt x="266" y="25"/>
                      <a:pt x="266" y="25"/>
                    </a:cubicBezTo>
                    <a:cubicBezTo>
                      <a:pt x="270" y="25"/>
                      <a:pt x="270" y="25"/>
                      <a:pt x="270" y="25"/>
                    </a:cubicBezTo>
                    <a:cubicBezTo>
                      <a:pt x="270" y="1"/>
                      <a:pt x="270" y="1"/>
                      <a:pt x="270" y="1"/>
                    </a:cubicBezTo>
                    <a:cubicBezTo>
                      <a:pt x="283" y="1"/>
                      <a:pt x="283" y="1"/>
                      <a:pt x="283" y="1"/>
                    </a:cubicBezTo>
                    <a:close/>
                    <a:moveTo>
                      <a:pt x="302" y="1"/>
                    </a:moveTo>
                    <a:cubicBezTo>
                      <a:pt x="302" y="68"/>
                      <a:pt x="302" y="68"/>
                      <a:pt x="302" y="68"/>
                    </a:cubicBezTo>
                    <a:cubicBezTo>
                      <a:pt x="289" y="68"/>
                      <a:pt x="289" y="68"/>
                      <a:pt x="289" y="68"/>
                    </a:cubicBezTo>
                    <a:cubicBezTo>
                      <a:pt x="289" y="1"/>
                      <a:pt x="289" y="1"/>
                      <a:pt x="289" y="1"/>
                    </a:cubicBezTo>
                    <a:cubicBezTo>
                      <a:pt x="302" y="1"/>
                      <a:pt x="302" y="1"/>
                      <a:pt x="302" y="1"/>
                    </a:cubicBezTo>
                    <a:close/>
                    <a:moveTo>
                      <a:pt x="337" y="1"/>
                    </a:moveTo>
                    <a:cubicBezTo>
                      <a:pt x="337" y="68"/>
                      <a:pt x="337" y="68"/>
                      <a:pt x="337" y="68"/>
                    </a:cubicBezTo>
                    <a:cubicBezTo>
                      <a:pt x="326" y="68"/>
                      <a:pt x="326" y="68"/>
                      <a:pt x="326" y="68"/>
                    </a:cubicBezTo>
                    <a:cubicBezTo>
                      <a:pt x="319" y="38"/>
                      <a:pt x="319" y="38"/>
                      <a:pt x="319" y="38"/>
                    </a:cubicBezTo>
                    <a:cubicBezTo>
                      <a:pt x="319" y="68"/>
                      <a:pt x="319" y="68"/>
                      <a:pt x="319" y="68"/>
                    </a:cubicBezTo>
                    <a:cubicBezTo>
                      <a:pt x="308" y="68"/>
                      <a:pt x="308" y="68"/>
                      <a:pt x="308" y="68"/>
                    </a:cubicBezTo>
                    <a:cubicBezTo>
                      <a:pt x="308" y="1"/>
                      <a:pt x="308" y="1"/>
                      <a:pt x="308" y="1"/>
                    </a:cubicBezTo>
                    <a:cubicBezTo>
                      <a:pt x="319" y="1"/>
                      <a:pt x="319" y="1"/>
                      <a:pt x="319" y="1"/>
                    </a:cubicBezTo>
                    <a:cubicBezTo>
                      <a:pt x="326" y="32"/>
                      <a:pt x="326" y="32"/>
                      <a:pt x="326" y="32"/>
                    </a:cubicBezTo>
                    <a:cubicBezTo>
                      <a:pt x="326" y="1"/>
                      <a:pt x="326" y="1"/>
                      <a:pt x="326" y="1"/>
                    </a:cubicBezTo>
                    <a:cubicBezTo>
                      <a:pt x="337" y="1"/>
                      <a:pt x="337" y="1"/>
                      <a:pt x="337" y="1"/>
                    </a:cubicBezTo>
                    <a:close/>
                    <a:moveTo>
                      <a:pt x="366" y="1"/>
                    </a:moveTo>
                    <a:cubicBezTo>
                      <a:pt x="374" y="68"/>
                      <a:pt x="374" y="68"/>
                      <a:pt x="374" y="68"/>
                    </a:cubicBezTo>
                    <a:cubicBezTo>
                      <a:pt x="360" y="68"/>
                      <a:pt x="360" y="68"/>
                      <a:pt x="360" y="68"/>
                    </a:cubicBezTo>
                    <a:cubicBezTo>
                      <a:pt x="360" y="56"/>
                      <a:pt x="360" y="56"/>
                      <a:pt x="360" y="56"/>
                    </a:cubicBezTo>
                    <a:cubicBezTo>
                      <a:pt x="355" y="56"/>
                      <a:pt x="355" y="56"/>
                      <a:pt x="355" y="56"/>
                    </a:cubicBezTo>
                    <a:cubicBezTo>
                      <a:pt x="354" y="68"/>
                      <a:pt x="354" y="68"/>
                      <a:pt x="354" y="68"/>
                    </a:cubicBezTo>
                    <a:cubicBezTo>
                      <a:pt x="340" y="68"/>
                      <a:pt x="340" y="68"/>
                      <a:pt x="340" y="68"/>
                    </a:cubicBezTo>
                    <a:cubicBezTo>
                      <a:pt x="347" y="1"/>
                      <a:pt x="347" y="1"/>
                      <a:pt x="347" y="1"/>
                    </a:cubicBezTo>
                    <a:cubicBezTo>
                      <a:pt x="366" y="1"/>
                      <a:pt x="366" y="1"/>
                      <a:pt x="366" y="1"/>
                    </a:cubicBezTo>
                    <a:close/>
                    <a:moveTo>
                      <a:pt x="359" y="44"/>
                    </a:moveTo>
                    <a:cubicBezTo>
                      <a:pt x="359" y="37"/>
                      <a:pt x="358" y="28"/>
                      <a:pt x="357" y="16"/>
                    </a:cubicBezTo>
                    <a:cubicBezTo>
                      <a:pt x="356" y="29"/>
                      <a:pt x="355" y="39"/>
                      <a:pt x="355" y="44"/>
                    </a:cubicBezTo>
                    <a:lnTo>
                      <a:pt x="359" y="44"/>
                    </a:lnTo>
                    <a:close/>
                  </a:path>
                </a:pathLst>
              </a:custGeom>
              <a:grpFill/>
              <a:ln>
                <a:noFill/>
              </a:ln>
            </p:spPr>
            <p:txBody>
              <a:bodyPr anchor="ctr"/>
              <a:lstStyle/>
              <a:p>
                <a:pPr algn="ctr"/>
                <a:endParaRPr/>
              </a:p>
            </p:txBody>
          </p:sp>
          <p:sp>
            <p:nvSpPr>
              <p:cNvPr id="76" name="ïṩľíḓè">
                <a:extLst>
                  <a:ext uri="{FF2B5EF4-FFF2-40B4-BE49-F238E27FC236}">
                    <a16:creationId xmlns:a16="http://schemas.microsoft.com/office/drawing/2014/main" id="{B4045274-10DA-4F21-9700-3973B15A3855}"/>
                  </a:ext>
                </a:extLst>
              </p:cNvPr>
              <p:cNvSpPr/>
              <p:nvPr/>
            </p:nvSpPr>
            <p:spPr bwMode="auto">
              <a:xfrm>
                <a:off x="2601913" y="3629026"/>
                <a:ext cx="976313" cy="134938"/>
              </a:xfrm>
              <a:custGeom>
                <a:avLst/>
                <a:gdLst>
                  <a:gd name="T0" fmla="*/ 1245 w 1245"/>
                  <a:gd name="T1" fmla="*/ 0 h 173"/>
                  <a:gd name="T2" fmla="*/ 1149 w 1245"/>
                  <a:gd name="T3" fmla="*/ 173 h 173"/>
                  <a:gd name="T4" fmla="*/ 96 w 1245"/>
                  <a:gd name="T5" fmla="*/ 173 h 173"/>
                  <a:gd name="T6" fmla="*/ 0 w 1245"/>
                  <a:gd name="T7" fmla="*/ 0 h 173"/>
                  <a:gd name="T8" fmla="*/ 1245 w 1245"/>
                  <a:gd name="T9" fmla="*/ 0 h 173"/>
                </a:gdLst>
                <a:ahLst/>
                <a:cxnLst>
                  <a:cxn ang="0">
                    <a:pos x="T0" y="T1"/>
                  </a:cxn>
                  <a:cxn ang="0">
                    <a:pos x="T2" y="T3"/>
                  </a:cxn>
                  <a:cxn ang="0">
                    <a:pos x="T4" y="T5"/>
                  </a:cxn>
                  <a:cxn ang="0">
                    <a:pos x="T6" y="T7"/>
                  </a:cxn>
                  <a:cxn ang="0">
                    <a:pos x="T8" y="T9"/>
                  </a:cxn>
                </a:cxnLst>
                <a:rect l="0" t="0" r="r" b="b"/>
                <a:pathLst>
                  <a:path w="1245" h="173">
                    <a:moveTo>
                      <a:pt x="1245" y="0"/>
                    </a:moveTo>
                    <a:cubicBezTo>
                      <a:pt x="1221" y="63"/>
                      <a:pt x="1189" y="121"/>
                      <a:pt x="1149" y="173"/>
                    </a:cubicBezTo>
                    <a:cubicBezTo>
                      <a:pt x="96" y="173"/>
                      <a:pt x="96" y="173"/>
                      <a:pt x="96" y="173"/>
                    </a:cubicBezTo>
                    <a:cubicBezTo>
                      <a:pt x="57" y="121"/>
                      <a:pt x="24" y="63"/>
                      <a:pt x="0" y="0"/>
                    </a:cubicBezTo>
                    <a:lnTo>
                      <a:pt x="1245" y="0"/>
                    </a:lnTo>
                    <a:close/>
                  </a:path>
                </a:pathLst>
              </a:custGeom>
              <a:noFill/>
              <a:ln>
                <a:solidFill>
                  <a:schemeClr val="accent1"/>
                </a:solidFill>
              </a:ln>
            </p:spPr>
            <p:txBody>
              <a:bodyPr anchor="ctr"/>
              <a:lstStyle/>
              <a:p>
                <a:pPr algn="ctr"/>
                <a:endParaRPr/>
              </a:p>
            </p:txBody>
          </p:sp>
          <p:sp>
            <p:nvSpPr>
              <p:cNvPr id="77" name="ïŝļíḑè">
                <a:extLst>
                  <a:ext uri="{FF2B5EF4-FFF2-40B4-BE49-F238E27FC236}">
                    <a16:creationId xmlns:a16="http://schemas.microsoft.com/office/drawing/2014/main" id="{BB9F8E61-8B1B-4294-8BB3-D4EA1CC0E990}"/>
                  </a:ext>
                </a:extLst>
              </p:cNvPr>
              <p:cNvSpPr/>
              <p:nvPr/>
            </p:nvSpPr>
            <p:spPr bwMode="auto">
              <a:xfrm>
                <a:off x="2709863" y="3643313"/>
                <a:ext cx="493713" cy="95250"/>
              </a:xfrm>
              <a:custGeom>
                <a:avLst/>
                <a:gdLst>
                  <a:gd name="T0" fmla="*/ 11 w 630"/>
                  <a:gd name="T1" fmla="*/ 33 h 121"/>
                  <a:gd name="T2" fmla="*/ 35 w 630"/>
                  <a:gd name="T3" fmla="*/ 100 h 121"/>
                  <a:gd name="T4" fmla="*/ 72 w 630"/>
                  <a:gd name="T5" fmla="*/ 56 h 121"/>
                  <a:gd name="T6" fmla="*/ 62 w 630"/>
                  <a:gd name="T7" fmla="*/ 38 h 121"/>
                  <a:gd name="T8" fmla="*/ 58 w 630"/>
                  <a:gd name="T9" fmla="*/ 98 h 121"/>
                  <a:gd name="T10" fmla="*/ 75 w 630"/>
                  <a:gd name="T11" fmla="*/ 18 h 121"/>
                  <a:gd name="T12" fmla="*/ 31 w 630"/>
                  <a:gd name="T13" fmla="*/ 52 h 121"/>
                  <a:gd name="T14" fmla="*/ 34 w 630"/>
                  <a:gd name="T15" fmla="*/ 67 h 121"/>
                  <a:gd name="T16" fmla="*/ 171 w 630"/>
                  <a:gd name="T17" fmla="*/ 39 h 121"/>
                  <a:gd name="T18" fmla="*/ 186 w 630"/>
                  <a:gd name="T19" fmla="*/ 68 h 121"/>
                  <a:gd name="T20" fmla="*/ 191 w 630"/>
                  <a:gd name="T21" fmla="*/ 41 h 121"/>
                  <a:gd name="T22" fmla="*/ 194 w 630"/>
                  <a:gd name="T23" fmla="*/ 24 h 121"/>
                  <a:gd name="T24" fmla="*/ 151 w 630"/>
                  <a:gd name="T25" fmla="*/ 30 h 121"/>
                  <a:gd name="T26" fmla="*/ 131 w 630"/>
                  <a:gd name="T27" fmla="*/ 64 h 121"/>
                  <a:gd name="T28" fmla="*/ 140 w 630"/>
                  <a:gd name="T29" fmla="*/ 64 h 121"/>
                  <a:gd name="T30" fmla="*/ 134 w 630"/>
                  <a:gd name="T31" fmla="*/ 113 h 121"/>
                  <a:gd name="T32" fmla="*/ 187 w 630"/>
                  <a:gd name="T33" fmla="*/ 61 h 121"/>
                  <a:gd name="T34" fmla="*/ 174 w 630"/>
                  <a:gd name="T35" fmla="*/ 53 h 121"/>
                  <a:gd name="T36" fmla="*/ 170 w 630"/>
                  <a:gd name="T37" fmla="*/ 62 h 121"/>
                  <a:gd name="T38" fmla="*/ 166 w 630"/>
                  <a:gd name="T39" fmla="*/ 77 h 121"/>
                  <a:gd name="T40" fmla="*/ 179 w 630"/>
                  <a:gd name="T41" fmla="*/ 113 h 121"/>
                  <a:gd name="T42" fmla="*/ 223 w 630"/>
                  <a:gd name="T43" fmla="*/ 91 h 121"/>
                  <a:gd name="T44" fmla="*/ 186 w 630"/>
                  <a:gd name="T45" fmla="*/ 88 h 121"/>
                  <a:gd name="T46" fmla="*/ 173 w 630"/>
                  <a:gd name="T47" fmla="*/ 86 h 121"/>
                  <a:gd name="T48" fmla="*/ 271 w 630"/>
                  <a:gd name="T49" fmla="*/ 25 h 121"/>
                  <a:gd name="T50" fmla="*/ 251 w 630"/>
                  <a:gd name="T51" fmla="*/ 92 h 121"/>
                  <a:gd name="T52" fmla="*/ 306 w 630"/>
                  <a:gd name="T53" fmla="*/ 49 h 121"/>
                  <a:gd name="T54" fmla="*/ 297 w 630"/>
                  <a:gd name="T55" fmla="*/ 23 h 121"/>
                  <a:gd name="T56" fmla="*/ 317 w 630"/>
                  <a:gd name="T57" fmla="*/ 7 h 121"/>
                  <a:gd name="T58" fmla="*/ 279 w 630"/>
                  <a:gd name="T59" fmla="*/ 8 h 121"/>
                  <a:gd name="T60" fmla="*/ 287 w 630"/>
                  <a:gd name="T61" fmla="*/ 34 h 121"/>
                  <a:gd name="T62" fmla="*/ 293 w 630"/>
                  <a:gd name="T63" fmla="*/ 40 h 121"/>
                  <a:gd name="T64" fmla="*/ 316 w 630"/>
                  <a:gd name="T65" fmla="*/ 58 h 121"/>
                  <a:gd name="T66" fmla="*/ 332 w 630"/>
                  <a:gd name="T67" fmla="*/ 76 h 121"/>
                  <a:gd name="T68" fmla="*/ 308 w 630"/>
                  <a:gd name="T69" fmla="*/ 109 h 121"/>
                  <a:gd name="T70" fmla="*/ 296 w 630"/>
                  <a:gd name="T71" fmla="*/ 107 h 121"/>
                  <a:gd name="T72" fmla="*/ 263 w 630"/>
                  <a:gd name="T73" fmla="*/ 86 h 121"/>
                  <a:gd name="T74" fmla="*/ 305 w 630"/>
                  <a:gd name="T75" fmla="*/ 65 h 121"/>
                  <a:gd name="T76" fmla="*/ 377 w 630"/>
                  <a:gd name="T77" fmla="*/ 46 h 121"/>
                  <a:gd name="T78" fmla="*/ 419 w 630"/>
                  <a:gd name="T79" fmla="*/ 47 h 121"/>
                  <a:gd name="T80" fmla="*/ 418 w 630"/>
                  <a:gd name="T81" fmla="*/ 56 h 121"/>
                  <a:gd name="T82" fmla="*/ 370 w 630"/>
                  <a:gd name="T83" fmla="*/ 84 h 121"/>
                  <a:gd name="T84" fmla="*/ 388 w 630"/>
                  <a:gd name="T85" fmla="*/ 105 h 121"/>
                  <a:gd name="T86" fmla="*/ 415 w 630"/>
                  <a:gd name="T87" fmla="*/ 108 h 121"/>
                  <a:gd name="T88" fmla="*/ 438 w 630"/>
                  <a:gd name="T89" fmla="*/ 69 h 121"/>
                  <a:gd name="T90" fmla="*/ 449 w 630"/>
                  <a:gd name="T91" fmla="*/ 56 h 121"/>
                  <a:gd name="T92" fmla="*/ 423 w 630"/>
                  <a:gd name="T93" fmla="*/ 29 h 121"/>
                  <a:gd name="T94" fmla="*/ 408 w 630"/>
                  <a:gd name="T95" fmla="*/ 22 h 121"/>
                  <a:gd name="T96" fmla="*/ 408 w 630"/>
                  <a:gd name="T97" fmla="*/ 22 h 121"/>
                  <a:gd name="T98" fmla="*/ 373 w 630"/>
                  <a:gd name="T99" fmla="*/ 63 h 121"/>
                  <a:gd name="T100" fmla="*/ 541 w 630"/>
                  <a:gd name="T101" fmla="*/ 44 h 121"/>
                  <a:gd name="T102" fmla="*/ 566 w 630"/>
                  <a:gd name="T103" fmla="*/ 83 h 121"/>
                  <a:gd name="T104" fmla="*/ 576 w 630"/>
                  <a:gd name="T105" fmla="*/ 102 h 121"/>
                  <a:gd name="T106" fmla="*/ 630 w 630"/>
                  <a:gd name="T107" fmla="*/ 101 h 121"/>
                  <a:gd name="T108" fmla="*/ 604 w 630"/>
                  <a:gd name="T109" fmla="*/ 55 h 121"/>
                  <a:gd name="T110" fmla="*/ 585 w 630"/>
                  <a:gd name="T111" fmla="*/ 45 h 121"/>
                  <a:gd name="T112" fmla="*/ 577 w 630"/>
                  <a:gd name="T113" fmla="*/ 15 h 121"/>
                  <a:gd name="T114" fmla="*/ 594 w 630"/>
                  <a:gd name="T115" fmla="*/ 29 h 121"/>
                  <a:gd name="T116" fmla="*/ 542 w 630"/>
                  <a:gd name="T117" fmla="*/ 72 h 121"/>
                  <a:gd name="T118" fmla="*/ 542 w 630"/>
                  <a:gd name="T119" fmla="*/ 72 h 121"/>
                  <a:gd name="T120" fmla="*/ 526 w 630"/>
                  <a:gd name="T121" fmla="*/ 9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0" h="121">
                    <a:moveTo>
                      <a:pt x="43" y="91"/>
                    </a:moveTo>
                    <a:cubicBezTo>
                      <a:pt x="44" y="89"/>
                      <a:pt x="44" y="84"/>
                      <a:pt x="43" y="77"/>
                    </a:cubicBezTo>
                    <a:cubicBezTo>
                      <a:pt x="42" y="64"/>
                      <a:pt x="42" y="53"/>
                      <a:pt x="43" y="44"/>
                    </a:cubicBezTo>
                    <a:cubicBezTo>
                      <a:pt x="43" y="37"/>
                      <a:pt x="45" y="32"/>
                      <a:pt x="48" y="28"/>
                    </a:cubicBezTo>
                    <a:cubicBezTo>
                      <a:pt x="49" y="26"/>
                      <a:pt x="47" y="24"/>
                      <a:pt x="43" y="23"/>
                    </a:cubicBezTo>
                    <a:cubicBezTo>
                      <a:pt x="38" y="22"/>
                      <a:pt x="33" y="23"/>
                      <a:pt x="30" y="24"/>
                    </a:cubicBezTo>
                    <a:cubicBezTo>
                      <a:pt x="25" y="27"/>
                      <a:pt x="20" y="28"/>
                      <a:pt x="15" y="29"/>
                    </a:cubicBezTo>
                    <a:cubicBezTo>
                      <a:pt x="13" y="30"/>
                      <a:pt x="11" y="31"/>
                      <a:pt x="11" y="33"/>
                    </a:cubicBezTo>
                    <a:cubicBezTo>
                      <a:pt x="12" y="35"/>
                      <a:pt x="12" y="43"/>
                      <a:pt x="11" y="59"/>
                    </a:cubicBezTo>
                    <a:cubicBezTo>
                      <a:pt x="11" y="65"/>
                      <a:pt x="11" y="68"/>
                      <a:pt x="11" y="70"/>
                    </a:cubicBezTo>
                    <a:cubicBezTo>
                      <a:pt x="11" y="75"/>
                      <a:pt x="7" y="79"/>
                      <a:pt x="0" y="84"/>
                    </a:cubicBezTo>
                    <a:cubicBezTo>
                      <a:pt x="1" y="87"/>
                      <a:pt x="3" y="90"/>
                      <a:pt x="8" y="91"/>
                    </a:cubicBezTo>
                    <a:cubicBezTo>
                      <a:pt x="11" y="86"/>
                      <a:pt x="15" y="82"/>
                      <a:pt x="22" y="77"/>
                    </a:cubicBezTo>
                    <a:cubicBezTo>
                      <a:pt x="25" y="81"/>
                      <a:pt x="30" y="86"/>
                      <a:pt x="37" y="90"/>
                    </a:cubicBezTo>
                    <a:cubicBezTo>
                      <a:pt x="40" y="91"/>
                      <a:pt x="41" y="92"/>
                      <a:pt x="42" y="93"/>
                    </a:cubicBezTo>
                    <a:cubicBezTo>
                      <a:pt x="40" y="95"/>
                      <a:pt x="38" y="97"/>
                      <a:pt x="35" y="100"/>
                    </a:cubicBezTo>
                    <a:cubicBezTo>
                      <a:pt x="32" y="103"/>
                      <a:pt x="30" y="105"/>
                      <a:pt x="29" y="107"/>
                    </a:cubicBezTo>
                    <a:cubicBezTo>
                      <a:pt x="30" y="108"/>
                      <a:pt x="33" y="107"/>
                      <a:pt x="40" y="104"/>
                    </a:cubicBezTo>
                    <a:cubicBezTo>
                      <a:pt x="44" y="102"/>
                      <a:pt x="46" y="100"/>
                      <a:pt x="46" y="99"/>
                    </a:cubicBezTo>
                    <a:cubicBezTo>
                      <a:pt x="46" y="96"/>
                      <a:pt x="47" y="92"/>
                      <a:pt x="50" y="88"/>
                    </a:cubicBezTo>
                    <a:cubicBezTo>
                      <a:pt x="53" y="84"/>
                      <a:pt x="55" y="79"/>
                      <a:pt x="57" y="74"/>
                    </a:cubicBezTo>
                    <a:cubicBezTo>
                      <a:pt x="59" y="69"/>
                      <a:pt x="64" y="66"/>
                      <a:pt x="73" y="64"/>
                    </a:cubicBezTo>
                    <a:cubicBezTo>
                      <a:pt x="73" y="64"/>
                      <a:pt x="73" y="62"/>
                      <a:pt x="73" y="60"/>
                    </a:cubicBezTo>
                    <a:cubicBezTo>
                      <a:pt x="73" y="57"/>
                      <a:pt x="73" y="56"/>
                      <a:pt x="72" y="56"/>
                    </a:cubicBezTo>
                    <a:cubicBezTo>
                      <a:pt x="70" y="56"/>
                      <a:pt x="68" y="56"/>
                      <a:pt x="66" y="57"/>
                    </a:cubicBezTo>
                    <a:cubicBezTo>
                      <a:pt x="64" y="57"/>
                      <a:pt x="61" y="57"/>
                      <a:pt x="60" y="58"/>
                    </a:cubicBezTo>
                    <a:cubicBezTo>
                      <a:pt x="60" y="53"/>
                      <a:pt x="61" y="50"/>
                      <a:pt x="62" y="48"/>
                    </a:cubicBezTo>
                    <a:cubicBezTo>
                      <a:pt x="63" y="47"/>
                      <a:pt x="66" y="45"/>
                      <a:pt x="70" y="42"/>
                    </a:cubicBezTo>
                    <a:cubicBezTo>
                      <a:pt x="71" y="41"/>
                      <a:pt x="71" y="41"/>
                      <a:pt x="72" y="41"/>
                    </a:cubicBezTo>
                    <a:cubicBezTo>
                      <a:pt x="73" y="40"/>
                      <a:pt x="73" y="39"/>
                      <a:pt x="72" y="37"/>
                    </a:cubicBezTo>
                    <a:cubicBezTo>
                      <a:pt x="71" y="36"/>
                      <a:pt x="69" y="36"/>
                      <a:pt x="68" y="36"/>
                    </a:cubicBezTo>
                    <a:cubicBezTo>
                      <a:pt x="67" y="36"/>
                      <a:pt x="66" y="37"/>
                      <a:pt x="62" y="38"/>
                    </a:cubicBezTo>
                    <a:cubicBezTo>
                      <a:pt x="63" y="37"/>
                      <a:pt x="63" y="34"/>
                      <a:pt x="62" y="30"/>
                    </a:cubicBezTo>
                    <a:cubicBezTo>
                      <a:pt x="62" y="26"/>
                      <a:pt x="65" y="24"/>
                      <a:pt x="72" y="24"/>
                    </a:cubicBezTo>
                    <a:cubicBezTo>
                      <a:pt x="75" y="24"/>
                      <a:pt x="77" y="27"/>
                      <a:pt x="77" y="32"/>
                    </a:cubicBezTo>
                    <a:cubicBezTo>
                      <a:pt x="77" y="47"/>
                      <a:pt x="78" y="61"/>
                      <a:pt x="78" y="74"/>
                    </a:cubicBezTo>
                    <a:cubicBezTo>
                      <a:pt x="78" y="86"/>
                      <a:pt x="78" y="93"/>
                      <a:pt x="78" y="98"/>
                    </a:cubicBezTo>
                    <a:cubicBezTo>
                      <a:pt x="78" y="99"/>
                      <a:pt x="76" y="100"/>
                      <a:pt x="74" y="100"/>
                    </a:cubicBezTo>
                    <a:cubicBezTo>
                      <a:pt x="71" y="100"/>
                      <a:pt x="67" y="99"/>
                      <a:pt x="62" y="99"/>
                    </a:cubicBezTo>
                    <a:cubicBezTo>
                      <a:pt x="59" y="98"/>
                      <a:pt x="58" y="98"/>
                      <a:pt x="58" y="98"/>
                    </a:cubicBezTo>
                    <a:cubicBezTo>
                      <a:pt x="68" y="107"/>
                      <a:pt x="79" y="112"/>
                      <a:pt x="90" y="113"/>
                    </a:cubicBezTo>
                    <a:cubicBezTo>
                      <a:pt x="88" y="109"/>
                      <a:pt x="88" y="96"/>
                      <a:pt x="88" y="75"/>
                    </a:cubicBezTo>
                    <a:cubicBezTo>
                      <a:pt x="88" y="69"/>
                      <a:pt x="88" y="65"/>
                      <a:pt x="88" y="62"/>
                    </a:cubicBezTo>
                    <a:cubicBezTo>
                      <a:pt x="88" y="62"/>
                      <a:pt x="88" y="60"/>
                      <a:pt x="88" y="56"/>
                    </a:cubicBezTo>
                    <a:cubicBezTo>
                      <a:pt x="87" y="49"/>
                      <a:pt x="87" y="43"/>
                      <a:pt x="87" y="40"/>
                    </a:cubicBezTo>
                    <a:cubicBezTo>
                      <a:pt x="87" y="33"/>
                      <a:pt x="88" y="28"/>
                      <a:pt x="91" y="23"/>
                    </a:cubicBezTo>
                    <a:cubicBezTo>
                      <a:pt x="92" y="21"/>
                      <a:pt x="91" y="19"/>
                      <a:pt x="87" y="18"/>
                    </a:cubicBezTo>
                    <a:cubicBezTo>
                      <a:pt x="83" y="16"/>
                      <a:pt x="79" y="16"/>
                      <a:pt x="75" y="18"/>
                    </a:cubicBezTo>
                    <a:cubicBezTo>
                      <a:pt x="70" y="20"/>
                      <a:pt x="64" y="21"/>
                      <a:pt x="56" y="22"/>
                    </a:cubicBezTo>
                    <a:cubicBezTo>
                      <a:pt x="54" y="22"/>
                      <a:pt x="54" y="23"/>
                      <a:pt x="54" y="24"/>
                    </a:cubicBezTo>
                    <a:cubicBezTo>
                      <a:pt x="54" y="54"/>
                      <a:pt x="50" y="76"/>
                      <a:pt x="43" y="91"/>
                    </a:cubicBezTo>
                    <a:close/>
                    <a:moveTo>
                      <a:pt x="32" y="60"/>
                    </a:moveTo>
                    <a:cubicBezTo>
                      <a:pt x="27" y="64"/>
                      <a:pt x="23" y="66"/>
                      <a:pt x="20" y="68"/>
                    </a:cubicBezTo>
                    <a:cubicBezTo>
                      <a:pt x="20" y="64"/>
                      <a:pt x="20" y="61"/>
                      <a:pt x="21" y="60"/>
                    </a:cubicBezTo>
                    <a:cubicBezTo>
                      <a:pt x="21" y="58"/>
                      <a:pt x="23" y="57"/>
                      <a:pt x="27" y="56"/>
                    </a:cubicBezTo>
                    <a:cubicBezTo>
                      <a:pt x="29" y="55"/>
                      <a:pt x="31" y="53"/>
                      <a:pt x="31" y="52"/>
                    </a:cubicBezTo>
                    <a:cubicBezTo>
                      <a:pt x="32" y="49"/>
                      <a:pt x="29" y="46"/>
                      <a:pt x="23" y="43"/>
                    </a:cubicBezTo>
                    <a:cubicBezTo>
                      <a:pt x="23" y="41"/>
                      <a:pt x="23" y="38"/>
                      <a:pt x="24" y="35"/>
                    </a:cubicBezTo>
                    <a:cubicBezTo>
                      <a:pt x="25" y="32"/>
                      <a:pt x="28" y="31"/>
                      <a:pt x="32" y="32"/>
                    </a:cubicBezTo>
                    <a:cubicBezTo>
                      <a:pt x="34" y="32"/>
                      <a:pt x="34" y="36"/>
                      <a:pt x="34" y="43"/>
                    </a:cubicBezTo>
                    <a:cubicBezTo>
                      <a:pt x="34" y="44"/>
                      <a:pt x="34" y="46"/>
                      <a:pt x="34" y="48"/>
                    </a:cubicBezTo>
                    <a:cubicBezTo>
                      <a:pt x="35" y="56"/>
                      <a:pt x="34" y="60"/>
                      <a:pt x="32" y="60"/>
                    </a:cubicBezTo>
                    <a:close/>
                    <a:moveTo>
                      <a:pt x="23" y="77"/>
                    </a:moveTo>
                    <a:cubicBezTo>
                      <a:pt x="28" y="73"/>
                      <a:pt x="32" y="69"/>
                      <a:pt x="34" y="67"/>
                    </a:cubicBezTo>
                    <a:cubicBezTo>
                      <a:pt x="34" y="72"/>
                      <a:pt x="34" y="76"/>
                      <a:pt x="34" y="79"/>
                    </a:cubicBezTo>
                    <a:cubicBezTo>
                      <a:pt x="34" y="80"/>
                      <a:pt x="32" y="80"/>
                      <a:pt x="30" y="79"/>
                    </a:cubicBezTo>
                    <a:cubicBezTo>
                      <a:pt x="27" y="79"/>
                      <a:pt x="25" y="78"/>
                      <a:pt x="23" y="77"/>
                    </a:cubicBezTo>
                    <a:close/>
                    <a:moveTo>
                      <a:pt x="172" y="29"/>
                    </a:moveTo>
                    <a:cubicBezTo>
                      <a:pt x="171" y="29"/>
                      <a:pt x="169" y="30"/>
                      <a:pt x="165" y="31"/>
                    </a:cubicBezTo>
                    <a:cubicBezTo>
                      <a:pt x="159" y="33"/>
                      <a:pt x="155" y="34"/>
                      <a:pt x="153" y="35"/>
                    </a:cubicBezTo>
                    <a:cubicBezTo>
                      <a:pt x="154" y="38"/>
                      <a:pt x="155" y="41"/>
                      <a:pt x="158" y="44"/>
                    </a:cubicBezTo>
                    <a:cubicBezTo>
                      <a:pt x="162" y="41"/>
                      <a:pt x="167" y="39"/>
                      <a:pt x="171" y="39"/>
                    </a:cubicBezTo>
                    <a:cubicBezTo>
                      <a:pt x="171" y="42"/>
                      <a:pt x="171" y="43"/>
                      <a:pt x="171" y="44"/>
                    </a:cubicBezTo>
                    <a:cubicBezTo>
                      <a:pt x="170" y="45"/>
                      <a:pt x="165" y="47"/>
                      <a:pt x="156" y="50"/>
                    </a:cubicBezTo>
                    <a:cubicBezTo>
                      <a:pt x="154" y="51"/>
                      <a:pt x="153" y="52"/>
                      <a:pt x="153" y="53"/>
                    </a:cubicBezTo>
                    <a:cubicBezTo>
                      <a:pt x="153" y="54"/>
                      <a:pt x="154" y="57"/>
                      <a:pt x="155" y="61"/>
                    </a:cubicBezTo>
                    <a:cubicBezTo>
                      <a:pt x="157" y="64"/>
                      <a:pt x="159" y="67"/>
                      <a:pt x="162" y="71"/>
                    </a:cubicBezTo>
                    <a:cubicBezTo>
                      <a:pt x="163" y="72"/>
                      <a:pt x="164" y="72"/>
                      <a:pt x="164" y="73"/>
                    </a:cubicBezTo>
                    <a:cubicBezTo>
                      <a:pt x="165" y="74"/>
                      <a:pt x="166" y="74"/>
                      <a:pt x="167" y="74"/>
                    </a:cubicBezTo>
                    <a:cubicBezTo>
                      <a:pt x="175" y="69"/>
                      <a:pt x="181" y="67"/>
                      <a:pt x="186" y="68"/>
                    </a:cubicBezTo>
                    <a:cubicBezTo>
                      <a:pt x="187" y="68"/>
                      <a:pt x="188" y="69"/>
                      <a:pt x="189" y="71"/>
                    </a:cubicBezTo>
                    <a:cubicBezTo>
                      <a:pt x="190" y="72"/>
                      <a:pt x="191" y="72"/>
                      <a:pt x="192" y="73"/>
                    </a:cubicBezTo>
                    <a:cubicBezTo>
                      <a:pt x="193" y="73"/>
                      <a:pt x="195" y="72"/>
                      <a:pt x="196" y="71"/>
                    </a:cubicBezTo>
                    <a:cubicBezTo>
                      <a:pt x="199" y="67"/>
                      <a:pt x="201" y="64"/>
                      <a:pt x="202" y="62"/>
                    </a:cubicBezTo>
                    <a:cubicBezTo>
                      <a:pt x="202" y="61"/>
                      <a:pt x="202" y="60"/>
                      <a:pt x="203" y="60"/>
                    </a:cubicBezTo>
                    <a:cubicBezTo>
                      <a:pt x="203" y="59"/>
                      <a:pt x="204" y="58"/>
                      <a:pt x="205" y="56"/>
                    </a:cubicBezTo>
                    <a:cubicBezTo>
                      <a:pt x="208" y="51"/>
                      <a:pt x="209" y="48"/>
                      <a:pt x="209" y="47"/>
                    </a:cubicBezTo>
                    <a:cubicBezTo>
                      <a:pt x="208" y="44"/>
                      <a:pt x="202" y="42"/>
                      <a:pt x="191" y="41"/>
                    </a:cubicBezTo>
                    <a:cubicBezTo>
                      <a:pt x="190" y="41"/>
                      <a:pt x="189" y="41"/>
                      <a:pt x="187" y="41"/>
                    </a:cubicBezTo>
                    <a:cubicBezTo>
                      <a:pt x="185" y="41"/>
                      <a:pt x="182" y="42"/>
                      <a:pt x="180" y="42"/>
                    </a:cubicBezTo>
                    <a:cubicBezTo>
                      <a:pt x="179" y="42"/>
                      <a:pt x="179" y="42"/>
                      <a:pt x="179" y="41"/>
                    </a:cubicBezTo>
                    <a:cubicBezTo>
                      <a:pt x="179" y="39"/>
                      <a:pt x="179" y="38"/>
                      <a:pt x="179" y="38"/>
                    </a:cubicBezTo>
                    <a:cubicBezTo>
                      <a:pt x="183" y="35"/>
                      <a:pt x="191" y="34"/>
                      <a:pt x="201" y="35"/>
                    </a:cubicBezTo>
                    <a:cubicBezTo>
                      <a:pt x="201" y="35"/>
                      <a:pt x="202" y="34"/>
                      <a:pt x="202" y="32"/>
                    </a:cubicBezTo>
                    <a:cubicBezTo>
                      <a:pt x="201" y="28"/>
                      <a:pt x="199" y="25"/>
                      <a:pt x="198" y="23"/>
                    </a:cubicBezTo>
                    <a:cubicBezTo>
                      <a:pt x="197" y="23"/>
                      <a:pt x="196" y="23"/>
                      <a:pt x="194" y="24"/>
                    </a:cubicBezTo>
                    <a:cubicBezTo>
                      <a:pt x="190" y="26"/>
                      <a:pt x="185" y="27"/>
                      <a:pt x="181" y="28"/>
                    </a:cubicBezTo>
                    <a:cubicBezTo>
                      <a:pt x="181" y="27"/>
                      <a:pt x="181" y="26"/>
                      <a:pt x="182" y="24"/>
                    </a:cubicBezTo>
                    <a:cubicBezTo>
                      <a:pt x="182" y="23"/>
                      <a:pt x="182" y="22"/>
                      <a:pt x="182" y="21"/>
                    </a:cubicBezTo>
                    <a:cubicBezTo>
                      <a:pt x="182" y="16"/>
                      <a:pt x="184" y="13"/>
                      <a:pt x="187" y="11"/>
                    </a:cubicBezTo>
                    <a:cubicBezTo>
                      <a:pt x="187" y="11"/>
                      <a:pt x="187" y="10"/>
                      <a:pt x="187" y="10"/>
                    </a:cubicBezTo>
                    <a:cubicBezTo>
                      <a:pt x="184" y="7"/>
                      <a:pt x="180" y="6"/>
                      <a:pt x="175" y="7"/>
                    </a:cubicBezTo>
                    <a:cubicBezTo>
                      <a:pt x="172" y="29"/>
                      <a:pt x="172" y="29"/>
                      <a:pt x="172" y="29"/>
                    </a:cubicBezTo>
                    <a:close/>
                    <a:moveTo>
                      <a:pt x="151" y="30"/>
                    </a:moveTo>
                    <a:cubicBezTo>
                      <a:pt x="151" y="26"/>
                      <a:pt x="148" y="22"/>
                      <a:pt x="143" y="19"/>
                    </a:cubicBezTo>
                    <a:cubicBezTo>
                      <a:pt x="137" y="31"/>
                      <a:pt x="133" y="39"/>
                      <a:pt x="131" y="44"/>
                    </a:cubicBezTo>
                    <a:cubicBezTo>
                      <a:pt x="130" y="46"/>
                      <a:pt x="130" y="47"/>
                      <a:pt x="131" y="48"/>
                    </a:cubicBezTo>
                    <a:cubicBezTo>
                      <a:pt x="132" y="48"/>
                      <a:pt x="133" y="47"/>
                      <a:pt x="136" y="46"/>
                    </a:cubicBezTo>
                    <a:cubicBezTo>
                      <a:pt x="140" y="43"/>
                      <a:pt x="145" y="37"/>
                      <a:pt x="151" y="30"/>
                    </a:cubicBezTo>
                    <a:close/>
                    <a:moveTo>
                      <a:pt x="116" y="87"/>
                    </a:moveTo>
                    <a:cubicBezTo>
                      <a:pt x="117" y="85"/>
                      <a:pt x="118" y="84"/>
                      <a:pt x="117" y="85"/>
                    </a:cubicBezTo>
                    <a:cubicBezTo>
                      <a:pt x="124" y="76"/>
                      <a:pt x="128" y="69"/>
                      <a:pt x="131" y="64"/>
                    </a:cubicBezTo>
                    <a:cubicBezTo>
                      <a:pt x="134" y="59"/>
                      <a:pt x="137" y="54"/>
                      <a:pt x="140" y="49"/>
                    </a:cubicBezTo>
                    <a:cubicBezTo>
                      <a:pt x="140" y="49"/>
                      <a:pt x="140" y="49"/>
                      <a:pt x="140" y="48"/>
                    </a:cubicBezTo>
                    <a:cubicBezTo>
                      <a:pt x="142" y="44"/>
                      <a:pt x="144" y="42"/>
                      <a:pt x="146" y="42"/>
                    </a:cubicBezTo>
                    <a:cubicBezTo>
                      <a:pt x="149" y="43"/>
                      <a:pt x="150" y="45"/>
                      <a:pt x="151" y="49"/>
                    </a:cubicBezTo>
                    <a:cubicBezTo>
                      <a:pt x="151" y="50"/>
                      <a:pt x="150" y="50"/>
                      <a:pt x="149" y="51"/>
                    </a:cubicBezTo>
                    <a:cubicBezTo>
                      <a:pt x="149" y="52"/>
                      <a:pt x="149" y="53"/>
                      <a:pt x="148" y="53"/>
                    </a:cubicBezTo>
                    <a:cubicBezTo>
                      <a:pt x="143" y="59"/>
                      <a:pt x="141" y="62"/>
                      <a:pt x="140" y="64"/>
                    </a:cubicBezTo>
                    <a:cubicBezTo>
                      <a:pt x="140" y="64"/>
                      <a:pt x="140" y="64"/>
                      <a:pt x="140" y="64"/>
                    </a:cubicBezTo>
                    <a:cubicBezTo>
                      <a:pt x="138" y="66"/>
                      <a:pt x="137" y="68"/>
                      <a:pt x="138" y="70"/>
                    </a:cubicBezTo>
                    <a:cubicBezTo>
                      <a:pt x="138" y="71"/>
                      <a:pt x="139" y="71"/>
                      <a:pt x="142" y="72"/>
                    </a:cubicBezTo>
                    <a:cubicBezTo>
                      <a:pt x="144" y="72"/>
                      <a:pt x="145" y="73"/>
                      <a:pt x="145" y="75"/>
                    </a:cubicBezTo>
                    <a:cubicBezTo>
                      <a:pt x="146" y="76"/>
                      <a:pt x="145" y="78"/>
                      <a:pt x="144" y="81"/>
                    </a:cubicBezTo>
                    <a:cubicBezTo>
                      <a:pt x="142" y="87"/>
                      <a:pt x="141" y="95"/>
                      <a:pt x="141" y="104"/>
                    </a:cubicBezTo>
                    <a:cubicBezTo>
                      <a:pt x="141" y="104"/>
                      <a:pt x="141" y="105"/>
                      <a:pt x="141" y="106"/>
                    </a:cubicBezTo>
                    <a:cubicBezTo>
                      <a:pt x="142" y="111"/>
                      <a:pt x="142" y="114"/>
                      <a:pt x="141" y="115"/>
                    </a:cubicBezTo>
                    <a:cubicBezTo>
                      <a:pt x="138" y="116"/>
                      <a:pt x="135" y="115"/>
                      <a:pt x="134" y="113"/>
                    </a:cubicBezTo>
                    <a:cubicBezTo>
                      <a:pt x="135" y="107"/>
                      <a:pt x="135" y="98"/>
                      <a:pt x="134" y="85"/>
                    </a:cubicBezTo>
                    <a:cubicBezTo>
                      <a:pt x="134" y="83"/>
                      <a:pt x="133" y="81"/>
                      <a:pt x="132" y="81"/>
                    </a:cubicBezTo>
                    <a:cubicBezTo>
                      <a:pt x="132" y="82"/>
                      <a:pt x="131" y="82"/>
                      <a:pt x="129" y="84"/>
                    </a:cubicBezTo>
                    <a:cubicBezTo>
                      <a:pt x="124" y="88"/>
                      <a:pt x="120" y="91"/>
                      <a:pt x="117" y="91"/>
                    </a:cubicBezTo>
                    <a:cubicBezTo>
                      <a:pt x="116" y="92"/>
                      <a:pt x="115" y="91"/>
                      <a:pt x="115" y="90"/>
                    </a:cubicBezTo>
                    <a:cubicBezTo>
                      <a:pt x="115" y="89"/>
                      <a:pt x="115" y="88"/>
                      <a:pt x="116" y="87"/>
                    </a:cubicBezTo>
                    <a:close/>
                    <a:moveTo>
                      <a:pt x="190" y="61"/>
                    </a:moveTo>
                    <a:cubicBezTo>
                      <a:pt x="189" y="61"/>
                      <a:pt x="188" y="61"/>
                      <a:pt x="187" y="61"/>
                    </a:cubicBezTo>
                    <a:cubicBezTo>
                      <a:pt x="188" y="61"/>
                      <a:pt x="187" y="61"/>
                      <a:pt x="186" y="60"/>
                    </a:cubicBezTo>
                    <a:cubicBezTo>
                      <a:pt x="186" y="58"/>
                      <a:pt x="187" y="54"/>
                      <a:pt x="188" y="49"/>
                    </a:cubicBezTo>
                    <a:cubicBezTo>
                      <a:pt x="189" y="48"/>
                      <a:pt x="190" y="48"/>
                      <a:pt x="191" y="48"/>
                    </a:cubicBezTo>
                    <a:cubicBezTo>
                      <a:pt x="192" y="47"/>
                      <a:pt x="193" y="48"/>
                      <a:pt x="193" y="49"/>
                    </a:cubicBezTo>
                    <a:cubicBezTo>
                      <a:pt x="194" y="50"/>
                      <a:pt x="194" y="51"/>
                      <a:pt x="194" y="54"/>
                    </a:cubicBezTo>
                    <a:cubicBezTo>
                      <a:pt x="193" y="60"/>
                      <a:pt x="191" y="62"/>
                      <a:pt x="190" y="61"/>
                    </a:cubicBezTo>
                    <a:close/>
                    <a:moveTo>
                      <a:pt x="176" y="62"/>
                    </a:moveTo>
                    <a:cubicBezTo>
                      <a:pt x="175" y="61"/>
                      <a:pt x="175" y="58"/>
                      <a:pt x="174" y="53"/>
                    </a:cubicBezTo>
                    <a:cubicBezTo>
                      <a:pt x="174" y="51"/>
                      <a:pt x="175" y="50"/>
                      <a:pt x="178" y="50"/>
                    </a:cubicBezTo>
                    <a:cubicBezTo>
                      <a:pt x="179" y="50"/>
                      <a:pt x="179" y="51"/>
                      <a:pt x="179" y="54"/>
                    </a:cubicBezTo>
                    <a:cubicBezTo>
                      <a:pt x="179" y="59"/>
                      <a:pt x="178" y="62"/>
                      <a:pt x="176" y="62"/>
                    </a:cubicBezTo>
                    <a:close/>
                    <a:moveTo>
                      <a:pt x="165" y="64"/>
                    </a:moveTo>
                    <a:cubicBezTo>
                      <a:pt x="164" y="63"/>
                      <a:pt x="163" y="61"/>
                      <a:pt x="162" y="59"/>
                    </a:cubicBezTo>
                    <a:cubicBezTo>
                      <a:pt x="161" y="57"/>
                      <a:pt x="162" y="56"/>
                      <a:pt x="165" y="55"/>
                    </a:cubicBezTo>
                    <a:cubicBezTo>
                      <a:pt x="166" y="54"/>
                      <a:pt x="167" y="55"/>
                      <a:pt x="168" y="57"/>
                    </a:cubicBezTo>
                    <a:cubicBezTo>
                      <a:pt x="170" y="58"/>
                      <a:pt x="170" y="60"/>
                      <a:pt x="170" y="62"/>
                    </a:cubicBezTo>
                    <a:cubicBezTo>
                      <a:pt x="169" y="64"/>
                      <a:pt x="167" y="64"/>
                      <a:pt x="165" y="64"/>
                    </a:cubicBezTo>
                    <a:close/>
                    <a:moveTo>
                      <a:pt x="145" y="103"/>
                    </a:moveTo>
                    <a:cubicBezTo>
                      <a:pt x="147" y="100"/>
                      <a:pt x="151" y="94"/>
                      <a:pt x="157" y="87"/>
                    </a:cubicBezTo>
                    <a:cubicBezTo>
                      <a:pt x="157" y="88"/>
                      <a:pt x="157" y="87"/>
                      <a:pt x="158" y="86"/>
                    </a:cubicBezTo>
                    <a:cubicBezTo>
                      <a:pt x="158" y="85"/>
                      <a:pt x="158" y="84"/>
                      <a:pt x="157" y="83"/>
                    </a:cubicBezTo>
                    <a:cubicBezTo>
                      <a:pt x="156" y="82"/>
                      <a:pt x="156" y="81"/>
                      <a:pt x="156" y="80"/>
                    </a:cubicBezTo>
                    <a:cubicBezTo>
                      <a:pt x="156" y="79"/>
                      <a:pt x="156" y="78"/>
                      <a:pt x="157" y="78"/>
                    </a:cubicBezTo>
                    <a:cubicBezTo>
                      <a:pt x="158" y="78"/>
                      <a:pt x="161" y="78"/>
                      <a:pt x="166" y="77"/>
                    </a:cubicBezTo>
                    <a:cubicBezTo>
                      <a:pt x="178" y="74"/>
                      <a:pt x="185" y="73"/>
                      <a:pt x="188" y="73"/>
                    </a:cubicBezTo>
                    <a:cubicBezTo>
                      <a:pt x="190" y="74"/>
                      <a:pt x="191" y="76"/>
                      <a:pt x="193" y="79"/>
                    </a:cubicBezTo>
                    <a:cubicBezTo>
                      <a:pt x="193" y="80"/>
                      <a:pt x="191" y="81"/>
                      <a:pt x="189" y="81"/>
                    </a:cubicBezTo>
                    <a:cubicBezTo>
                      <a:pt x="188" y="81"/>
                      <a:pt x="188" y="82"/>
                      <a:pt x="187" y="82"/>
                    </a:cubicBezTo>
                    <a:cubicBezTo>
                      <a:pt x="193" y="86"/>
                      <a:pt x="199" y="92"/>
                      <a:pt x="204" y="101"/>
                    </a:cubicBezTo>
                    <a:cubicBezTo>
                      <a:pt x="208" y="107"/>
                      <a:pt x="209" y="111"/>
                      <a:pt x="209" y="113"/>
                    </a:cubicBezTo>
                    <a:cubicBezTo>
                      <a:pt x="209" y="115"/>
                      <a:pt x="207" y="116"/>
                      <a:pt x="203" y="116"/>
                    </a:cubicBezTo>
                    <a:cubicBezTo>
                      <a:pt x="200" y="116"/>
                      <a:pt x="192" y="115"/>
                      <a:pt x="179" y="113"/>
                    </a:cubicBezTo>
                    <a:cubicBezTo>
                      <a:pt x="175" y="112"/>
                      <a:pt x="171" y="112"/>
                      <a:pt x="169" y="112"/>
                    </a:cubicBezTo>
                    <a:cubicBezTo>
                      <a:pt x="168" y="112"/>
                      <a:pt x="166" y="109"/>
                      <a:pt x="165" y="105"/>
                    </a:cubicBezTo>
                    <a:cubicBezTo>
                      <a:pt x="165" y="104"/>
                      <a:pt x="165" y="102"/>
                      <a:pt x="165" y="99"/>
                    </a:cubicBezTo>
                    <a:cubicBezTo>
                      <a:pt x="164" y="94"/>
                      <a:pt x="163" y="91"/>
                      <a:pt x="163" y="89"/>
                    </a:cubicBezTo>
                    <a:cubicBezTo>
                      <a:pt x="160" y="92"/>
                      <a:pt x="157" y="99"/>
                      <a:pt x="155" y="108"/>
                    </a:cubicBezTo>
                    <a:cubicBezTo>
                      <a:pt x="149" y="107"/>
                      <a:pt x="145" y="105"/>
                      <a:pt x="145" y="103"/>
                    </a:cubicBezTo>
                    <a:close/>
                    <a:moveTo>
                      <a:pt x="222" y="98"/>
                    </a:moveTo>
                    <a:cubicBezTo>
                      <a:pt x="223" y="98"/>
                      <a:pt x="223" y="95"/>
                      <a:pt x="223" y="91"/>
                    </a:cubicBezTo>
                    <a:cubicBezTo>
                      <a:pt x="223" y="86"/>
                      <a:pt x="222" y="84"/>
                      <a:pt x="220" y="84"/>
                    </a:cubicBezTo>
                    <a:cubicBezTo>
                      <a:pt x="212" y="82"/>
                      <a:pt x="205" y="81"/>
                      <a:pt x="200" y="81"/>
                    </a:cubicBezTo>
                    <a:cubicBezTo>
                      <a:pt x="198" y="81"/>
                      <a:pt x="197" y="81"/>
                      <a:pt x="197" y="82"/>
                    </a:cubicBezTo>
                    <a:cubicBezTo>
                      <a:pt x="197" y="82"/>
                      <a:pt x="198" y="83"/>
                      <a:pt x="200" y="85"/>
                    </a:cubicBezTo>
                    <a:cubicBezTo>
                      <a:pt x="201" y="85"/>
                      <a:pt x="202" y="85"/>
                      <a:pt x="203" y="86"/>
                    </a:cubicBezTo>
                    <a:cubicBezTo>
                      <a:pt x="212" y="93"/>
                      <a:pt x="218" y="97"/>
                      <a:pt x="222" y="98"/>
                    </a:cubicBezTo>
                    <a:close/>
                    <a:moveTo>
                      <a:pt x="182" y="88"/>
                    </a:moveTo>
                    <a:cubicBezTo>
                      <a:pt x="183" y="88"/>
                      <a:pt x="184" y="88"/>
                      <a:pt x="186" y="88"/>
                    </a:cubicBezTo>
                    <a:cubicBezTo>
                      <a:pt x="187" y="88"/>
                      <a:pt x="189" y="88"/>
                      <a:pt x="189" y="87"/>
                    </a:cubicBezTo>
                    <a:cubicBezTo>
                      <a:pt x="187" y="84"/>
                      <a:pt x="185" y="82"/>
                      <a:pt x="182" y="82"/>
                    </a:cubicBezTo>
                    <a:cubicBezTo>
                      <a:pt x="180" y="82"/>
                      <a:pt x="178" y="83"/>
                      <a:pt x="176" y="85"/>
                    </a:cubicBezTo>
                    <a:cubicBezTo>
                      <a:pt x="176" y="88"/>
                      <a:pt x="178" y="89"/>
                      <a:pt x="182" y="88"/>
                    </a:cubicBezTo>
                    <a:close/>
                    <a:moveTo>
                      <a:pt x="191" y="91"/>
                    </a:moveTo>
                    <a:cubicBezTo>
                      <a:pt x="188" y="93"/>
                      <a:pt x="185" y="95"/>
                      <a:pt x="183" y="98"/>
                    </a:cubicBezTo>
                    <a:cubicBezTo>
                      <a:pt x="181" y="100"/>
                      <a:pt x="179" y="100"/>
                      <a:pt x="177" y="98"/>
                    </a:cubicBezTo>
                    <a:cubicBezTo>
                      <a:pt x="175" y="94"/>
                      <a:pt x="174" y="90"/>
                      <a:pt x="173" y="86"/>
                    </a:cubicBezTo>
                    <a:cubicBezTo>
                      <a:pt x="171" y="85"/>
                      <a:pt x="170" y="85"/>
                      <a:pt x="168" y="88"/>
                    </a:cubicBezTo>
                    <a:cubicBezTo>
                      <a:pt x="168" y="89"/>
                      <a:pt x="168" y="91"/>
                      <a:pt x="168" y="92"/>
                    </a:cubicBezTo>
                    <a:cubicBezTo>
                      <a:pt x="168" y="99"/>
                      <a:pt x="170" y="104"/>
                      <a:pt x="174" y="105"/>
                    </a:cubicBezTo>
                    <a:cubicBezTo>
                      <a:pt x="179" y="106"/>
                      <a:pt x="184" y="107"/>
                      <a:pt x="189" y="107"/>
                    </a:cubicBezTo>
                    <a:cubicBezTo>
                      <a:pt x="193" y="107"/>
                      <a:pt x="196" y="105"/>
                      <a:pt x="195" y="101"/>
                    </a:cubicBezTo>
                    <a:cubicBezTo>
                      <a:pt x="195" y="97"/>
                      <a:pt x="193" y="94"/>
                      <a:pt x="191" y="91"/>
                    </a:cubicBezTo>
                    <a:close/>
                    <a:moveTo>
                      <a:pt x="272" y="7"/>
                    </a:moveTo>
                    <a:cubicBezTo>
                      <a:pt x="272" y="13"/>
                      <a:pt x="272" y="19"/>
                      <a:pt x="271" y="25"/>
                    </a:cubicBezTo>
                    <a:cubicBezTo>
                      <a:pt x="269" y="38"/>
                      <a:pt x="264" y="54"/>
                      <a:pt x="256" y="72"/>
                    </a:cubicBezTo>
                    <a:cubicBezTo>
                      <a:pt x="255" y="73"/>
                      <a:pt x="254" y="75"/>
                      <a:pt x="254" y="76"/>
                    </a:cubicBezTo>
                    <a:cubicBezTo>
                      <a:pt x="252" y="80"/>
                      <a:pt x="249" y="84"/>
                      <a:pt x="245" y="88"/>
                    </a:cubicBezTo>
                    <a:cubicBezTo>
                      <a:pt x="241" y="92"/>
                      <a:pt x="238" y="96"/>
                      <a:pt x="235" y="101"/>
                    </a:cubicBezTo>
                    <a:cubicBezTo>
                      <a:pt x="234" y="102"/>
                      <a:pt x="234" y="103"/>
                      <a:pt x="234" y="103"/>
                    </a:cubicBezTo>
                    <a:cubicBezTo>
                      <a:pt x="235" y="104"/>
                      <a:pt x="236" y="103"/>
                      <a:pt x="238" y="102"/>
                    </a:cubicBezTo>
                    <a:cubicBezTo>
                      <a:pt x="239" y="102"/>
                      <a:pt x="239" y="101"/>
                      <a:pt x="239" y="102"/>
                    </a:cubicBezTo>
                    <a:cubicBezTo>
                      <a:pt x="247" y="96"/>
                      <a:pt x="251" y="93"/>
                      <a:pt x="251" y="92"/>
                    </a:cubicBezTo>
                    <a:cubicBezTo>
                      <a:pt x="253" y="87"/>
                      <a:pt x="255" y="82"/>
                      <a:pt x="257" y="79"/>
                    </a:cubicBezTo>
                    <a:cubicBezTo>
                      <a:pt x="261" y="72"/>
                      <a:pt x="268" y="58"/>
                      <a:pt x="276" y="37"/>
                    </a:cubicBezTo>
                    <a:cubicBezTo>
                      <a:pt x="276" y="41"/>
                      <a:pt x="277" y="44"/>
                      <a:pt x="279" y="48"/>
                    </a:cubicBezTo>
                    <a:cubicBezTo>
                      <a:pt x="280" y="49"/>
                      <a:pt x="280" y="49"/>
                      <a:pt x="280" y="49"/>
                    </a:cubicBezTo>
                    <a:cubicBezTo>
                      <a:pt x="280" y="50"/>
                      <a:pt x="281" y="50"/>
                      <a:pt x="281" y="51"/>
                    </a:cubicBezTo>
                    <a:cubicBezTo>
                      <a:pt x="283" y="54"/>
                      <a:pt x="284" y="56"/>
                      <a:pt x="286" y="56"/>
                    </a:cubicBezTo>
                    <a:cubicBezTo>
                      <a:pt x="286" y="56"/>
                      <a:pt x="286" y="55"/>
                      <a:pt x="287" y="55"/>
                    </a:cubicBezTo>
                    <a:cubicBezTo>
                      <a:pt x="292" y="52"/>
                      <a:pt x="299" y="50"/>
                      <a:pt x="306" y="49"/>
                    </a:cubicBezTo>
                    <a:cubicBezTo>
                      <a:pt x="308" y="50"/>
                      <a:pt x="310" y="51"/>
                      <a:pt x="313" y="52"/>
                    </a:cubicBezTo>
                    <a:cubicBezTo>
                      <a:pt x="314" y="53"/>
                      <a:pt x="316" y="53"/>
                      <a:pt x="317" y="53"/>
                    </a:cubicBezTo>
                    <a:cubicBezTo>
                      <a:pt x="317" y="53"/>
                      <a:pt x="319" y="50"/>
                      <a:pt x="321" y="43"/>
                    </a:cubicBezTo>
                    <a:cubicBezTo>
                      <a:pt x="322" y="38"/>
                      <a:pt x="322" y="35"/>
                      <a:pt x="323" y="34"/>
                    </a:cubicBezTo>
                    <a:cubicBezTo>
                      <a:pt x="324" y="32"/>
                      <a:pt x="325" y="29"/>
                      <a:pt x="327" y="26"/>
                    </a:cubicBezTo>
                    <a:cubicBezTo>
                      <a:pt x="323" y="23"/>
                      <a:pt x="319" y="21"/>
                      <a:pt x="313" y="19"/>
                    </a:cubicBezTo>
                    <a:cubicBezTo>
                      <a:pt x="311" y="19"/>
                      <a:pt x="307" y="20"/>
                      <a:pt x="301" y="22"/>
                    </a:cubicBezTo>
                    <a:cubicBezTo>
                      <a:pt x="299" y="23"/>
                      <a:pt x="297" y="23"/>
                      <a:pt x="297" y="23"/>
                    </a:cubicBezTo>
                    <a:cubicBezTo>
                      <a:pt x="291" y="24"/>
                      <a:pt x="286" y="26"/>
                      <a:pt x="281" y="27"/>
                    </a:cubicBezTo>
                    <a:cubicBezTo>
                      <a:pt x="280" y="27"/>
                      <a:pt x="280" y="28"/>
                      <a:pt x="279" y="28"/>
                    </a:cubicBezTo>
                    <a:cubicBezTo>
                      <a:pt x="281" y="19"/>
                      <a:pt x="284" y="16"/>
                      <a:pt x="288" y="17"/>
                    </a:cubicBezTo>
                    <a:cubicBezTo>
                      <a:pt x="293" y="17"/>
                      <a:pt x="299" y="16"/>
                      <a:pt x="305" y="14"/>
                    </a:cubicBezTo>
                    <a:cubicBezTo>
                      <a:pt x="308" y="13"/>
                      <a:pt x="309" y="13"/>
                      <a:pt x="310" y="13"/>
                    </a:cubicBezTo>
                    <a:cubicBezTo>
                      <a:pt x="313" y="12"/>
                      <a:pt x="315" y="12"/>
                      <a:pt x="317" y="12"/>
                    </a:cubicBezTo>
                    <a:cubicBezTo>
                      <a:pt x="318" y="12"/>
                      <a:pt x="319" y="12"/>
                      <a:pt x="319" y="12"/>
                    </a:cubicBezTo>
                    <a:cubicBezTo>
                      <a:pt x="320" y="11"/>
                      <a:pt x="319" y="10"/>
                      <a:pt x="317" y="7"/>
                    </a:cubicBezTo>
                    <a:cubicBezTo>
                      <a:pt x="317" y="7"/>
                      <a:pt x="317" y="6"/>
                      <a:pt x="317" y="6"/>
                    </a:cubicBezTo>
                    <a:cubicBezTo>
                      <a:pt x="317" y="6"/>
                      <a:pt x="316" y="5"/>
                      <a:pt x="316" y="5"/>
                    </a:cubicBezTo>
                    <a:cubicBezTo>
                      <a:pt x="315" y="2"/>
                      <a:pt x="314" y="0"/>
                      <a:pt x="312" y="1"/>
                    </a:cubicBezTo>
                    <a:cubicBezTo>
                      <a:pt x="312" y="1"/>
                      <a:pt x="311" y="1"/>
                      <a:pt x="311" y="1"/>
                    </a:cubicBezTo>
                    <a:cubicBezTo>
                      <a:pt x="307" y="3"/>
                      <a:pt x="303" y="4"/>
                      <a:pt x="299" y="5"/>
                    </a:cubicBezTo>
                    <a:cubicBezTo>
                      <a:pt x="294" y="5"/>
                      <a:pt x="290" y="6"/>
                      <a:pt x="285" y="7"/>
                    </a:cubicBezTo>
                    <a:cubicBezTo>
                      <a:pt x="284" y="8"/>
                      <a:pt x="283" y="8"/>
                      <a:pt x="282" y="8"/>
                    </a:cubicBezTo>
                    <a:cubicBezTo>
                      <a:pt x="281" y="8"/>
                      <a:pt x="280" y="8"/>
                      <a:pt x="279" y="8"/>
                    </a:cubicBezTo>
                    <a:cubicBezTo>
                      <a:pt x="278" y="7"/>
                      <a:pt x="276" y="6"/>
                      <a:pt x="275" y="5"/>
                    </a:cubicBezTo>
                    <a:cubicBezTo>
                      <a:pt x="273" y="5"/>
                      <a:pt x="272" y="6"/>
                      <a:pt x="272" y="7"/>
                    </a:cubicBezTo>
                    <a:close/>
                    <a:moveTo>
                      <a:pt x="309" y="46"/>
                    </a:moveTo>
                    <a:cubicBezTo>
                      <a:pt x="308" y="43"/>
                      <a:pt x="307" y="42"/>
                      <a:pt x="306" y="43"/>
                    </a:cubicBezTo>
                    <a:cubicBezTo>
                      <a:pt x="305" y="43"/>
                      <a:pt x="304" y="43"/>
                      <a:pt x="303" y="44"/>
                    </a:cubicBezTo>
                    <a:cubicBezTo>
                      <a:pt x="295" y="46"/>
                      <a:pt x="291" y="47"/>
                      <a:pt x="290" y="46"/>
                    </a:cubicBezTo>
                    <a:cubicBezTo>
                      <a:pt x="288" y="46"/>
                      <a:pt x="288" y="44"/>
                      <a:pt x="287" y="42"/>
                    </a:cubicBezTo>
                    <a:cubicBezTo>
                      <a:pt x="287" y="39"/>
                      <a:pt x="287" y="36"/>
                      <a:pt x="287" y="34"/>
                    </a:cubicBezTo>
                    <a:cubicBezTo>
                      <a:pt x="288" y="32"/>
                      <a:pt x="291" y="31"/>
                      <a:pt x="295" y="30"/>
                    </a:cubicBezTo>
                    <a:cubicBezTo>
                      <a:pt x="301" y="27"/>
                      <a:pt x="307" y="25"/>
                      <a:pt x="310" y="25"/>
                    </a:cubicBezTo>
                    <a:cubicBezTo>
                      <a:pt x="312" y="25"/>
                      <a:pt x="313" y="27"/>
                      <a:pt x="313" y="30"/>
                    </a:cubicBezTo>
                    <a:cubicBezTo>
                      <a:pt x="313" y="37"/>
                      <a:pt x="311" y="43"/>
                      <a:pt x="309" y="46"/>
                    </a:cubicBezTo>
                    <a:close/>
                    <a:moveTo>
                      <a:pt x="305" y="32"/>
                    </a:moveTo>
                    <a:cubicBezTo>
                      <a:pt x="307" y="34"/>
                      <a:pt x="306" y="36"/>
                      <a:pt x="302" y="38"/>
                    </a:cubicBezTo>
                    <a:cubicBezTo>
                      <a:pt x="300" y="39"/>
                      <a:pt x="298" y="39"/>
                      <a:pt x="296" y="39"/>
                    </a:cubicBezTo>
                    <a:cubicBezTo>
                      <a:pt x="294" y="40"/>
                      <a:pt x="293" y="40"/>
                      <a:pt x="293" y="40"/>
                    </a:cubicBezTo>
                    <a:cubicBezTo>
                      <a:pt x="291" y="40"/>
                      <a:pt x="291" y="40"/>
                      <a:pt x="290" y="38"/>
                    </a:cubicBezTo>
                    <a:cubicBezTo>
                      <a:pt x="290" y="37"/>
                      <a:pt x="290" y="36"/>
                      <a:pt x="291" y="35"/>
                    </a:cubicBezTo>
                    <a:cubicBezTo>
                      <a:pt x="298" y="32"/>
                      <a:pt x="303" y="31"/>
                      <a:pt x="305" y="32"/>
                    </a:cubicBezTo>
                    <a:close/>
                    <a:moveTo>
                      <a:pt x="272" y="64"/>
                    </a:moveTo>
                    <a:cubicBezTo>
                      <a:pt x="273" y="64"/>
                      <a:pt x="275" y="64"/>
                      <a:pt x="277" y="63"/>
                    </a:cubicBezTo>
                    <a:cubicBezTo>
                      <a:pt x="278" y="63"/>
                      <a:pt x="288" y="60"/>
                      <a:pt x="304" y="55"/>
                    </a:cubicBezTo>
                    <a:cubicBezTo>
                      <a:pt x="306" y="54"/>
                      <a:pt x="308" y="54"/>
                      <a:pt x="310" y="55"/>
                    </a:cubicBezTo>
                    <a:cubicBezTo>
                      <a:pt x="311" y="56"/>
                      <a:pt x="314" y="57"/>
                      <a:pt x="316" y="58"/>
                    </a:cubicBezTo>
                    <a:cubicBezTo>
                      <a:pt x="318" y="58"/>
                      <a:pt x="319" y="59"/>
                      <a:pt x="320" y="60"/>
                    </a:cubicBezTo>
                    <a:cubicBezTo>
                      <a:pt x="322" y="61"/>
                      <a:pt x="323" y="62"/>
                      <a:pt x="322" y="63"/>
                    </a:cubicBezTo>
                    <a:cubicBezTo>
                      <a:pt x="322" y="64"/>
                      <a:pt x="321" y="64"/>
                      <a:pt x="319" y="65"/>
                    </a:cubicBezTo>
                    <a:cubicBezTo>
                      <a:pt x="314" y="67"/>
                      <a:pt x="310" y="69"/>
                      <a:pt x="308" y="71"/>
                    </a:cubicBezTo>
                    <a:cubicBezTo>
                      <a:pt x="309" y="72"/>
                      <a:pt x="309" y="73"/>
                      <a:pt x="309" y="74"/>
                    </a:cubicBezTo>
                    <a:cubicBezTo>
                      <a:pt x="309" y="75"/>
                      <a:pt x="310" y="75"/>
                      <a:pt x="312" y="75"/>
                    </a:cubicBezTo>
                    <a:cubicBezTo>
                      <a:pt x="315" y="75"/>
                      <a:pt x="319" y="75"/>
                      <a:pt x="325" y="76"/>
                    </a:cubicBezTo>
                    <a:cubicBezTo>
                      <a:pt x="329" y="76"/>
                      <a:pt x="331" y="76"/>
                      <a:pt x="332" y="76"/>
                    </a:cubicBezTo>
                    <a:cubicBezTo>
                      <a:pt x="334" y="76"/>
                      <a:pt x="336" y="77"/>
                      <a:pt x="338" y="80"/>
                    </a:cubicBezTo>
                    <a:cubicBezTo>
                      <a:pt x="338" y="80"/>
                      <a:pt x="338" y="81"/>
                      <a:pt x="338" y="81"/>
                    </a:cubicBezTo>
                    <a:cubicBezTo>
                      <a:pt x="341" y="86"/>
                      <a:pt x="342" y="89"/>
                      <a:pt x="340" y="88"/>
                    </a:cubicBezTo>
                    <a:cubicBezTo>
                      <a:pt x="339" y="88"/>
                      <a:pt x="338" y="88"/>
                      <a:pt x="337" y="87"/>
                    </a:cubicBezTo>
                    <a:cubicBezTo>
                      <a:pt x="332" y="85"/>
                      <a:pt x="326" y="84"/>
                      <a:pt x="322" y="84"/>
                    </a:cubicBezTo>
                    <a:cubicBezTo>
                      <a:pt x="316" y="83"/>
                      <a:pt x="312" y="83"/>
                      <a:pt x="311" y="84"/>
                    </a:cubicBezTo>
                    <a:cubicBezTo>
                      <a:pt x="310" y="84"/>
                      <a:pt x="310" y="85"/>
                      <a:pt x="309" y="88"/>
                    </a:cubicBezTo>
                    <a:cubicBezTo>
                      <a:pt x="310" y="93"/>
                      <a:pt x="309" y="100"/>
                      <a:pt x="308" y="109"/>
                    </a:cubicBezTo>
                    <a:cubicBezTo>
                      <a:pt x="307" y="114"/>
                      <a:pt x="307" y="117"/>
                      <a:pt x="306" y="119"/>
                    </a:cubicBezTo>
                    <a:cubicBezTo>
                      <a:pt x="306" y="120"/>
                      <a:pt x="305" y="120"/>
                      <a:pt x="303" y="120"/>
                    </a:cubicBezTo>
                    <a:cubicBezTo>
                      <a:pt x="302" y="119"/>
                      <a:pt x="301" y="119"/>
                      <a:pt x="300" y="119"/>
                    </a:cubicBezTo>
                    <a:cubicBezTo>
                      <a:pt x="298" y="118"/>
                      <a:pt x="295" y="117"/>
                      <a:pt x="292" y="116"/>
                    </a:cubicBezTo>
                    <a:cubicBezTo>
                      <a:pt x="284" y="113"/>
                      <a:pt x="278" y="110"/>
                      <a:pt x="276" y="106"/>
                    </a:cubicBezTo>
                    <a:cubicBezTo>
                      <a:pt x="275" y="104"/>
                      <a:pt x="275" y="104"/>
                      <a:pt x="275" y="103"/>
                    </a:cubicBezTo>
                    <a:cubicBezTo>
                      <a:pt x="275" y="103"/>
                      <a:pt x="276" y="103"/>
                      <a:pt x="277" y="104"/>
                    </a:cubicBezTo>
                    <a:cubicBezTo>
                      <a:pt x="284" y="107"/>
                      <a:pt x="290" y="108"/>
                      <a:pt x="296" y="107"/>
                    </a:cubicBezTo>
                    <a:cubicBezTo>
                      <a:pt x="296" y="107"/>
                      <a:pt x="296" y="107"/>
                      <a:pt x="296" y="107"/>
                    </a:cubicBezTo>
                    <a:cubicBezTo>
                      <a:pt x="298" y="107"/>
                      <a:pt x="299" y="100"/>
                      <a:pt x="299" y="87"/>
                    </a:cubicBezTo>
                    <a:cubicBezTo>
                      <a:pt x="299" y="86"/>
                      <a:pt x="298" y="85"/>
                      <a:pt x="297" y="86"/>
                    </a:cubicBezTo>
                    <a:cubicBezTo>
                      <a:pt x="296" y="87"/>
                      <a:pt x="293" y="87"/>
                      <a:pt x="290" y="88"/>
                    </a:cubicBezTo>
                    <a:cubicBezTo>
                      <a:pt x="283" y="89"/>
                      <a:pt x="276" y="90"/>
                      <a:pt x="270" y="93"/>
                    </a:cubicBezTo>
                    <a:cubicBezTo>
                      <a:pt x="270" y="93"/>
                      <a:pt x="269" y="93"/>
                      <a:pt x="269" y="94"/>
                    </a:cubicBezTo>
                    <a:cubicBezTo>
                      <a:pt x="267" y="95"/>
                      <a:pt x="266" y="95"/>
                      <a:pt x="265" y="94"/>
                    </a:cubicBezTo>
                    <a:cubicBezTo>
                      <a:pt x="264" y="92"/>
                      <a:pt x="263" y="89"/>
                      <a:pt x="263" y="86"/>
                    </a:cubicBezTo>
                    <a:cubicBezTo>
                      <a:pt x="263" y="86"/>
                      <a:pt x="263" y="86"/>
                      <a:pt x="263" y="86"/>
                    </a:cubicBezTo>
                    <a:cubicBezTo>
                      <a:pt x="266" y="86"/>
                      <a:pt x="268" y="86"/>
                      <a:pt x="272" y="85"/>
                    </a:cubicBezTo>
                    <a:cubicBezTo>
                      <a:pt x="273" y="84"/>
                      <a:pt x="276" y="84"/>
                      <a:pt x="281" y="83"/>
                    </a:cubicBezTo>
                    <a:cubicBezTo>
                      <a:pt x="283" y="83"/>
                      <a:pt x="285" y="82"/>
                      <a:pt x="285" y="82"/>
                    </a:cubicBezTo>
                    <a:cubicBezTo>
                      <a:pt x="289" y="81"/>
                      <a:pt x="293" y="80"/>
                      <a:pt x="297" y="78"/>
                    </a:cubicBezTo>
                    <a:cubicBezTo>
                      <a:pt x="298" y="77"/>
                      <a:pt x="298" y="75"/>
                      <a:pt x="297" y="73"/>
                    </a:cubicBezTo>
                    <a:cubicBezTo>
                      <a:pt x="295" y="71"/>
                      <a:pt x="294" y="70"/>
                      <a:pt x="296" y="68"/>
                    </a:cubicBezTo>
                    <a:cubicBezTo>
                      <a:pt x="299" y="67"/>
                      <a:pt x="302" y="66"/>
                      <a:pt x="305" y="65"/>
                    </a:cubicBezTo>
                    <a:cubicBezTo>
                      <a:pt x="307" y="64"/>
                      <a:pt x="308" y="62"/>
                      <a:pt x="307" y="61"/>
                    </a:cubicBezTo>
                    <a:cubicBezTo>
                      <a:pt x="306" y="59"/>
                      <a:pt x="305" y="59"/>
                      <a:pt x="303" y="60"/>
                    </a:cubicBezTo>
                    <a:cubicBezTo>
                      <a:pt x="295" y="62"/>
                      <a:pt x="287" y="66"/>
                      <a:pt x="280" y="72"/>
                    </a:cubicBezTo>
                    <a:cubicBezTo>
                      <a:pt x="279" y="73"/>
                      <a:pt x="278" y="74"/>
                      <a:pt x="277" y="74"/>
                    </a:cubicBezTo>
                    <a:cubicBezTo>
                      <a:pt x="275" y="74"/>
                      <a:pt x="273" y="70"/>
                      <a:pt x="272" y="64"/>
                    </a:cubicBezTo>
                    <a:close/>
                    <a:moveTo>
                      <a:pt x="388" y="41"/>
                    </a:moveTo>
                    <a:cubicBezTo>
                      <a:pt x="384" y="42"/>
                      <a:pt x="380" y="43"/>
                      <a:pt x="378" y="43"/>
                    </a:cubicBezTo>
                    <a:cubicBezTo>
                      <a:pt x="377" y="43"/>
                      <a:pt x="377" y="44"/>
                      <a:pt x="377" y="46"/>
                    </a:cubicBezTo>
                    <a:cubicBezTo>
                      <a:pt x="378" y="49"/>
                      <a:pt x="379" y="50"/>
                      <a:pt x="380" y="49"/>
                    </a:cubicBezTo>
                    <a:cubicBezTo>
                      <a:pt x="383" y="47"/>
                      <a:pt x="387" y="46"/>
                      <a:pt x="390" y="46"/>
                    </a:cubicBezTo>
                    <a:cubicBezTo>
                      <a:pt x="397" y="45"/>
                      <a:pt x="407" y="42"/>
                      <a:pt x="419" y="38"/>
                    </a:cubicBezTo>
                    <a:cubicBezTo>
                      <a:pt x="424" y="37"/>
                      <a:pt x="427" y="37"/>
                      <a:pt x="431" y="37"/>
                    </a:cubicBezTo>
                    <a:cubicBezTo>
                      <a:pt x="438" y="37"/>
                      <a:pt x="442" y="39"/>
                      <a:pt x="442" y="44"/>
                    </a:cubicBezTo>
                    <a:cubicBezTo>
                      <a:pt x="442" y="46"/>
                      <a:pt x="439" y="49"/>
                      <a:pt x="434" y="52"/>
                    </a:cubicBezTo>
                    <a:cubicBezTo>
                      <a:pt x="434" y="52"/>
                      <a:pt x="433" y="52"/>
                      <a:pt x="433" y="52"/>
                    </a:cubicBezTo>
                    <a:cubicBezTo>
                      <a:pt x="427" y="48"/>
                      <a:pt x="423" y="46"/>
                      <a:pt x="419" y="47"/>
                    </a:cubicBezTo>
                    <a:cubicBezTo>
                      <a:pt x="411" y="48"/>
                      <a:pt x="400" y="51"/>
                      <a:pt x="387" y="56"/>
                    </a:cubicBezTo>
                    <a:cubicBezTo>
                      <a:pt x="385" y="56"/>
                      <a:pt x="385" y="57"/>
                      <a:pt x="386" y="59"/>
                    </a:cubicBezTo>
                    <a:cubicBezTo>
                      <a:pt x="387" y="64"/>
                      <a:pt x="389" y="66"/>
                      <a:pt x="391" y="66"/>
                    </a:cubicBezTo>
                    <a:cubicBezTo>
                      <a:pt x="392" y="66"/>
                      <a:pt x="394" y="65"/>
                      <a:pt x="395" y="63"/>
                    </a:cubicBezTo>
                    <a:cubicBezTo>
                      <a:pt x="398" y="60"/>
                      <a:pt x="401" y="58"/>
                      <a:pt x="406" y="58"/>
                    </a:cubicBezTo>
                    <a:cubicBezTo>
                      <a:pt x="410" y="57"/>
                      <a:pt x="412" y="56"/>
                      <a:pt x="413" y="53"/>
                    </a:cubicBezTo>
                    <a:cubicBezTo>
                      <a:pt x="414" y="53"/>
                      <a:pt x="415" y="52"/>
                      <a:pt x="417" y="51"/>
                    </a:cubicBezTo>
                    <a:cubicBezTo>
                      <a:pt x="419" y="52"/>
                      <a:pt x="420" y="54"/>
                      <a:pt x="418" y="56"/>
                    </a:cubicBezTo>
                    <a:cubicBezTo>
                      <a:pt x="417" y="58"/>
                      <a:pt x="413" y="60"/>
                      <a:pt x="407" y="63"/>
                    </a:cubicBezTo>
                    <a:cubicBezTo>
                      <a:pt x="405" y="64"/>
                      <a:pt x="405" y="65"/>
                      <a:pt x="407" y="66"/>
                    </a:cubicBezTo>
                    <a:cubicBezTo>
                      <a:pt x="408" y="68"/>
                      <a:pt x="409" y="71"/>
                      <a:pt x="408" y="73"/>
                    </a:cubicBezTo>
                    <a:cubicBezTo>
                      <a:pt x="404" y="73"/>
                      <a:pt x="399" y="74"/>
                      <a:pt x="392" y="76"/>
                    </a:cubicBezTo>
                    <a:cubicBezTo>
                      <a:pt x="389" y="77"/>
                      <a:pt x="386" y="78"/>
                      <a:pt x="382" y="79"/>
                    </a:cubicBezTo>
                    <a:cubicBezTo>
                      <a:pt x="376" y="80"/>
                      <a:pt x="373" y="81"/>
                      <a:pt x="371" y="81"/>
                    </a:cubicBezTo>
                    <a:cubicBezTo>
                      <a:pt x="370" y="82"/>
                      <a:pt x="369" y="82"/>
                      <a:pt x="369" y="83"/>
                    </a:cubicBezTo>
                    <a:cubicBezTo>
                      <a:pt x="370" y="84"/>
                      <a:pt x="370" y="84"/>
                      <a:pt x="370" y="84"/>
                    </a:cubicBezTo>
                    <a:cubicBezTo>
                      <a:pt x="371" y="86"/>
                      <a:pt x="371" y="88"/>
                      <a:pt x="372" y="90"/>
                    </a:cubicBezTo>
                    <a:cubicBezTo>
                      <a:pt x="373" y="91"/>
                      <a:pt x="374" y="91"/>
                      <a:pt x="376" y="90"/>
                    </a:cubicBezTo>
                    <a:cubicBezTo>
                      <a:pt x="379" y="88"/>
                      <a:pt x="384" y="86"/>
                      <a:pt x="391" y="85"/>
                    </a:cubicBezTo>
                    <a:cubicBezTo>
                      <a:pt x="394" y="84"/>
                      <a:pt x="399" y="83"/>
                      <a:pt x="404" y="83"/>
                    </a:cubicBezTo>
                    <a:cubicBezTo>
                      <a:pt x="405" y="83"/>
                      <a:pt x="406" y="82"/>
                      <a:pt x="407" y="82"/>
                    </a:cubicBezTo>
                    <a:cubicBezTo>
                      <a:pt x="408" y="82"/>
                      <a:pt x="409" y="82"/>
                      <a:pt x="409" y="84"/>
                    </a:cubicBezTo>
                    <a:cubicBezTo>
                      <a:pt x="409" y="100"/>
                      <a:pt x="405" y="108"/>
                      <a:pt x="399" y="108"/>
                    </a:cubicBezTo>
                    <a:cubicBezTo>
                      <a:pt x="398" y="108"/>
                      <a:pt x="394" y="107"/>
                      <a:pt x="388" y="105"/>
                    </a:cubicBezTo>
                    <a:cubicBezTo>
                      <a:pt x="387" y="105"/>
                      <a:pt x="386" y="105"/>
                      <a:pt x="386" y="105"/>
                    </a:cubicBezTo>
                    <a:cubicBezTo>
                      <a:pt x="385" y="104"/>
                      <a:pt x="384" y="104"/>
                      <a:pt x="384" y="105"/>
                    </a:cubicBezTo>
                    <a:cubicBezTo>
                      <a:pt x="384" y="105"/>
                      <a:pt x="384" y="106"/>
                      <a:pt x="385" y="106"/>
                    </a:cubicBezTo>
                    <a:cubicBezTo>
                      <a:pt x="391" y="112"/>
                      <a:pt x="398" y="116"/>
                      <a:pt x="406" y="119"/>
                    </a:cubicBezTo>
                    <a:cubicBezTo>
                      <a:pt x="408" y="119"/>
                      <a:pt x="410" y="119"/>
                      <a:pt x="412" y="120"/>
                    </a:cubicBezTo>
                    <a:cubicBezTo>
                      <a:pt x="412" y="120"/>
                      <a:pt x="412" y="120"/>
                      <a:pt x="412" y="120"/>
                    </a:cubicBezTo>
                    <a:cubicBezTo>
                      <a:pt x="413" y="119"/>
                      <a:pt x="414" y="116"/>
                      <a:pt x="415" y="109"/>
                    </a:cubicBezTo>
                    <a:cubicBezTo>
                      <a:pt x="416" y="107"/>
                      <a:pt x="416" y="106"/>
                      <a:pt x="415" y="108"/>
                    </a:cubicBezTo>
                    <a:cubicBezTo>
                      <a:pt x="416" y="105"/>
                      <a:pt x="417" y="102"/>
                      <a:pt x="417" y="101"/>
                    </a:cubicBezTo>
                    <a:cubicBezTo>
                      <a:pt x="418" y="96"/>
                      <a:pt x="418" y="93"/>
                      <a:pt x="418" y="89"/>
                    </a:cubicBezTo>
                    <a:cubicBezTo>
                      <a:pt x="418" y="84"/>
                      <a:pt x="419" y="81"/>
                      <a:pt x="420" y="81"/>
                    </a:cubicBezTo>
                    <a:cubicBezTo>
                      <a:pt x="423" y="80"/>
                      <a:pt x="428" y="80"/>
                      <a:pt x="434" y="80"/>
                    </a:cubicBezTo>
                    <a:cubicBezTo>
                      <a:pt x="439" y="81"/>
                      <a:pt x="442" y="82"/>
                      <a:pt x="444" y="83"/>
                    </a:cubicBezTo>
                    <a:cubicBezTo>
                      <a:pt x="448" y="84"/>
                      <a:pt x="449" y="84"/>
                      <a:pt x="450" y="83"/>
                    </a:cubicBezTo>
                    <a:cubicBezTo>
                      <a:pt x="449" y="78"/>
                      <a:pt x="448" y="73"/>
                      <a:pt x="446" y="68"/>
                    </a:cubicBezTo>
                    <a:cubicBezTo>
                      <a:pt x="444" y="69"/>
                      <a:pt x="441" y="69"/>
                      <a:pt x="438" y="69"/>
                    </a:cubicBezTo>
                    <a:cubicBezTo>
                      <a:pt x="435" y="69"/>
                      <a:pt x="429" y="69"/>
                      <a:pt x="419" y="70"/>
                    </a:cubicBezTo>
                    <a:cubicBezTo>
                      <a:pt x="419" y="70"/>
                      <a:pt x="418" y="70"/>
                      <a:pt x="418" y="70"/>
                    </a:cubicBezTo>
                    <a:cubicBezTo>
                      <a:pt x="419" y="67"/>
                      <a:pt x="419" y="66"/>
                      <a:pt x="418" y="65"/>
                    </a:cubicBezTo>
                    <a:cubicBezTo>
                      <a:pt x="417" y="64"/>
                      <a:pt x="418" y="63"/>
                      <a:pt x="422" y="62"/>
                    </a:cubicBezTo>
                    <a:cubicBezTo>
                      <a:pt x="427" y="61"/>
                      <a:pt x="431" y="58"/>
                      <a:pt x="434" y="56"/>
                    </a:cubicBezTo>
                    <a:cubicBezTo>
                      <a:pt x="434" y="55"/>
                      <a:pt x="435" y="55"/>
                      <a:pt x="437" y="56"/>
                    </a:cubicBezTo>
                    <a:cubicBezTo>
                      <a:pt x="439" y="56"/>
                      <a:pt x="440" y="56"/>
                      <a:pt x="440" y="56"/>
                    </a:cubicBezTo>
                    <a:cubicBezTo>
                      <a:pt x="443" y="57"/>
                      <a:pt x="446" y="57"/>
                      <a:pt x="449" y="56"/>
                    </a:cubicBezTo>
                    <a:cubicBezTo>
                      <a:pt x="451" y="55"/>
                      <a:pt x="453" y="55"/>
                      <a:pt x="456" y="55"/>
                    </a:cubicBezTo>
                    <a:cubicBezTo>
                      <a:pt x="458" y="55"/>
                      <a:pt x="458" y="53"/>
                      <a:pt x="457" y="50"/>
                    </a:cubicBezTo>
                    <a:cubicBezTo>
                      <a:pt x="455" y="46"/>
                      <a:pt x="453" y="43"/>
                      <a:pt x="450" y="42"/>
                    </a:cubicBezTo>
                    <a:cubicBezTo>
                      <a:pt x="450" y="42"/>
                      <a:pt x="449" y="41"/>
                      <a:pt x="447" y="39"/>
                    </a:cubicBezTo>
                    <a:cubicBezTo>
                      <a:pt x="445" y="37"/>
                      <a:pt x="444" y="36"/>
                      <a:pt x="443" y="35"/>
                    </a:cubicBezTo>
                    <a:cubicBezTo>
                      <a:pt x="440" y="32"/>
                      <a:pt x="434" y="31"/>
                      <a:pt x="424" y="31"/>
                    </a:cubicBezTo>
                    <a:cubicBezTo>
                      <a:pt x="423" y="31"/>
                      <a:pt x="423" y="31"/>
                      <a:pt x="422" y="30"/>
                    </a:cubicBezTo>
                    <a:cubicBezTo>
                      <a:pt x="422" y="30"/>
                      <a:pt x="422" y="29"/>
                      <a:pt x="423" y="29"/>
                    </a:cubicBezTo>
                    <a:cubicBezTo>
                      <a:pt x="430" y="21"/>
                      <a:pt x="436" y="15"/>
                      <a:pt x="440" y="13"/>
                    </a:cubicBezTo>
                    <a:cubicBezTo>
                      <a:pt x="441" y="13"/>
                      <a:pt x="440" y="11"/>
                      <a:pt x="437" y="7"/>
                    </a:cubicBezTo>
                    <a:cubicBezTo>
                      <a:pt x="434" y="4"/>
                      <a:pt x="433" y="3"/>
                      <a:pt x="432" y="3"/>
                    </a:cubicBezTo>
                    <a:cubicBezTo>
                      <a:pt x="430" y="5"/>
                      <a:pt x="426" y="11"/>
                      <a:pt x="420" y="20"/>
                    </a:cubicBezTo>
                    <a:cubicBezTo>
                      <a:pt x="416" y="27"/>
                      <a:pt x="413" y="30"/>
                      <a:pt x="412" y="31"/>
                    </a:cubicBezTo>
                    <a:cubicBezTo>
                      <a:pt x="411" y="31"/>
                      <a:pt x="408" y="33"/>
                      <a:pt x="403" y="34"/>
                    </a:cubicBezTo>
                    <a:cubicBezTo>
                      <a:pt x="394" y="37"/>
                      <a:pt x="389" y="39"/>
                      <a:pt x="388" y="41"/>
                    </a:cubicBezTo>
                    <a:close/>
                    <a:moveTo>
                      <a:pt x="408" y="22"/>
                    </a:moveTo>
                    <a:cubicBezTo>
                      <a:pt x="406" y="22"/>
                      <a:pt x="404" y="21"/>
                      <a:pt x="401" y="19"/>
                    </a:cubicBezTo>
                    <a:cubicBezTo>
                      <a:pt x="398" y="14"/>
                      <a:pt x="397" y="12"/>
                      <a:pt x="399" y="10"/>
                    </a:cubicBezTo>
                    <a:cubicBezTo>
                      <a:pt x="401" y="10"/>
                      <a:pt x="402" y="9"/>
                      <a:pt x="404" y="9"/>
                    </a:cubicBezTo>
                    <a:cubicBezTo>
                      <a:pt x="405" y="9"/>
                      <a:pt x="406" y="8"/>
                      <a:pt x="407" y="8"/>
                    </a:cubicBezTo>
                    <a:cubicBezTo>
                      <a:pt x="408" y="7"/>
                      <a:pt x="410" y="7"/>
                      <a:pt x="413" y="6"/>
                    </a:cubicBezTo>
                    <a:cubicBezTo>
                      <a:pt x="416" y="6"/>
                      <a:pt x="417" y="7"/>
                      <a:pt x="416" y="7"/>
                    </a:cubicBezTo>
                    <a:cubicBezTo>
                      <a:pt x="413" y="12"/>
                      <a:pt x="411" y="16"/>
                      <a:pt x="410" y="19"/>
                    </a:cubicBezTo>
                    <a:cubicBezTo>
                      <a:pt x="410" y="22"/>
                      <a:pt x="409" y="23"/>
                      <a:pt x="408" y="22"/>
                    </a:cubicBezTo>
                    <a:close/>
                    <a:moveTo>
                      <a:pt x="395" y="31"/>
                    </a:moveTo>
                    <a:cubicBezTo>
                      <a:pt x="391" y="31"/>
                      <a:pt x="387" y="31"/>
                      <a:pt x="383" y="30"/>
                    </a:cubicBezTo>
                    <a:cubicBezTo>
                      <a:pt x="381" y="29"/>
                      <a:pt x="381" y="25"/>
                      <a:pt x="381" y="18"/>
                    </a:cubicBezTo>
                    <a:cubicBezTo>
                      <a:pt x="381" y="17"/>
                      <a:pt x="382" y="16"/>
                      <a:pt x="384" y="15"/>
                    </a:cubicBezTo>
                    <a:cubicBezTo>
                      <a:pt x="385" y="14"/>
                      <a:pt x="386" y="15"/>
                      <a:pt x="387" y="16"/>
                    </a:cubicBezTo>
                    <a:cubicBezTo>
                      <a:pt x="388" y="17"/>
                      <a:pt x="391" y="21"/>
                      <a:pt x="396" y="25"/>
                    </a:cubicBezTo>
                    <a:cubicBezTo>
                      <a:pt x="398" y="29"/>
                      <a:pt x="398" y="31"/>
                      <a:pt x="395" y="31"/>
                    </a:cubicBezTo>
                    <a:close/>
                    <a:moveTo>
                      <a:pt x="373" y="63"/>
                    </a:moveTo>
                    <a:cubicBezTo>
                      <a:pt x="373" y="65"/>
                      <a:pt x="372" y="66"/>
                      <a:pt x="370" y="65"/>
                    </a:cubicBezTo>
                    <a:cubicBezTo>
                      <a:pt x="363" y="64"/>
                      <a:pt x="359" y="62"/>
                      <a:pt x="358" y="59"/>
                    </a:cubicBezTo>
                    <a:cubicBezTo>
                      <a:pt x="361" y="54"/>
                      <a:pt x="365" y="50"/>
                      <a:pt x="371" y="48"/>
                    </a:cubicBezTo>
                    <a:cubicBezTo>
                      <a:pt x="372" y="47"/>
                      <a:pt x="373" y="47"/>
                      <a:pt x="373" y="48"/>
                    </a:cubicBezTo>
                    <a:cubicBezTo>
                      <a:pt x="374" y="48"/>
                      <a:pt x="374" y="49"/>
                      <a:pt x="373" y="50"/>
                    </a:cubicBezTo>
                    <a:cubicBezTo>
                      <a:pt x="372" y="52"/>
                      <a:pt x="372" y="57"/>
                      <a:pt x="373" y="63"/>
                    </a:cubicBezTo>
                    <a:close/>
                    <a:moveTo>
                      <a:pt x="564" y="39"/>
                    </a:moveTo>
                    <a:cubicBezTo>
                      <a:pt x="557" y="41"/>
                      <a:pt x="550" y="43"/>
                      <a:pt x="541" y="44"/>
                    </a:cubicBezTo>
                    <a:cubicBezTo>
                      <a:pt x="539" y="44"/>
                      <a:pt x="538" y="44"/>
                      <a:pt x="538" y="44"/>
                    </a:cubicBezTo>
                    <a:cubicBezTo>
                      <a:pt x="537" y="45"/>
                      <a:pt x="538" y="47"/>
                      <a:pt x="539" y="50"/>
                    </a:cubicBezTo>
                    <a:cubicBezTo>
                      <a:pt x="540" y="53"/>
                      <a:pt x="541" y="55"/>
                      <a:pt x="542" y="56"/>
                    </a:cubicBezTo>
                    <a:cubicBezTo>
                      <a:pt x="543" y="56"/>
                      <a:pt x="544" y="56"/>
                      <a:pt x="547" y="55"/>
                    </a:cubicBezTo>
                    <a:cubicBezTo>
                      <a:pt x="553" y="52"/>
                      <a:pt x="558" y="51"/>
                      <a:pt x="562" y="51"/>
                    </a:cubicBezTo>
                    <a:cubicBezTo>
                      <a:pt x="564" y="51"/>
                      <a:pt x="565" y="52"/>
                      <a:pt x="565" y="53"/>
                    </a:cubicBezTo>
                    <a:cubicBezTo>
                      <a:pt x="565" y="56"/>
                      <a:pt x="565" y="60"/>
                      <a:pt x="565" y="64"/>
                    </a:cubicBezTo>
                    <a:cubicBezTo>
                      <a:pt x="565" y="69"/>
                      <a:pt x="566" y="75"/>
                      <a:pt x="566" y="83"/>
                    </a:cubicBezTo>
                    <a:cubicBezTo>
                      <a:pt x="567" y="97"/>
                      <a:pt x="567" y="104"/>
                      <a:pt x="565" y="104"/>
                    </a:cubicBezTo>
                    <a:cubicBezTo>
                      <a:pt x="564" y="105"/>
                      <a:pt x="560" y="105"/>
                      <a:pt x="553" y="103"/>
                    </a:cubicBezTo>
                    <a:cubicBezTo>
                      <a:pt x="549" y="101"/>
                      <a:pt x="546" y="101"/>
                      <a:pt x="546" y="102"/>
                    </a:cubicBezTo>
                    <a:cubicBezTo>
                      <a:pt x="547" y="104"/>
                      <a:pt x="551" y="108"/>
                      <a:pt x="558" y="111"/>
                    </a:cubicBezTo>
                    <a:cubicBezTo>
                      <a:pt x="559" y="112"/>
                      <a:pt x="561" y="113"/>
                      <a:pt x="564" y="115"/>
                    </a:cubicBezTo>
                    <a:cubicBezTo>
                      <a:pt x="571" y="119"/>
                      <a:pt x="575" y="121"/>
                      <a:pt x="576" y="120"/>
                    </a:cubicBezTo>
                    <a:cubicBezTo>
                      <a:pt x="577" y="120"/>
                      <a:pt x="577" y="117"/>
                      <a:pt x="577" y="111"/>
                    </a:cubicBezTo>
                    <a:cubicBezTo>
                      <a:pt x="576" y="107"/>
                      <a:pt x="576" y="104"/>
                      <a:pt x="576" y="102"/>
                    </a:cubicBezTo>
                    <a:cubicBezTo>
                      <a:pt x="575" y="85"/>
                      <a:pt x="576" y="77"/>
                      <a:pt x="577" y="78"/>
                    </a:cubicBezTo>
                    <a:cubicBezTo>
                      <a:pt x="584" y="82"/>
                      <a:pt x="590" y="87"/>
                      <a:pt x="595" y="94"/>
                    </a:cubicBezTo>
                    <a:cubicBezTo>
                      <a:pt x="596" y="95"/>
                      <a:pt x="596" y="96"/>
                      <a:pt x="597" y="97"/>
                    </a:cubicBezTo>
                    <a:cubicBezTo>
                      <a:pt x="598" y="100"/>
                      <a:pt x="599" y="102"/>
                      <a:pt x="600" y="103"/>
                    </a:cubicBezTo>
                    <a:cubicBezTo>
                      <a:pt x="603" y="103"/>
                      <a:pt x="609" y="103"/>
                      <a:pt x="617" y="103"/>
                    </a:cubicBezTo>
                    <a:cubicBezTo>
                      <a:pt x="618" y="103"/>
                      <a:pt x="620" y="103"/>
                      <a:pt x="623" y="103"/>
                    </a:cubicBezTo>
                    <a:cubicBezTo>
                      <a:pt x="625" y="103"/>
                      <a:pt x="626" y="103"/>
                      <a:pt x="627" y="103"/>
                    </a:cubicBezTo>
                    <a:cubicBezTo>
                      <a:pt x="629" y="103"/>
                      <a:pt x="630" y="102"/>
                      <a:pt x="630" y="101"/>
                    </a:cubicBezTo>
                    <a:cubicBezTo>
                      <a:pt x="630" y="98"/>
                      <a:pt x="622" y="95"/>
                      <a:pt x="607" y="90"/>
                    </a:cubicBezTo>
                    <a:cubicBezTo>
                      <a:pt x="601" y="88"/>
                      <a:pt x="596" y="84"/>
                      <a:pt x="590" y="77"/>
                    </a:cubicBezTo>
                    <a:cubicBezTo>
                      <a:pt x="590" y="77"/>
                      <a:pt x="588" y="75"/>
                      <a:pt x="586" y="73"/>
                    </a:cubicBezTo>
                    <a:cubicBezTo>
                      <a:pt x="584" y="70"/>
                      <a:pt x="583" y="69"/>
                      <a:pt x="583" y="68"/>
                    </a:cubicBezTo>
                    <a:cubicBezTo>
                      <a:pt x="584" y="67"/>
                      <a:pt x="586" y="66"/>
                      <a:pt x="588" y="65"/>
                    </a:cubicBezTo>
                    <a:cubicBezTo>
                      <a:pt x="590" y="64"/>
                      <a:pt x="591" y="63"/>
                      <a:pt x="591" y="62"/>
                    </a:cubicBezTo>
                    <a:cubicBezTo>
                      <a:pt x="592" y="62"/>
                      <a:pt x="594" y="61"/>
                      <a:pt x="596" y="60"/>
                    </a:cubicBezTo>
                    <a:cubicBezTo>
                      <a:pt x="601" y="57"/>
                      <a:pt x="604" y="55"/>
                      <a:pt x="604" y="55"/>
                    </a:cubicBezTo>
                    <a:cubicBezTo>
                      <a:pt x="602" y="50"/>
                      <a:pt x="600" y="47"/>
                      <a:pt x="598" y="47"/>
                    </a:cubicBezTo>
                    <a:cubicBezTo>
                      <a:pt x="596" y="47"/>
                      <a:pt x="594" y="50"/>
                      <a:pt x="591" y="53"/>
                    </a:cubicBezTo>
                    <a:cubicBezTo>
                      <a:pt x="590" y="55"/>
                      <a:pt x="589" y="56"/>
                      <a:pt x="588" y="57"/>
                    </a:cubicBezTo>
                    <a:cubicBezTo>
                      <a:pt x="584" y="61"/>
                      <a:pt x="580" y="64"/>
                      <a:pt x="578" y="64"/>
                    </a:cubicBezTo>
                    <a:cubicBezTo>
                      <a:pt x="577" y="64"/>
                      <a:pt x="576" y="63"/>
                      <a:pt x="576" y="61"/>
                    </a:cubicBezTo>
                    <a:cubicBezTo>
                      <a:pt x="575" y="60"/>
                      <a:pt x="575" y="60"/>
                      <a:pt x="575" y="60"/>
                    </a:cubicBezTo>
                    <a:cubicBezTo>
                      <a:pt x="574" y="55"/>
                      <a:pt x="575" y="52"/>
                      <a:pt x="576" y="49"/>
                    </a:cubicBezTo>
                    <a:cubicBezTo>
                      <a:pt x="578" y="47"/>
                      <a:pt x="581" y="45"/>
                      <a:pt x="585" y="45"/>
                    </a:cubicBezTo>
                    <a:cubicBezTo>
                      <a:pt x="585" y="45"/>
                      <a:pt x="586" y="45"/>
                      <a:pt x="587" y="45"/>
                    </a:cubicBezTo>
                    <a:cubicBezTo>
                      <a:pt x="591" y="45"/>
                      <a:pt x="593" y="44"/>
                      <a:pt x="593" y="44"/>
                    </a:cubicBezTo>
                    <a:cubicBezTo>
                      <a:pt x="593" y="40"/>
                      <a:pt x="591" y="36"/>
                      <a:pt x="587" y="32"/>
                    </a:cubicBezTo>
                    <a:cubicBezTo>
                      <a:pt x="587" y="32"/>
                      <a:pt x="586" y="32"/>
                      <a:pt x="585" y="33"/>
                    </a:cubicBezTo>
                    <a:cubicBezTo>
                      <a:pt x="584" y="33"/>
                      <a:pt x="583" y="34"/>
                      <a:pt x="582" y="34"/>
                    </a:cubicBezTo>
                    <a:cubicBezTo>
                      <a:pt x="580" y="35"/>
                      <a:pt x="578" y="35"/>
                      <a:pt x="576" y="35"/>
                    </a:cubicBezTo>
                    <a:cubicBezTo>
                      <a:pt x="575" y="35"/>
                      <a:pt x="575" y="32"/>
                      <a:pt x="576" y="27"/>
                    </a:cubicBezTo>
                    <a:cubicBezTo>
                      <a:pt x="576" y="22"/>
                      <a:pt x="576" y="18"/>
                      <a:pt x="577" y="15"/>
                    </a:cubicBezTo>
                    <a:cubicBezTo>
                      <a:pt x="577" y="13"/>
                      <a:pt x="578" y="10"/>
                      <a:pt x="579" y="7"/>
                    </a:cubicBezTo>
                    <a:cubicBezTo>
                      <a:pt x="580" y="6"/>
                      <a:pt x="580" y="5"/>
                      <a:pt x="580" y="5"/>
                    </a:cubicBezTo>
                    <a:cubicBezTo>
                      <a:pt x="578" y="3"/>
                      <a:pt x="575" y="2"/>
                      <a:pt x="571" y="2"/>
                    </a:cubicBezTo>
                    <a:cubicBezTo>
                      <a:pt x="570" y="2"/>
                      <a:pt x="569" y="3"/>
                      <a:pt x="569" y="4"/>
                    </a:cubicBezTo>
                    <a:cubicBezTo>
                      <a:pt x="569" y="6"/>
                      <a:pt x="569" y="9"/>
                      <a:pt x="568" y="14"/>
                    </a:cubicBezTo>
                    <a:cubicBezTo>
                      <a:pt x="568" y="22"/>
                      <a:pt x="568" y="29"/>
                      <a:pt x="567" y="33"/>
                    </a:cubicBezTo>
                    <a:cubicBezTo>
                      <a:pt x="567" y="37"/>
                      <a:pt x="566" y="39"/>
                      <a:pt x="564" y="39"/>
                    </a:cubicBezTo>
                    <a:close/>
                    <a:moveTo>
                      <a:pt x="594" y="29"/>
                    </a:moveTo>
                    <a:cubicBezTo>
                      <a:pt x="593" y="27"/>
                      <a:pt x="593" y="25"/>
                      <a:pt x="593" y="21"/>
                    </a:cubicBezTo>
                    <a:cubicBezTo>
                      <a:pt x="594" y="17"/>
                      <a:pt x="595" y="14"/>
                      <a:pt x="596" y="14"/>
                    </a:cubicBezTo>
                    <a:cubicBezTo>
                      <a:pt x="597" y="14"/>
                      <a:pt x="598" y="14"/>
                      <a:pt x="599" y="16"/>
                    </a:cubicBezTo>
                    <a:cubicBezTo>
                      <a:pt x="600" y="17"/>
                      <a:pt x="602" y="19"/>
                      <a:pt x="603" y="20"/>
                    </a:cubicBezTo>
                    <a:cubicBezTo>
                      <a:pt x="608" y="24"/>
                      <a:pt x="611" y="27"/>
                      <a:pt x="610" y="31"/>
                    </a:cubicBezTo>
                    <a:cubicBezTo>
                      <a:pt x="609" y="32"/>
                      <a:pt x="606" y="32"/>
                      <a:pt x="601" y="32"/>
                    </a:cubicBezTo>
                    <a:cubicBezTo>
                      <a:pt x="597" y="31"/>
                      <a:pt x="595" y="30"/>
                      <a:pt x="594" y="29"/>
                    </a:cubicBezTo>
                    <a:close/>
                    <a:moveTo>
                      <a:pt x="542" y="72"/>
                    </a:moveTo>
                    <a:cubicBezTo>
                      <a:pt x="541" y="71"/>
                      <a:pt x="540" y="68"/>
                      <a:pt x="541" y="64"/>
                    </a:cubicBezTo>
                    <a:cubicBezTo>
                      <a:pt x="542" y="61"/>
                      <a:pt x="543" y="59"/>
                      <a:pt x="544" y="59"/>
                    </a:cubicBezTo>
                    <a:cubicBezTo>
                      <a:pt x="544" y="59"/>
                      <a:pt x="545" y="59"/>
                      <a:pt x="545" y="60"/>
                    </a:cubicBezTo>
                    <a:cubicBezTo>
                      <a:pt x="546" y="61"/>
                      <a:pt x="548" y="62"/>
                      <a:pt x="549" y="63"/>
                    </a:cubicBezTo>
                    <a:cubicBezTo>
                      <a:pt x="553" y="65"/>
                      <a:pt x="556" y="67"/>
                      <a:pt x="557" y="68"/>
                    </a:cubicBezTo>
                    <a:cubicBezTo>
                      <a:pt x="558" y="69"/>
                      <a:pt x="558" y="71"/>
                      <a:pt x="558" y="72"/>
                    </a:cubicBezTo>
                    <a:cubicBezTo>
                      <a:pt x="557" y="74"/>
                      <a:pt x="554" y="74"/>
                      <a:pt x="549" y="74"/>
                    </a:cubicBezTo>
                    <a:cubicBezTo>
                      <a:pt x="546" y="74"/>
                      <a:pt x="543" y="74"/>
                      <a:pt x="542" y="72"/>
                    </a:cubicBezTo>
                    <a:close/>
                    <a:moveTo>
                      <a:pt x="544" y="87"/>
                    </a:moveTo>
                    <a:cubicBezTo>
                      <a:pt x="546" y="85"/>
                      <a:pt x="550" y="82"/>
                      <a:pt x="557" y="77"/>
                    </a:cubicBezTo>
                    <a:cubicBezTo>
                      <a:pt x="561" y="75"/>
                      <a:pt x="563" y="73"/>
                      <a:pt x="563" y="73"/>
                    </a:cubicBezTo>
                    <a:cubicBezTo>
                      <a:pt x="563" y="74"/>
                      <a:pt x="563" y="76"/>
                      <a:pt x="561" y="79"/>
                    </a:cubicBezTo>
                    <a:cubicBezTo>
                      <a:pt x="550" y="90"/>
                      <a:pt x="543" y="97"/>
                      <a:pt x="539" y="102"/>
                    </a:cubicBezTo>
                    <a:cubicBezTo>
                      <a:pt x="539" y="103"/>
                      <a:pt x="538" y="103"/>
                      <a:pt x="538" y="104"/>
                    </a:cubicBezTo>
                    <a:cubicBezTo>
                      <a:pt x="536" y="106"/>
                      <a:pt x="535" y="108"/>
                      <a:pt x="534" y="108"/>
                    </a:cubicBezTo>
                    <a:cubicBezTo>
                      <a:pt x="531" y="106"/>
                      <a:pt x="528" y="102"/>
                      <a:pt x="526" y="96"/>
                    </a:cubicBezTo>
                    <a:cubicBezTo>
                      <a:pt x="526" y="96"/>
                      <a:pt x="528" y="95"/>
                      <a:pt x="532" y="93"/>
                    </a:cubicBezTo>
                    <a:cubicBezTo>
                      <a:pt x="537" y="90"/>
                      <a:pt x="541" y="88"/>
                      <a:pt x="544" y="87"/>
                    </a:cubicBezTo>
                    <a:close/>
                  </a:path>
                </a:pathLst>
              </a:custGeom>
              <a:grpFill/>
              <a:ln>
                <a:noFill/>
              </a:ln>
            </p:spPr>
            <p:txBody>
              <a:bodyPr anchor="ctr"/>
              <a:lstStyle/>
              <a:p>
                <a:pPr algn="ctr"/>
                <a:endParaRPr/>
              </a:p>
            </p:txBody>
          </p:sp>
          <p:sp>
            <p:nvSpPr>
              <p:cNvPr id="78" name="iŝḷïďé">
                <a:extLst>
                  <a:ext uri="{FF2B5EF4-FFF2-40B4-BE49-F238E27FC236}">
                    <a16:creationId xmlns:a16="http://schemas.microsoft.com/office/drawing/2014/main" id="{A5BAE57E-0482-4E8A-809C-C0A0A1192F28}"/>
                  </a:ext>
                </a:extLst>
              </p:cNvPr>
              <p:cNvSpPr/>
              <p:nvPr/>
            </p:nvSpPr>
            <p:spPr bwMode="auto">
              <a:xfrm>
                <a:off x="3214688" y="3644901"/>
                <a:ext cx="268288" cy="95250"/>
              </a:xfrm>
              <a:custGeom>
                <a:avLst/>
                <a:gdLst>
                  <a:gd name="T0" fmla="*/ 49 w 342"/>
                  <a:gd name="T1" fmla="*/ 45 h 121"/>
                  <a:gd name="T2" fmla="*/ 2 w 342"/>
                  <a:gd name="T3" fmla="*/ 66 h 121"/>
                  <a:gd name="T4" fmla="*/ 5 w 342"/>
                  <a:gd name="T5" fmla="*/ 97 h 121"/>
                  <a:gd name="T6" fmla="*/ 31 w 342"/>
                  <a:gd name="T7" fmla="*/ 85 h 121"/>
                  <a:gd name="T8" fmla="*/ 69 w 342"/>
                  <a:gd name="T9" fmla="*/ 107 h 121"/>
                  <a:gd name="T10" fmla="*/ 80 w 342"/>
                  <a:gd name="T11" fmla="*/ 101 h 121"/>
                  <a:gd name="T12" fmla="*/ 65 w 342"/>
                  <a:gd name="T13" fmla="*/ 75 h 121"/>
                  <a:gd name="T14" fmla="*/ 56 w 342"/>
                  <a:gd name="T15" fmla="*/ 68 h 121"/>
                  <a:gd name="T16" fmla="*/ 88 w 342"/>
                  <a:gd name="T17" fmla="*/ 62 h 121"/>
                  <a:gd name="T18" fmla="*/ 73 w 342"/>
                  <a:gd name="T19" fmla="*/ 12 h 121"/>
                  <a:gd name="T20" fmla="*/ 32 w 342"/>
                  <a:gd name="T21" fmla="*/ 14 h 121"/>
                  <a:gd name="T22" fmla="*/ 44 w 342"/>
                  <a:gd name="T23" fmla="*/ 39 h 121"/>
                  <a:gd name="T24" fmla="*/ 52 w 342"/>
                  <a:gd name="T25" fmla="*/ 22 h 121"/>
                  <a:gd name="T26" fmla="*/ 52 w 342"/>
                  <a:gd name="T27" fmla="*/ 14 h 121"/>
                  <a:gd name="T28" fmla="*/ 46 w 342"/>
                  <a:gd name="T29" fmla="*/ 77 h 121"/>
                  <a:gd name="T30" fmla="*/ 44 w 342"/>
                  <a:gd name="T31" fmla="*/ 65 h 121"/>
                  <a:gd name="T32" fmla="*/ 182 w 342"/>
                  <a:gd name="T33" fmla="*/ 95 h 121"/>
                  <a:gd name="T34" fmla="*/ 200 w 342"/>
                  <a:gd name="T35" fmla="*/ 109 h 121"/>
                  <a:gd name="T36" fmla="*/ 202 w 342"/>
                  <a:gd name="T37" fmla="*/ 11 h 121"/>
                  <a:gd name="T38" fmla="*/ 137 w 342"/>
                  <a:gd name="T39" fmla="*/ 61 h 121"/>
                  <a:gd name="T40" fmla="*/ 157 w 342"/>
                  <a:gd name="T41" fmla="*/ 35 h 121"/>
                  <a:gd name="T42" fmla="*/ 174 w 342"/>
                  <a:gd name="T43" fmla="*/ 30 h 121"/>
                  <a:gd name="T44" fmla="*/ 160 w 342"/>
                  <a:gd name="T45" fmla="*/ 18 h 121"/>
                  <a:gd name="T46" fmla="*/ 132 w 342"/>
                  <a:gd name="T47" fmla="*/ 52 h 121"/>
                  <a:gd name="T48" fmla="*/ 180 w 342"/>
                  <a:gd name="T49" fmla="*/ 39 h 121"/>
                  <a:gd name="T50" fmla="*/ 181 w 342"/>
                  <a:gd name="T51" fmla="*/ 70 h 121"/>
                  <a:gd name="T52" fmla="*/ 168 w 342"/>
                  <a:gd name="T53" fmla="*/ 51 h 121"/>
                  <a:gd name="T54" fmla="*/ 147 w 342"/>
                  <a:gd name="T55" fmla="*/ 74 h 121"/>
                  <a:gd name="T56" fmla="*/ 153 w 342"/>
                  <a:gd name="T57" fmla="*/ 92 h 121"/>
                  <a:gd name="T58" fmla="*/ 172 w 342"/>
                  <a:gd name="T59" fmla="*/ 101 h 121"/>
                  <a:gd name="T60" fmla="*/ 140 w 342"/>
                  <a:gd name="T61" fmla="*/ 63 h 121"/>
                  <a:gd name="T62" fmla="*/ 147 w 342"/>
                  <a:gd name="T63" fmla="*/ 57 h 121"/>
                  <a:gd name="T64" fmla="*/ 283 w 342"/>
                  <a:gd name="T65" fmla="*/ 11 h 121"/>
                  <a:gd name="T66" fmla="*/ 282 w 342"/>
                  <a:gd name="T67" fmla="*/ 20 h 121"/>
                  <a:gd name="T68" fmla="*/ 287 w 342"/>
                  <a:gd name="T69" fmla="*/ 34 h 121"/>
                  <a:gd name="T70" fmla="*/ 292 w 342"/>
                  <a:gd name="T71" fmla="*/ 28 h 121"/>
                  <a:gd name="T72" fmla="*/ 257 w 342"/>
                  <a:gd name="T73" fmla="*/ 40 h 121"/>
                  <a:gd name="T74" fmla="*/ 261 w 342"/>
                  <a:gd name="T75" fmla="*/ 50 h 121"/>
                  <a:gd name="T76" fmla="*/ 277 w 342"/>
                  <a:gd name="T77" fmla="*/ 36 h 121"/>
                  <a:gd name="T78" fmla="*/ 253 w 342"/>
                  <a:gd name="T79" fmla="*/ 57 h 121"/>
                  <a:gd name="T80" fmla="*/ 268 w 342"/>
                  <a:gd name="T81" fmla="*/ 62 h 121"/>
                  <a:gd name="T82" fmla="*/ 241 w 342"/>
                  <a:gd name="T83" fmla="*/ 75 h 121"/>
                  <a:gd name="T84" fmla="*/ 257 w 342"/>
                  <a:gd name="T85" fmla="*/ 77 h 121"/>
                  <a:gd name="T86" fmla="*/ 252 w 342"/>
                  <a:gd name="T87" fmla="*/ 101 h 121"/>
                  <a:gd name="T88" fmla="*/ 277 w 342"/>
                  <a:gd name="T89" fmla="*/ 105 h 121"/>
                  <a:gd name="T90" fmla="*/ 280 w 342"/>
                  <a:gd name="T91" fmla="*/ 76 h 121"/>
                  <a:gd name="T92" fmla="*/ 292 w 342"/>
                  <a:gd name="T93" fmla="*/ 67 h 121"/>
                  <a:gd name="T94" fmla="*/ 281 w 342"/>
                  <a:gd name="T95" fmla="*/ 58 h 121"/>
                  <a:gd name="T96" fmla="*/ 282 w 342"/>
                  <a:gd name="T97" fmla="*/ 48 h 121"/>
                  <a:gd name="T98" fmla="*/ 298 w 342"/>
                  <a:gd name="T99" fmla="*/ 78 h 121"/>
                  <a:gd name="T100" fmla="*/ 283 w 342"/>
                  <a:gd name="T101" fmla="*/ 93 h 121"/>
                  <a:gd name="T102" fmla="*/ 316 w 342"/>
                  <a:gd name="T103" fmla="*/ 29 h 121"/>
                  <a:gd name="T104" fmla="*/ 312 w 342"/>
                  <a:gd name="T105" fmla="*/ 40 h 121"/>
                  <a:gd name="T106" fmla="*/ 337 w 342"/>
                  <a:gd name="T107" fmla="*/ 46 h 121"/>
                  <a:gd name="T108" fmla="*/ 327 w 342"/>
                  <a:gd name="T109" fmla="*/ 60 h 121"/>
                  <a:gd name="T110" fmla="*/ 320 w 342"/>
                  <a:gd name="T111" fmla="*/ 107 h 121"/>
                  <a:gd name="T112" fmla="*/ 313 w 342"/>
                  <a:gd name="T113" fmla="*/ 105 h 121"/>
                  <a:gd name="T114" fmla="*/ 261 w 342"/>
                  <a:gd name="T115" fmla="*/ 77 h 121"/>
                  <a:gd name="T116" fmla="*/ 263 w 342"/>
                  <a:gd name="T117" fmla="*/ 92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2" h="121">
                    <a:moveTo>
                      <a:pt x="35" y="50"/>
                    </a:moveTo>
                    <a:cubicBezTo>
                      <a:pt x="36" y="51"/>
                      <a:pt x="37" y="51"/>
                      <a:pt x="39" y="50"/>
                    </a:cubicBezTo>
                    <a:cubicBezTo>
                      <a:pt x="40" y="49"/>
                      <a:pt x="40" y="49"/>
                      <a:pt x="41" y="49"/>
                    </a:cubicBezTo>
                    <a:cubicBezTo>
                      <a:pt x="41" y="49"/>
                      <a:pt x="42" y="49"/>
                      <a:pt x="42" y="48"/>
                    </a:cubicBezTo>
                    <a:cubicBezTo>
                      <a:pt x="46" y="46"/>
                      <a:pt x="48" y="45"/>
                      <a:pt x="49" y="45"/>
                    </a:cubicBezTo>
                    <a:cubicBezTo>
                      <a:pt x="50" y="45"/>
                      <a:pt x="53" y="47"/>
                      <a:pt x="56" y="50"/>
                    </a:cubicBezTo>
                    <a:cubicBezTo>
                      <a:pt x="57" y="51"/>
                      <a:pt x="58" y="52"/>
                      <a:pt x="58" y="52"/>
                    </a:cubicBezTo>
                    <a:cubicBezTo>
                      <a:pt x="31" y="58"/>
                      <a:pt x="13" y="62"/>
                      <a:pt x="6" y="65"/>
                    </a:cubicBezTo>
                    <a:cubicBezTo>
                      <a:pt x="6" y="65"/>
                      <a:pt x="5" y="65"/>
                      <a:pt x="5" y="65"/>
                    </a:cubicBezTo>
                    <a:cubicBezTo>
                      <a:pt x="3" y="65"/>
                      <a:pt x="3" y="65"/>
                      <a:pt x="2" y="66"/>
                    </a:cubicBezTo>
                    <a:cubicBezTo>
                      <a:pt x="3" y="69"/>
                      <a:pt x="4" y="72"/>
                      <a:pt x="7" y="74"/>
                    </a:cubicBezTo>
                    <a:cubicBezTo>
                      <a:pt x="7" y="74"/>
                      <a:pt x="8" y="74"/>
                      <a:pt x="9" y="73"/>
                    </a:cubicBezTo>
                    <a:cubicBezTo>
                      <a:pt x="11" y="72"/>
                      <a:pt x="13" y="70"/>
                      <a:pt x="14" y="70"/>
                    </a:cubicBezTo>
                    <a:cubicBezTo>
                      <a:pt x="18" y="69"/>
                      <a:pt x="24" y="68"/>
                      <a:pt x="31" y="67"/>
                    </a:cubicBezTo>
                    <a:cubicBezTo>
                      <a:pt x="29" y="80"/>
                      <a:pt x="21" y="90"/>
                      <a:pt x="5" y="97"/>
                    </a:cubicBezTo>
                    <a:cubicBezTo>
                      <a:pt x="2" y="98"/>
                      <a:pt x="0" y="100"/>
                      <a:pt x="0" y="100"/>
                    </a:cubicBezTo>
                    <a:cubicBezTo>
                      <a:pt x="1" y="101"/>
                      <a:pt x="3" y="102"/>
                      <a:pt x="7" y="101"/>
                    </a:cubicBezTo>
                    <a:cubicBezTo>
                      <a:pt x="15" y="100"/>
                      <a:pt x="21" y="98"/>
                      <a:pt x="24" y="96"/>
                    </a:cubicBezTo>
                    <a:cubicBezTo>
                      <a:pt x="24" y="96"/>
                      <a:pt x="24" y="95"/>
                      <a:pt x="24" y="94"/>
                    </a:cubicBezTo>
                    <a:cubicBezTo>
                      <a:pt x="25" y="88"/>
                      <a:pt x="27" y="86"/>
                      <a:pt x="31" y="85"/>
                    </a:cubicBezTo>
                    <a:cubicBezTo>
                      <a:pt x="32" y="85"/>
                      <a:pt x="33" y="86"/>
                      <a:pt x="35" y="87"/>
                    </a:cubicBezTo>
                    <a:cubicBezTo>
                      <a:pt x="36" y="87"/>
                      <a:pt x="36" y="87"/>
                      <a:pt x="36" y="87"/>
                    </a:cubicBezTo>
                    <a:cubicBezTo>
                      <a:pt x="40" y="90"/>
                      <a:pt x="44" y="92"/>
                      <a:pt x="49" y="94"/>
                    </a:cubicBezTo>
                    <a:cubicBezTo>
                      <a:pt x="55" y="96"/>
                      <a:pt x="58" y="97"/>
                      <a:pt x="58" y="97"/>
                    </a:cubicBezTo>
                    <a:cubicBezTo>
                      <a:pt x="65" y="100"/>
                      <a:pt x="69" y="103"/>
                      <a:pt x="69" y="107"/>
                    </a:cubicBezTo>
                    <a:cubicBezTo>
                      <a:pt x="69" y="111"/>
                      <a:pt x="71" y="113"/>
                      <a:pt x="75" y="114"/>
                    </a:cubicBezTo>
                    <a:cubicBezTo>
                      <a:pt x="87" y="116"/>
                      <a:pt x="98" y="116"/>
                      <a:pt x="105" y="114"/>
                    </a:cubicBezTo>
                    <a:cubicBezTo>
                      <a:pt x="108" y="113"/>
                      <a:pt x="110" y="113"/>
                      <a:pt x="109" y="112"/>
                    </a:cubicBezTo>
                    <a:cubicBezTo>
                      <a:pt x="109" y="111"/>
                      <a:pt x="108" y="110"/>
                      <a:pt x="104" y="108"/>
                    </a:cubicBezTo>
                    <a:cubicBezTo>
                      <a:pt x="99" y="106"/>
                      <a:pt x="91" y="104"/>
                      <a:pt x="80" y="101"/>
                    </a:cubicBezTo>
                    <a:cubicBezTo>
                      <a:pt x="76" y="100"/>
                      <a:pt x="73" y="99"/>
                      <a:pt x="72" y="99"/>
                    </a:cubicBezTo>
                    <a:cubicBezTo>
                      <a:pt x="72" y="98"/>
                      <a:pt x="69" y="97"/>
                      <a:pt x="64" y="94"/>
                    </a:cubicBezTo>
                    <a:cubicBezTo>
                      <a:pt x="59" y="91"/>
                      <a:pt x="56" y="89"/>
                      <a:pt x="54" y="88"/>
                    </a:cubicBezTo>
                    <a:cubicBezTo>
                      <a:pt x="54" y="84"/>
                      <a:pt x="55" y="81"/>
                      <a:pt x="57" y="79"/>
                    </a:cubicBezTo>
                    <a:cubicBezTo>
                      <a:pt x="60" y="77"/>
                      <a:pt x="62" y="76"/>
                      <a:pt x="65" y="75"/>
                    </a:cubicBezTo>
                    <a:cubicBezTo>
                      <a:pt x="66" y="75"/>
                      <a:pt x="67" y="75"/>
                      <a:pt x="69" y="76"/>
                    </a:cubicBezTo>
                    <a:cubicBezTo>
                      <a:pt x="70" y="76"/>
                      <a:pt x="70" y="76"/>
                      <a:pt x="71" y="76"/>
                    </a:cubicBezTo>
                    <a:cubicBezTo>
                      <a:pt x="71" y="75"/>
                      <a:pt x="71" y="74"/>
                      <a:pt x="71" y="73"/>
                    </a:cubicBezTo>
                    <a:cubicBezTo>
                      <a:pt x="70" y="70"/>
                      <a:pt x="69" y="68"/>
                      <a:pt x="69" y="68"/>
                    </a:cubicBezTo>
                    <a:cubicBezTo>
                      <a:pt x="67" y="67"/>
                      <a:pt x="63" y="67"/>
                      <a:pt x="56" y="68"/>
                    </a:cubicBezTo>
                    <a:cubicBezTo>
                      <a:pt x="56" y="66"/>
                      <a:pt x="56" y="65"/>
                      <a:pt x="56" y="63"/>
                    </a:cubicBezTo>
                    <a:cubicBezTo>
                      <a:pt x="56" y="63"/>
                      <a:pt x="57" y="63"/>
                      <a:pt x="57" y="63"/>
                    </a:cubicBezTo>
                    <a:cubicBezTo>
                      <a:pt x="67" y="61"/>
                      <a:pt x="73" y="60"/>
                      <a:pt x="77" y="61"/>
                    </a:cubicBezTo>
                    <a:cubicBezTo>
                      <a:pt x="78" y="61"/>
                      <a:pt x="80" y="61"/>
                      <a:pt x="82" y="62"/>
                    </a:cubicBezTo>
                    <a:cubicBezTo>
                      <a:pt x="85" y="63"/>
                      <a:pt x="88" y="63"/>
                      <a:pt x="88" y="62"/>
                    </a:cubicBezTo>
                    <a:cubicBezTo>
                      <a:pt x="89" y="62"/>
                      <a:pt x="89" y="59"/>
                      <a:pt x="88" y="56"/>
                    </a:cubicBezTo>
                    <a:cubicBezTo>
                      <a:pt x="86" y="51"/>
                      <a:pt x="85" y="49"/>
                      <a:pt x="83" y="49"/>
                    </a:cubicBezTo>
                    <a:cubicBezTo>
                      <a:pt x="83" y="49"/>
                      <a:pt x="81" y="49"/>
                      <a:pt x="77" y="49"/>
                    </a:cubicBezTo>
                    <a:cubicBezTo>
                      <a:pt x="74" y="50"/>
                      <a:pt x="71" y="51"/>
                      <a:pt x="68" y="51"/>
                    </a:cubicBezTo>
                    <a:cubicBezTo>
                      <a:pt x="70" y="31"/>
                      <a:pt x="71" y="18"/>
                      <a:pt x="73" y="12"/>
                    </a:cubicBezTo>
                    <a:cubicBezTo>
                      <a:pt x="73" y="12"/>
                      <a:pt x="74" y="11"/>
                      <a:pt x="74" y="11"/>
                    </a:cubicBezTo>
                    <a:cubicBezTo>
                      <a:pt x="73" y="10"/>
                      <a:pt x="71" y="9"/>
                      <a:pt x="68" y="8"/>
                    </a:cubicBezTo>
                    <a:cubicBezTo>
                      <a:pt x="63" y="7"/>
                      <a:pt x="56" y="8"/>
                      <a:pt x="49" y="10"/>
                    </a:cubicBezTo>
                    <a:cubicBezTo>
                      <a:pt x="42" y="12"/>
                      <a:pt x="37" y="13"/>
                      <a:pt x="33" y="13"/>
                    </a:cubicBezTo>
                    <a:cubicBezTo>
                      <a:pt x="32" y="13"/>
                      <a:pt x="32" y="13"/>
                      <a:pt x="32" y="14"/>
                    </a:cubicBezTo>
                    <a:cubicBezTo>
                      <a:pt x="31" y="31"/>
                      <a:pt x="32" y="43"/>
                      <a:pt x="35" y="50"/>
                    </a:cubicBezTo>
                    <a:close/>
                    <a:moveTo>
                      <a:pt x="57" y="44"/>
                    </a:moveTo>
                    <a:cubicBezTo>
                      <a:pt x="56" y="44"/>
                      <a:pt x="55" y="44"/>
                      <a:pt x="53" y="43"/>
                    </a:cubicBezTo>
                    <a:cubicBezTo>
                      <a:pt x="53" y="40"/>
                      <a:pt x="53" y="38"/>
                      <a:pt x="53" y="38"/>
                    </a:cubicBezTo>
                    <a:cubicBezTo>
                      <a:pt x="51" y="38"/>
                      <a:pt x="48" y="38"/>
                      <a:pt x="44" y="39"/>
                    </a:cubicBezTo>
                    <a:cubicBezTo>
                      <a:pt x="43" y="39"/>
                      <a:pt x="43" y="39"/>
                      <a:pt x="42" y="39"/>
                    </a:cubicBezTo>
                    <a:cubicBezTo>
                      <a:pt x="42" y="38"/>
                      <a:pt x="42" y="37"/>
                      <a:pt x="42" y="36"/>
                    </a:cubicBezTo>
                    <a:cubicBezTo>
                      <a:pt x="43" y="34"/>
                      <a:pt x="45" y="32"/>
                      <a:pt x="48" y="31"/>
                    </a:cubicBezTo>
                    <a:cubicBezTo>
                      <a:pt x="50" y="31"/>
                      <a:pt x="51" y="31"/>
                      <a:pt x="51" y="30"/>
                    </a:cubicBezTo>
                    <a:cubicBezTo>
                      <a:pt x="52" y="26"/>
                      <a:pt x="53" y="23"/>
                      <a:pt x="52" y="22"/>
                    </a:cubicBezTo>
                    <a:cubicBezTo>
                      <a:pt x="52" y="22"/>
                      <a:pt x="51" y="22"/>
                      <a:pt x="49" y="22"/>
                    </a:cubicBezTo>
                    <a:cubicBezTo>
                      <a:pt x="46" y="23"/>
                      <a:pt x="44" y="23"/>
                      <a:pt x="43" y="23"/>
                    </a:cubicBezTo>
                    <a:cubicBezTo>
                      <a:pt x="43" y="23"/>
                      <a:pt x="43" y="22"/>
                      <a:pt x="43" y="21"/>
                    </a:cubicBezTo>
                    <a:cubicBezTo>
                      <a:pt x="43" y="20"/>
                      <a:pt x="43" y="20"/>
                      <a:pt x="44" y="19"/>
                    </a:cubicBezTo>
                    <a:cubicBezTo>
                      <a:pt x="47" y="17"/>
                      <a:pt x="50" y="15"/>
                      <a:pt x="52" y="14"/>
                    </a:cubicBezTo>
                    <a:cubicBezTo>
                      <a:pt x="55" y="14"/>
                      <a:pt x="57" y="16"/>
                      <a:pt x="58" y="21"/>
                    </a:cubicBezTo>
                    <a:cubicBezTo>
                      <a:pt x="58" y="23"/>
                      <a:pt x="58" y="25"/>
                      <a:pt x="58" y="28"/>
                    </a:cubicBezTo>
                    <a:cubicBezTo>
                      <a:pt x="58" y="38"/>
                      <a:pt x="58" y="43"/>
                      <a:pt x="57" y="44"/>
                    </a:cubicBezTo>
                    <a:close/>
                    <a:moveTo>
                      <a:pt x="44" y="65"/>
                    </a:moveTo>
                    <a:cubicBezTo>
                      <a:pt x="47" y="67"/>
                      <a:pt x="47" y="71"/>
                      <a:pt x="46" y="77"/>
                    </a:cubicBezTo>
                    <a:cubicBezTo>
                      <a:pt x="46" y="79"/>
                      <a:pt x="46" y="80"/>
                      <a:pt x="46" y="82"/>
                    </a:cubicBezTo>
                    <a:cubicBezTo>
                      <a:pt x="43" y="80"/>
                      <a:pt x="40" y="78"/>
                      <a:pt x="37" y="75"/>
                    </a:cubicBezTo>
                    <a:cubicBezTo>
                      <a:pt x="37" y="74"/>
                      <a:pt x="37" y="74"/>
                      <a:pt x="37" y="73"/>
                    </a:cubicBezTo>
                    <a:cubicBezTo>
                      <a:pt x="38" y="69"/>
                      <a:pt x="39" y="66"/>
                      <a:pt x="40" y="65"/>
                    </a:cubicBezTo>
                    <a:cubicBezTo>
                      <a:pt x="44" y="65"/>
                      <a:pt x="44" y="65"/>
                      <a:pt x="44" y="65"/>
                    </a:cubicBezTo>
                    <a:close/>
                    <a:moveTo>
                      <a:pt x="198" y="13"/>
                    </a:moveTo>
                    <a:cubicBezTo>
                      <a:pt x="199" y="26"/>
                      <a:pt x="200" y="40"/>
                      <a:pt x="200" y="56"/>
                    </a:cubicBezTo>
                    <a:cubicBezTo>
                      <a:pt x="201" y="71"/>
                      <a:pt x="201" y="84"/>
                      <a:pt x="200" y="95"/>
                    </a:cubicBezTo>
                    <a:cubicBezTo>
                      <a:pt x="200" y="97"/>
                      <a:pt x="199" y="98"/>
                      <a:pt x="197" y="98"/>
                    </a:cubicBezTo>
                    <a:cubicBezTo>
                      <a:pt x="192" y="98"/>
                      <a:pt x="187" y="97"/>
                      <a:pt x="182" y="95"/>
                    </a:cubicBezTo>
                    <a:cubicBezTo>
                      <a:pt x="182" y="95"/>
                      <a:pt x="181" y="95"/>
                      <a:pt x="181" y="95"/>
                    </a:cubicBezTo>
                    <a:cubicBezTo>
                      <a:pt x="181" y="96"/>
                      <a:pt x="182" y="97"/>
                      <a:pt x="182" y="97"/>
                    </a:cubicBezTo>
                    <a:cubicBezTo>
                      <a:pt x="184" y="99"/>
                      <a:pt x="187" y="102"/>
                      <a:pt x="192" y="105"/>
                    </a:cubicBezTo>
                    <a:cubicBezTo>
                      <a:pt x="194" y="106"/>
                      <a:pt x="195" y="107"/>
                      <a:pt x="195" y="107"/>
                    </a:cubicBezTo>
                    <a:cubicBezTo>
                      <a:pt x="196" y="107"/>
                      <a:pt x="198" y="108"/>
                      <a:pt x="200" y="109"/>
                    </a:cubicBezTo>
                    <a:cubicBezTo>
                      <a:pt x="203" y="110"/>
                      <a:pt x="205" y="111"/>
                      <a:pt x="207" y="112"/>
                    </a:cubicBezTo>
                    <a:cubicBezTo>
                      <a:pt x="209" y="113"/>
                      <a:pt x="211" y="112"/>
                      <a:pt x="211" y="109"/>
                    </a:cubicBezTo>
                    <a:cubicBezTo>
                      <a:pt x="209" y="94"/>
                      <a:pt x="208" y="66"/>
                      <a:pt x="208" y="27"/>
                    </a:cubicBezTo>
                    <a:cubicBezTo>
                      <a:pt x="208" y="24"/>
                      <a:pt x="209" y="21"/>
                      <a:pt x="211" y="17"/>
                    </a:cubicBezTo>
                    <a:cubicBezTo>
                      <a:pt x="212" y="15"/>
                      <a:pt x="209" y="12"/>
                      <a:pt x="202" y="11"/>
                    </a:cubicBezTo>
                    <a:cubicBezTo>
                      <a:pt x="199" y="10"/>
                      <a:pt x="198" y="11"/>
                      <a:pt x="198" y="13"/>
                    </a:cubicBezTo>
                    <a:close/>
                    <a:moveTo>
                      <a:pt x="118" y="71"/>
                    </a:moveTo>
                    <a:cubicBezTo>
                      <a:pt x="117" y="72"/>
                      <a:pt x="117" y="73"/>
                      <a:pt x="117" y="73"/>
                    </a:cubicBezTo>
                    <a:cubicBezTo>
                      <a:pt x="117" y="74"/>
                      <a:pt x="118" y="74"/>
                      <a:pt x="119" y="73"/>
                    </a:cubicBezTo>
                    <a:cubicBezTo>
                      <a:pt x="125" y="72"/>
                      <a:pt x="131" y="68"/>
                      <a:pt x="137" y="61"/>
                    </a:cubicBezTo>
                    <a:cubicBezTo>
                      <a:pt x="138" y="61"/>
                      <a:pt x="138" y="59"/>
                      <a:pt x="137" y="56"/>
                    </a:cubicBezTo>
                    <a:cubicBezTo>
                      <a:pt x="136" y="55"/>
                      <a:pt x="138" y="52"/>
                      <a:pt x="143" y="45"/>
                    </a:cubicBezTo>
                    <a:cubicBezTo>
                      <a:pt x="147" y="38"/>
                      <a:pt x="151" y="34"/>
                      <a:pt x="153" y="33"/>
                    </a:cubicBezTo>
                    <a:cubicBezTo>
                      <a:pt x="154" y="32"/>
                      <a:pt x="155" y="33"/>
                      <a:pt x="157" y="34"/>
                    </a:cubicBezTo>
                    <a:cubicBezTo>
                      <a:pt x="157" y="35"/>
                      <a:pt x="158" y="35"/>
                      <a:pt x="157" y="35"/>
                    </a:cubicBezTo>
                    <a:cubicBezTo>
                      <a:pt x="160" y="38"/>
                      <a:pt x="162" y="39"/>
                      <a:pt x="164" y="39"/>
                    </a:cubicBezTo>
                    <a:cubicBezTo>
                      <a:pt x="166" y="39"/>
                      <a:pt x="167" y="38"/>
                      <a:pt x="169" y="36"/>
                    </a:cubicBezTo>
                    <a:cubicBezTo>
                      <a:pt x="169" y="36"/>
                      <a:pt x="169" y="35"/>
                      <a:pt x="169" y="35"/>
                    </a:cubicBezTo>
                    <a:cubicBezTo>
                      <a:pt x="170" y="35"/>
                      <a:pt x="170" y="35"/>
                      <a:pt x="171" y="34"/>
                    </a:cubicBezTo>
                    <a:cubicBezTo>
                      <a:pt x="173" y="32"/>
                      <a:pt x="174" y="31"/>
                      <a:pt x="174" y="30"/>
                    </a:cubicBezTo>
                    <a:cubicBezTo>
                      <a:pt x="175" y="29"/>
                      <a:pt x="174" y="29"/>
                      <a:pt x="171" y="28"/>
                    </a:cubicBezTo>
                    <a:cubicBezTo>
                      <a:pt x="164" y="28"/>
                      <a:pt x="159" y="28"/>
                      <a:pt x="156" y="27"/>
                    </a:cubicBezTo>
                    <a:cubicBezTo>
                      <a:pt x="156" y="26"/>
                      <a:pt x="156" y="26"/>
                      <a:pt x="156" y="25"/>
                    </a:cubicBezTo>
                    <a:cubicBezTo>
                      <a:pt x="158" y="23"/>
                      <a:pt x="159" y="22"/>
                      <a:pt x="160" y="20"/>
                    </a:cubicBezTo>
                    <a:cubicBezTo>
                      <a:pt x="161" y="20"/>
                      <a:pt x="161" y="19"/>
                      <a:pt x="160" y="18"/>
                    </a:cubicBezTo>
                    <a:cubicBezTo>
                      <a:pt x="160" y="18"/>
                      <a:pt x="160" y="18"/>
                      <a:pt x="160" y="18"/>
                    </a:cubicBezTo>
                    <a:cubicBezTo>
                      <a:pt x="155" y="13"/>
                      <a:pt x="152" y="12"/>
                      <a:pt x="150" y="15"/>
                    </a:cubicBezTo>
                    <a:cubicBezTo>
                      <a:pt x="150" y="16"/>
                      <a:pt x="149" y="19"/>
                      <a:pt x="147" y="22"/>
                    </a:cubicBezTo>
                    <a:cubicBezTo>
                      <a:pt x="146" y="24"/>
                      <a:pt x="146" y="26"/>
                      <a:pt x="145" y="27"/>
                    </a:cubicBezTo>
                    <a:cubicBezTo>
                      <a:pt x="138" y="41"/>
                      <a:pt x="134" y="49"/>
                      <a:pt x="132" y="52"/>
                    </a:cubicBezTo>
                    <a:cubicBezTo>
                      <a:pt x="125" y="60"/>
                      <a:pt x="120" y="66"/>
                      <a:pt x="118" y="71"/>
                    </a:cubicBezTo>
                    <a:close/>
                    <a:moveTo>
                      <a:pt x="181" y="70"/>
                    </a:moveTo>
                    <a:cubicBezTo>
                      <a:pt x="179" y="69"/>
                      <a:pt x="179" y="67"/>
                      <a:pt x="178" y="62"/>
                    </a:cubicBezTo>
                    <a:cubicBezTo>
                      <a:pt x="178" y="56"/>
                      <a:pt x="178" y="50"/>
                      <a:pt x="177" y="45"/>
                    </a:cubicBezTo>
                    <a:cubicBezTo>
                      <a:pt x="177" y="41"/>
                      <a:pt x="178" y="39"/>
                      <a:pt x="180" y="39"/>
                    </a:cubicBezTo>
                    <a:cubicBezTo>
                      <a:pt x="181" y="39"/>
                      <a:pt x="182" y="39"/>
                      <a:pt x="184" y="40"/>
                    </a:cubicBezTo>
                    <a:cubicBezTo>
                      <a:pt x="185" y="41"/>
                      <a:pt x="186" y="41"/>
                      <a:pt x="187" y="41"/>
                    </a:cubicBezTo>
                    <a:cubicBezTo>
                      <a:pt x="188" y="42"/>
                      <a:pt x="189" y="43"/>
                      <a:pt x="188" y="45"/>
                    </a:cubicBezTo>
                    <a:cubicBezTo>
                      <a:pt x="187" y="47"/>
                      <a:pt x="187" y="52"/>
                      <a:pt x="187" y="59"/>
                    </a:cubicBezTo>
                    <a:cubicBezTo>
                      <a:pt x="186" y="66"/>
                      <a:pt x="184" y="70"/>
                      <a:pt x="181" y="70"/>
                    </a:cubicBezTo>
                    <a:close/>
                    <a:moveTo>
                      <a:pt x="140" y="59"/>
                    </a:moveTo>
                    <a:cubicBezTo>
                      <a:pt x="139" y="57"/>
                      <a:pt x="142" y="54"/>
                      <a:pt x="146" y="51"/>
                    </a:cubicBezTo>
                    <a:cubicBezTo>
                      <a:pt x="150" y="49"/>
                      <a:pt x="154" y="48"/>
                      <a:pt x="157" y="47"/>
                    </a:cubicBezTo>
                    <a:cubicBezTo>
                      <a:pt x="161" y="47"/>
                      <a:pt x="165" y="48"/>
                      <a:pt x="167" y="49"/>
                    </a:cubicBezTo>
                    <a:cubicBezTo>
                      <a:pt x="169" y="50"/>
                      <a:pt x="169" y="51"/>
                      <a:pt x="168" y="51"/>
                    </a:cubicBezTo>
                    <a:cubicBezTo>
                      <a:pt x="166" y="55"/>
                      <a:pt x="164" y="60"/>
                      <a:pt x="164" y="68"/>
                    </a:cubicBezTo>
                    <a:cubicBezTo>
                      <a:pt x="164" y="71"/>
                      <a:pt x="164" y="74"/>
                      <a:pt x="163" y="76"/>
                    </a:cubicBezTo>
                    <a:cubicBezTo>
                      <a:pt x="162" y="78"/>
                      <a:pt x="162" y="78"/>
                      <a:pt x="161" y="78"/>
                    </a:cubicBezTo>
                    <a:cubicBezTo>
                      <a:pt x="158" y="78"/>
                      <a:pt x="156" y="76"/>
                      <a:pt x="152" y="74"/>
                    </a:cubicBezTo>
                    <a:cubicBezTo>
                      <a:pt x="151" y="74"/>
                      <a:pt x="150" y="74"/>
                      <a:pt x="147" y="74"/>
                    </a:cubicBezTo>
                    <a:cubicBezTo>
                      <a:pt x="149" y="74"/>
                      <a:pt x="148" y="74"/>
                      <a:pt x="146" y="73"/>
                    </a:cubicBezTo>
                    <a:cubicBezTo>
                      <a:pt x="145" y="73"/>
                      <a:pt x="144" y="74"/>
                      <a:pt x="144" y="77"/>
                    </a:cubicBezTo>
                    <a:cubicBezTo>
                      <a:pt x="144" y="84"/>
                      <a:pt x="145" y="89"/>
                      <a:pt x="146" y="90"/>
                    </a:cubicBezTo>
                    <a:cubicBezTo>
                      <a:pt x="148" y="91"/>
                      <a:pt x="150" y="92"/>
                      <a:pt x="152" y="92"/>
                    </a:cubicBezTo>
                    <a:cubicBezTo>
                      <a:pt x="152" y="92"/>
                      <a:pt x="153" y="92"/>
                      <a:pt x="153" y="92"/>
                    </a:cubicBezTo>
                    <a:cubicBezTo>
                      <a:pt x="157" y="92"/>
                      <a:pt x="160" y="91"/>
                      <a:pt x="161" y="89"/>
                    </a:cubicBezTo>
                    <a:cubicBezTo>
                      <a:pt x="163" y="87"/>
                      <a:pt x="164" y="84"/>
                      <a:pt x="165" y="78"/>
                    </a:cubicBezTo>
                    <a:cubicBezTo>
                      <a:pt x="165" y="77"/>
                      <a:pt x="166" y="77"/>
                      <a:pt x="167" y="78"/>
                    </a:cubicBezTo>
                    <a:cubicBezTo>
                      <a:pt x="169" y="83"/>
                      <a:pt x="171" y="89"/>
                      <a:pt x="172" y="96"/>
                    </a:cubicBezTo>
                    <a:cubicBezTo>
                      <a:pt x="173" y="99"/>
                      <a:pt x="173" y="100"/>
                      <a:pt x="172" y="101"/>
                    </a:cubicBezTo>
                    <a:cubicBezTo>
                      <a:pt x="170" y="101"/>
                      <a:pt x="167" y="102"/>
                      <a:pt x="162" y="102"/>
                    </a:cubicBezTo>
                    <a:cubicBezTo>
                      <a:pt x="154" y="102"/>
                      <a:pt x="148" y="102"/>
                      <a:pt x="145" y="101"/>
                    </a:cubicBezTo>
                    <a:cubicBezTo>
                      <a:pt x="142" y="98"/>
                      <a:pt x="141" y="95"/>
                      <a:pt x="140" y="90"/>
                    </a:cubicBezTo>
                    <a:cubicBezTo>
                      <a:pt x="139" y="85"/>
                      <a:pt x="138" y="79"/>
                      <a:pt x="139" y="74"/>
                    </a:cubicBezTo>
                    <a:cubicBezTo>
                      <a:pt x="139" y="71"/>
                      <a:pt x="140" y="67"/>
                      <a:pt x="140" y="63"/>
                    </a:cubicBezTo>
                    <a:cubicBezTo>
                      <a:pt x="140" y="61"/>
                      <a:pt x="140" y="60"/>
                      <a:pt x="140" y="59"/>
                    </a:cubicBezTo>
                    <a:close/>
                    <a:moveTo>
                      <a:pt x="156" y="67"/>
                    </a:moveTo>
                    <a:cubicBezTo>
                      <a:pt x="155" y="68"/>
                      <a:pt x="153" y="69"/>
                      <a:pt x="150" y="69"/>
                    </a:cubicBezTo>
                    <a:cubicBezTo>
                      <a:pt x="147" y="69"/>
                      <a:pt x="145" y="68"/>
                      <a:pt x="145" y="66"/>
                    </a:cubicBezTo>
                    <a:cubicBezTo>
                      <a:pt x="145" y="63"/>
                      <a:pt x="146" y="60"/>
                      <a:pt x="147" y="57"/>
                    </a:cubicBezTo>
                    <a:cubicBezTo>
                      <a:pt x="148" y="55"/>
                      <a:pt x="150" y="54"/>
                      <a:pt x="152" y="54"/>
                    </a:cubicBezTo>
                    <a:cubicBezTo>
                      <a:pt x="154" y="54"/>
                      <a:pt x="156" y="54"/>
                      <a:pt x="156" y="55"/>
                    </a:cubicBezTo>
                    <a:cubicBezTo>
                      <a:pt x="156" y="59"/>
                      <a:pt x="156" y="63"/>
                      <a:pt x="156" y="67"/>
                    </a:cubicBezTo>
                    <a:close/>
                    <a:moveTo>
                      <a:pt x="282" y="20"/>
                    </a:moveTo>
                    <a:cubicBezTo>
                      <a:pt x="286" y="20"/>
                      <a:pt x="286" y="17"/>
                      <a:pt x="283" y="11"/>
                    </a:cubicBezTo>
                    <a:cubicBezTo>
                      <a:pt x="283" y="10"/>
                      <a:pt x="282" y="8"/>
                      <a:pt x="281" y="6"/>
                    </a:cubicBezTo>
                    <a:cubicBezTo>
                      <a:pt x="280" y="4"/>
                      <a:pt x="280" y="3"/>
                      <a:pt x="280" y="1"/>
                    </a:cubicBezTo>
                    <a:cubicBezTo>
                      <a:pt x="279" y="0"/>
                      <a:pt x="278" y="1"/>
                      <a:pt x="276" y="2"/>
                    </a:cubicBezTo>
                    <a:cubicBezTo>
                      <a:pt x="273" y="6"/>
                      <a:pt x="272" y="10"/>
                      <a:pt x="272" y="13"/>
                    </a:cubicBezTo>
                    <a:cubicBezTo>
                      <a:pt x="273" y="16"/>
                      <a:pt x="276" y="19"/>
                      <a:pt x="282" y="20"/>
                    </a:cubicBezTo>
                    <a:close/>
                    <a:moveTo>
                      <a:pt x="282" y="48"/>
                    </a:moveTo>
                    <a:cubicBezTo>
                      <a:pt x="282" y="47"/>
                      <a:pt x="284" y="45"/>
                      <a:pt x="287" y="42"/>
                    </a:cubicBezTo>
                    <a:cubicBezTo>
                      <a:pt x="287" y="42"/>
                      <a:pt x="288" y="41"/>
                      <a:pt x="289" y="41"/>
                    </a:cubicBezTo>
                    <a:cubicBezTo>
                      <a:pt x="290" y="40"/>
                      <a:pt x="291" y="39"/>
                      <a:pt x="292" y="37"/>
                    </a:cubicBezTo>
                    <a:cubicBezTo>
                      <a:pt x="292" y="36"/>
                      <a:pt x="291" y="35"/>
                      <a:pt x="287" y="34"/>
                    </a:cubicBezTo>
                    <a:cubicBezTo>
                      <a:pt x="286" y="34"/>
                      <a:pt x="286" y="33"/>
                      <a:pt x="286" y="33"/>
                    </a:cubicBezTo>
                    <a:cubicBezTo>
                      <a:pt x="285" y="33"/>
                      <a:pt x="285" y="33"/>
                      <a:pt x="286" y="32"/>
                    </a:cubicBezTo>
                    <a:cubicBezTo>
                      <a:pt x="286" y="32"/>
                      <a:pt x="287" y="32"/>
                      <a:pt x="288" y="31"/>
                    </a:cubicBezTo>
                    <a:cubicBezTo>
                      <a:pt x="290" y="31"/>
                      <a:pt x="290" y="30"/>
                      <a:pt x="290" y="30"/>
                    </a:cubicBezTo>
                    <a:cubicBezTo>
                      <a:pt x="292" y="30"/>
                      <a:pt x="292" y="29"/>
                      <a:pt x="292" y="28"/>
                    </a:cubicBezTo>
                    <a:cubicBezTo>
                      <a:pt x="292" y="28"/>
                      <a:pt x="292" y="27"/>
                      <a:pt x="291" y="25"/>
                    </a:cubicBezTo>
                    <a:cubicBezTo>
                      <a:pt x="291" y="24"/>
                      <a:pt x="288" y="23"/>
                      <a:pt x="285" y="25"/>
                    </a:cubicBezTo>
                    <a:cubicBezTo>
                      <a:pt x="275" y="27"/>
                      <a:pt x="266" y="30"/>
                      <a:pt x="256" y="32"/>
                    </a:cubicBezTo>
                    <a:cubicBezTo>
                      <a:pt x="255" y="32"/>
                      <a:pt x="255" y="32"/>
                      <a:pt x="255" y="33"/>
                    </a:cubicBezTo>
                    <a:cubicBezTo>
                      <a:pt x="255" y="34"/>
                      <a:pt x="255" y="36"/>
                      <a:pt x="257" y="40"/>
                    </a:cubicBezTo>
                    <a:cubicBezTo>
                      <a:pt x="260" y="38"/>
                      <a:pt x="262" y="37"/>
                      <a:pt x="264" y="36"/>
                    </a:cubicBezTo>
                    <a:cubicBezTo>
                      <a:pt x="265" y="36"/>
                      <a:pt x="266" y="36"/>
                      <a:pt x="265" y="37"/>
                    </a:cubicBezTo>
                    <a:cubicBezTo>
                      <a:pt x="265" y="38"/>
                      <a:pt x="264" y="40"/>
                      <a:pt x="263" y="42"/>
                    </a:cubicBezTo>
                    <a:cubicBezTo>
                      <a:pt x="262" y="44"/>
                      <a:pt x="261" y="45"/>
                      <a:pt x="261" y="46"/>
                    </a:cubicBezTo>
                    <a:cubicBezTo>
                      <a:pt x="260" y="48"/>
                      <a:pt x="260" y="49"/>
                      <a:pt x="261" y="50"/>
                    </a:cubicBezTo>
                    <a:cubicBezTo>
                      <a:pt x="262" y="51"/>
                      <a:pt x="263" y="51"/>
                      <a:pt x="264" y="50"/>
                    </a:cubicBezTo>
                    <a:cubicBezTo>
                      <a:pt x="264" y="50"/>
                      <a:pt x="264" y="50"/>
                      <a:pt x="264" y="50"/>
                    </a:cubicBezTo>
                    <a:cubicBezTo>
                      <a:pt x="266" y="49"/>
                      <a:pt x="267" y="48"/>
                      <a:pt x="269" y="45"/>
                    </a:cubicBezTo>
                    <a:cubicBezTo>
                      <a:pt x="271" y="42"/>
                      <a:pt x="272" y="40"/>
                      <a:pt x="274" y="39"/>
                    </a:cubicBezTo>
                    <a:cubicBezTo>
                      <a:pt x="275" y="37"/>
                      <a:pt x="276" y="36"/>
                      <a:pt x="277" y="36"/>
                    </a:cubicBezTo>
                    <a:cubicBezTo>
                      <a:pt x="278" y="37"/>
                      <a:pt x="278" y="38"/>
                      <a:pt x="278" y="39"/>
                    </a:cubicBezTo>
                    <a:cubicBezTo>
                      <a:pt x="278" y="39"/>
                      <a:pt x="278" y="40"/>
                      <a:pt x="278" y="40"/>
                    </a:cubicBezTo>
                    <a:cubicBezTo>
                      <a:pt x="277" y="45"/>
                      <a:pt x="275" y="48"/>
                      <a:pt x="273" y="50"/>
                    </a:cubicBezTo>
                    <a:cubicBezTo>
                      <a:pt x="272" y="50"/>
                      <a:pt x="270" y="51"/>
                      <a:pt x="266" y="53"/>
                    </a:cubicBezTo>
                    <a:cubicBezTo>
                      <a:pt x="260" y="55"/>
                      <a:pt x="256" y="56"/>
                      <a:pt x="253" y="57"/>
                    </a:cubicBezTo>
                    <a:cubicBezTo>
                      <a:pt x="252" y="56"/>
                      <a:pt x="251" y="57"/>
                      <a:pt x="251" y="58"/>
                    </a:cubicBezTo>
                    <a:cubicBezTo>
                      <a:pt x="252" y="61"/>
                      <a:pt x="253" y="64"/>
                      <a:pt x="255" y="65"/>
                    </a:cubicBezTo>
                    <a:cubicBezTo>
                      <a:pt x="255" y="66"/>
                      <a:pt x="256" y="66"/>
                      <a:pt x="257" y="65"/>
                    </a:cubicBezTo>
                    <a:cubicBezTo>
                      <a:pt x="257" y="65"/>
                      <a:pt x="258" y="64"/>
                      <a:pt x="258" y="64"/>
                    </a:cubicBezTo>
                    <a:cubicBezTo>
                      <a:pt x="264" y="63"/>
                      <a:pt x="267" y="62"/>
                      <a:pt x="268" y="62"/>
                    </a:cubicBezTo>
                    <a:cubicBezTo>
                      <a:pt x="269" y="62"/>
                      <a:pt x="270" y="62"/>
                      <a:pt x="270" y="63"/>
                    </a:cubicBezTo>
                    <a:cubicBezTo>
                      <a:pt x="270" y="64"/>
                      <a:pt x="270" y="65"/>
                      <a:pt x="270" y="66"/>
                    </a:cubicBezTo>
                    <a:cubicBezTo>
                      <a:pt x="264" y="66"/>
                      <a:pt x="260" y="68"/>
                      <a:pt x="258" y="70"/>
                    </a:cubicBezTo>
                    <a:cubicBezTo>
                      <a:pt x="242" y="76"/>
                      <a:pt x="242" y="76"/>
                      <a:pt x="242" y="76"/>
                    </a:cubicBezTo>
                    <a:cubicBezTo>
                      <a:pt x="241" y="75"/>
                      <a:pt x="241" y="75"/>
                      <a:pt x="241" y="75"/>
                    </a:cubicBezTo>
                    <a:cubicBezTo>
                      <a:pt x="241" y="75"/>
                      <a:pt x="240" y="76"/>
                      <a:pt x="240" y="77"/>
                    </a:cubicBezTo>
                    <a:cubicBezTo>
                      <a:pt x="240" y="77"/>
                      <a:pt x="241" y="78"/>
                      <a:pt x="242" y="80"/>
                    </a:cubicBezTo>
                    <a:cubicBezTo>
                      <a:pt x="244" y="82"/>
                      <a:pt x="245" y="83"/>
                      <a:pt x="245" y="83"/>
                    </a:cubicBezTo>
                    <a:cubicBezTo>
                      <a:pt x="247" y="81"/>
                      <a:pt x="249" y="79"/>
                      <a:pt x="253" y="78"/>
                    </a:cubicBezTo>
                    <a:cubicBezTo>
                      <a:pt x="255" y="78"/>
                      <a:pt x="256" y="78"/>
                      <a:pt x="257" y="77"/>
                    </a:cubicBezTo>
                    <a:cubicBezTo>
                      <a:pt x="258" y="76"/>
                      <a:pt x="258" y="77"/>
                      <a:pt x="257" y="78"/>
                    </a:cubicBezTo>
                    <a:cubicBezTo>
                      <a:pt x="255" y="81"/>
                      <a:pt x="252" y="84"/>
                      <a:pt x="249" y="89"/>
                    </a:cubicBezTo>
                    <a:cubicBezTo>
                      <a:pt x="248" y="92"/>
                      <a:pt x="246" y="94"/>
                      <a:pt x="245" y="95"/>
                    </a:cubicBezTo>
                    <a:cubicBezTo>
                      <a:pt x="245" y="95"/>
                      <a:pt x="245" y="96"/>
                      <a:pt x="245" y="97"/>
                    </a:cubicBezTo>
                    <a:cubicBezTo>
                      <a:pt x="248" y="99"/>
                      <a:pt x="251" y="100"/>
                      <a:pt x="252" y="101"/>
                    </a:cubicBezTo>
                    <a:cubicBezTo>
                      <a:pt x="253" y="102"/>
                      <a:pt x="254" y="101"/>
                      <a:pt x="255" y="100"/>
                    </a:cubicBezTo>
                    <a:cubicBezTo>
                      <a:pt x="255" y="100"/>
                      <a:pt x="255" y="99"/>
                      <a:pt x="256" y="98"/>
                    </a:cubicBezTo>
                    <a:cubicBezTo>
                      <a:pt x="257" y="96"/>
                      <a:pt x="258" y="94"/>
                      <a:pt x="259" y="93"/>
                    </a:cubicBezTo>
                    <a:cubicBezTo>
                      <a:pt x="266" y="100"/>
                      <a:pt x="272" y="104"/>
                      <a:pt x="275" y="106"/>
                    </a:cubicBezTo>
                    <a:cubicBezTo>
                      <a:pt x="276" y="106"/>
                      <a:pt x="277" y="106"/>
                      <a:pt x="277" y="105"/>
                    </a:cubicBezTo>
                    <a:cubicBezTo>
                      <a:pt x="277" y="98"/>
                      <a:pt x="277" y="92"/>
                      <a:pt x="276" y="86"/>
                    </a:cubicBezTo>
                    <a:cubicBezTo>
                      <a:pt x="276" y="85"/>
                      <a:pt x="276" y="85"/>
                      <a:pt x="277" y="85"/>
                    </a:cubicBezTo>
                    <a:cubicBezTo>
                      <a:pt x="281" y="85"/>
                      <a:pt x="283" y="85"/>
                      <a:pt x="284" y="85"/>
                    </a:cubicBezTo>
                    <a:cubicBezTo>
                      <a:pt x="285" y="85"/>
                      <a:pt x="286" y="84"/>
                      <a:pt x="286" y="82"/>
                    </a:cubicBezTo>
                    <a:cubicBezTo>
                      <a:pt x="286" y="79"/>
                      <a:pt x="284" y="78"/>
                      <a:pt x="280" y="76"/>
                    </a:cubicBezTo>
                    <a:cubicBezTo>
                      <a:pt x="279" y="75"/>
                      <a:pt x="278" y="75"/>
                      <a:pt x="277" y="74"/>
                    </a:cubicBezTo>
                    <a:cubicBezTo>
                      <a:pt x="277" y="73"/>
                      <a:pt x="277" y="72"/>
                      <a:pt x="278" y="72"/>
                    </a:cubicBezTo>
                    <a:cubicBezTo>
                      <a:pt x="278" y="72"/>
                      <a:pt x="279" y="72"/>
                      <a:pt x="281" y="72"/>
                    </a:cubicBezTo>
                    <a:cubicBezTo>
                      <a:pt x="285" y="71"/>
                      <a:pt x="289" y="70"/>
                      <a:pt x="291" y="69"/>
                    </a:cubicBezTo>
                    <a:cubicBezTo>
                      <a:pt x="292" y="68"/>
                      <a:pt x="292" y="67"/>
                      <a:pt x="292" y="67"/>
                    </a:cubicBezTo>
                    <a:cubicBezTo>
                      <a:pt x="291" y="65"/>
                      <a:pt x="290" y="63"/>
                      <a:pt x="288" y="61"/>
                    </a:cubicBezTo>
                    <a:cubicBezTo>
                      <a:pt x="287" y="60"/>
                      <a:pt x="285" y="61"/>
                      <a:pt x="281" y="62"/>
                    </a:cubicBezTo>
                    <a:cubicBezTo>
                      <a:pt x="280" y="63"/>
                      <a:pt x="280" y="63"/>
                      <a:pt x="280" y="63"/>
                    </a:cubicBezTo>
                    <a:cubicBezTo>
                      <a:pt x="280" y="60"/>
                      <a:pt x="280" y="60"/>
                      <a:pt x="280" y="60"/>
                    </a:cubicBezTo>
                    <a:cubicBezTo>
                      <a:pt x="280" y="59"/>
                      <a:pt x="280" y="59"/>
                      <a:pt x="281" y="58"/>
                    </a:cubicBezTo>
                    <a:cubicBezTo>
                      <a:pt x="281" y="58"/>
                      <a:pt x="281" y="58"/>
                      <a:pt x="281" y="58"/>
                    </a:cubicBezTo>
                    <a:cubicBezTo>
                      <a:pt x="282" y="58"/>
                      <a:pt x="283" y="57"/>
                      <a:pt x="285" y="56"/>
                    </a:cubicBezTo>
                    <a:cubicBezTo>
                      <a:pt x="287" y="55"/>
                      <a:pt x="288" y="55"/>
                      <a:pt x="289" y="54"/>
                    </a:cubicBezTo>
                    <a:cubicBezTo>
                      <a:pt x="291" y="53"/>
                      <a:pt x="291" y="51"/>
                      <a:pt x="289" y="48"/>
                    </a:cubicBezTo>
                    <a:cubicBezTo>
                      <a:pt x="282" y="48"/>
                      <a:pt x="282" y="48"/>
                      <a:pt x="282" y="48"/>
                    </a:cubicBezTo>
                    <a:close/>
                    <a:moveTo>
                      <a:pt x="308" y="61"/>
                    </a:moveTo>
                    <a:cubicBezTo>
                      <a:pt x="302" y="64"/>
                      <a:pt x="302" y="64"/>
                      <a:pt x="302" y="64"/>
                    </a:cubicBezTo>
                    <a:cubicBezTo>
                      <a:pt x="301" y="66"/>
                      <a:pt x="301" y="68"/>
                      <a:pt x="300" y="71"/>
                    </a:cubicBezTo>
                    <a:cubicBezTo>
                      <a:pt x="299" y="74"/>
                      <a:pt x="298" y="76"/>
                      <a:pt x="298" y="77"/>
                    </a:cubicBezTo>
                    <a:cubicBezTo>
                      <a:pt x="298" y="77"/>
                      <a:pt x="298" y="78"/>
                      <a:pt x="298" y="78"/>
                    </a:cubicBezTo>
                    <a:cubicBezTo>
                      <a:pt x="299" y="80"/>
                      <a:pt x="299" y="81"/>
                      <a:pt x="299" y="82"/>
                    </a:cubicBezTo>
                    <a:cubicBezTo>
                      <a:pt x="297" y="86"/>
                      <a:pt x="293" y="90"/>
                      <a:pt x="287" y="93"/>
                    </a:cubicBezTo>
                    <a:cubicBezTo>
                      <a:pt x="287" y="93"/>
                      <a:pt x="287" y="93"/>
                      <a:pt x="286" y="93"/>
                    </a:cubicBezTo>
                    <a:cubicBezTo>
                      <a:pt x="283" y="95"/>
                      <a:pt x="282" y="95"/>
                      <a:pt x="282" y="94"/>
                    </a:cubicBezTo>
                    <a:cubicBezTo>
                      <a:pt x="282" y="94"/>
                      <a:pt x="282" y="94"/>
                      <a:pt x="283" y="93"/>
                    </a:cubicBezTo>
                    <a:cubicBezTo>
                      <a:pt x="289" y="84"/>
                      <a:pt x="293" y="75"/>
                      <a:pt x="295" y="66"/>
                    </a:cubicBezTo>
                    <a:cubicBezTo>
                      <a:pt x="297" y="58"/>
                      <a:pt x="298" y="48"/>
                      <a:pt x="297" y="36"/>
                    </a:cubicBezTo>
                    <a:cubicBezTo>
                      <a:pt x="297" y="35"/>
                      <a:pt x="298" y="34"/>
                      <a:pt x="299" y="34"/>
                    </a:cubicBezTo>
                    <a:cubicBezTo>
                      <a:pt x="302" y="33"/>
                      <a:pt x="306" y="31"/>
                      <a:pt x="312" y="30"/>
                    </a:cubicBezTo>
                    <a:cubicBezTo>
                      <a:pt x="314" y="29"/>
                      <a:pt x="315" y="29"/>
                      <a:pt x="316" y="29"/>
                    </a:cubicBezTo>
                    <a:cubicBezTo>
                      <a:pt x="320" y="27"/>
                      <a:pt x="323" y="25"/>
                      <a:pt x="325" y="23"/>
                    </a:cubicBezTo>
                    <a:cubicBezTo>
                      <a:pt x="328" y="26"/>
                      <a:pt x="329" y="30"/>
                      <a:pt x="329" y="33"/>
                    </a:cubicBezTo>
                    <a:cubicBezTo>
                      <a:pt x="329" y="34"/>
                      <a:pt x="328" y="34"/>
                      <a:pt x="326" y="35"/>
                    </a:cubicBezTo>
                    <a:cubicBezTo>
                      <a:pt x="325" y="36"/>
                      <a:pt x="324" y="36"/>
                      <a:pt x="324" y="36"/>
                    </a:cubicBezTo>
                    <a:cubicBezTo>
                      <a:pt x="323" y="37"/>
                      <a:pt x="318" y="39"/>
                      <a:pt x="312" y="40"/>
                    </a:cubicBezTo>
                    <a:cubicBezTo>
                      <a:pt x="309" y="40"/>
                      <a:pt x="307" y="41"/>
                      <a:pt x="307" y="41"/>
                    </a:cubicBezTo>
                    <a:cubicBezTo>
                      <a:pt x="305" y="46"/>
                      <a:pt x="303" y="50"/>
                      <a:pt x="303" y="53"/>
                    </a:cubicBezTo>
                    <a:cubicBezTo>
                      <a:pt x="303" y="54"/>
                      <a:pt x="304" y="54"/>
                      <a:pt x="305" y="54"/>
                    </a:cubicBezTo>
                    <a:cubicBezTo>
                      <a:pt x="315" y="51"/>
                      <a:pt x="325" y="48"/>
                      <a:pt x="335" y="46"/>
                    </a:cubicBezTo>
                    <a:cubicBezTo>
                      <a:pt x="336" y="45"/>
                      <a:pt x="337" y="46"/>
                      <a:pt x="337" y="46"/>
                    </a:cubicBezTo>
                    <a:cubicBezTo>
                      <a:pt x="339" y="50"/>
                      <a:pt x="341" y="54"/>
                      <a:pt x="342" y="58"/>
                    </a:cubicBezTo>
                    <a:cubicBezTo>
                      <a:pt x="342" y="59"/>
                      <a:pt x="342" y="60"/>
                      <a:pt x="341" y="61"/>
                    </a:cubicBezTo>
                    <a:cubicBezTo>
                      <a:pt x="340" y="60"/>
                      <a:pt x="339" y="60"/>
                      <a:pt x="338" y="60"/>
                    </a:cubicBezTo>
                    <a:cubicBezTo>
                      <a:pt x="337" y="61"/>
                      <a:pt x="336" y="61"/>
                      <a:pt x="336" y="61"/>
                    </a:cubicBezTo>
                    <a:cubicBezTo>
                      <a:pt x="333" y="60"/>
                      <a:pt x="330" y="60"/>
                      <a:pt x="327" y="60"/>
                    </a:cubicBezTo>
                    <a:cubicBezTo>
                      <a:pt x="325" y="60"/>
                      <a:pt x="324" y="60"/>
                      <a:pt x="324" y="60"/>
                    </a:cubicBezTo>
                    <a:cubicBezTo>
                      <a:pt x="322" y="71"/>
                      <a:pt x="321" y="82"/>
                      <a:pt x="322" y="92"/>
                    </a:cubicBezTo>
                    <a:cubicBezTo>
                      <a:pt x="322" y="94"/>
                      <a:pt x="322" y="95"/>
                      <a:pt x="322" y="95"/>
                    </a:cubicBezTo>
                    <a:cubicBezTo>
                      <a:pt x="322" y="96"/>
                      <a:pt x="321" y="97"/>
                      <a:pt x="321" y="100"/>
                    </a:cubicBezTo>
                    <a:cubicBezTo>
                      <a:pt x="320" y="103"/>
                      <a:pt x="320" y="106"/>
                      <a:pt x="320" y="107"/>
                    </a:cubicBezTo>
                    <a:cubicBezTo>
                      <a:pt x="320" y="109"/>
                      <a:pt x="320" y="111"/>
                      <a:pt x="321" y="115"/>
                    </a:cubicBezTo>
                    <a:cubicBezTo>
                      <a:pt x="321" y="117"/>
                      <a:pt x="322" y="118"/>
                      <a:pt x="322" y="119"/>
                    </a:cubicBezTo>
                    <a:cubicBezTo>
                      <a:pt x="322" y="120"/>
                      <a:pt x="321" y="121"/>
                      <a:pt x="320" y="121"/>
                    </a:cubicBezTo>
                    <a:cubicBezTo>
                      <a:pt x="317" y="121"/>
                      <a:pt x="315" y="121"/>
                      <a:pt x="314" y="120"/>
                    </a:cubicBezTo>
                    <a:cubicBezTo>
                      <a:pt x="314" y="116"/>
                      <a:pt x="313" y="111"/>
                      <a:pt x="313" y="105"/>
                    </a:cubicBezTo>
                    <a:cubicBezTo>
                      <a:pt x="313" y="100"/>
                      <a:pt x="313" y="94"/>
                      <a:pt x="313" y="88"/>
                    </a:cubicBezTo>
                    <a:cubicBezTo>
                      <a:pt x="313" y="83"/>
                      <a:pt x="313" y="76"/>
                      <a:pt x="312" y="66"/>
                    </a:cubicBezTo>
                    <a:cubicBezTo>
                      <a:pt x="312" y="62"/>
                      <a:pt x="310" y="60"/>
                      <a:pt x="308" y="61"/>
                    </a:cubicBezTo>
                    <a:close/>
                    <a:moveTo>
                      <a:pt x="260" y="90"/>
                    </a:moveTo>
                    <a:cubicBezTo>
                      <a:pt x="261" y="85"/>
                      <a:pt x="261" y="81"/>
                      <a:pt x="261" y="77"/>
                    </a:cubicBezTo>
                    <a:cubicBezTo>
                      <a:pt x="261" y="77"/>
                      <a:pt x="262" y="76"/>
                      <a:pt x="263" y="76"/>
                    </a:cubicBezTo>
                    <a:cubicBezTo>
                      <a:pt x="265" y="76"/>
                      <a:pt x="267" y="76"/>
                      <a:pt x="269" y="75"/>
                    </a:cubicBezTo>
                    <a:cubicBezTo>
                      <a:pt x="271" y="82"/>
                      <a:pt x="271" y="87"/>
                      <a:pt x="269" y="92"/>
                    </a:cubicBezTo>
                    <a:cubicBezTo>
                      <a:pt x="269" y="93"/>
                      <a:pt x="269" y="93"/>
                      <a:pt x="267" y="93"/>
                    </a:cubicBezTo>
                    <a:cubicBezTo>
                      <a:pt x="267" y="93"/>
                      <a:pt x="265" y="93"/>
                      <a:pt x="263" y="92"/>
                    </a:cubicBezTo>
                    <a:cubicBezTo>
                      <a:pt x="262" y="92"/>
                      <a:pt x="261" y="92"/>
                      <a:pt x="261" y="92"/>
                    </a:cubicBezTo>
                    <a:cubicBezTo>
                      <a:pt x="261" y="92"/>
                      <a:pt x="260" y="91"/>
                      <a:pt x="260" y="91"/>
                    </a:cubicBezTo>
                    <a:cubicBezTo>
                      <a:pt x="260" y="91"/>
                      <a:pt x="260" y="91"/>
                      <a:pt x="260" y="90"/>
                    </a:cubicBezTo>
                    <a:close/>
                  </a:path>
                </a:pathLst>
              </a:custGeom>
              <a:grpFill/>
              <a:ln>
                <a:noFill/>
              </a:ln>
            </p:spPr>
            <p:txBody>
              <a:bodyPr anchor="ctr"/>
              <a:lstStyle/>
              <a:p>
                <a:pPr algn="ctr"/>
                <a:endParaRPr/>
              </a:p>
            </p:txBody>
          </p:sp>
          <p:sp>
            <p:nvSpPr>
              <p:cNvPr id="79" name="îślïḓè">
                <a:extLst>
                  <a:ext uri="{FF2B5EF4-FFF2-40B4-BE49-F238E27FC236}">
                    <a16:creationId xmlns:a16="http://schemas.microsoft.com/office/drawing/2014/main" id="{2A42BFF3-0453-4964-B5C1-4481A38B5BB7}"/>
                  </a:ext>
                </a:extLst>
              </p:cNvPr>
              <p:cNvSpPr/>
              <p:nvPr/>
            </p:nvSpPr>
            <p:spPr bwMode="auto">
              <a:xfrm>
                <a:off x="2565401" y="2881313"/>
                <a:ext cx="1050925" cy="1093788"/>
              </a:xfrm>
              <a:prstGeom prst="ellipse">
                <a:avLst/>
              </a:prstGeom>
              <a:noFill/>
              <a:ln w="14288" cap="flat">
                <a:solidFill>
                  <a:schemeClr val="accent1"/>
                </a:solidFill>
                <a:prstDash val="solid"/>
                <a:round/>
                <a:headEnd/>
                <a:tailEnd/>
              </a:ln>
            </p:spPr>
            <p:txBody>
              <a:bodyPr anchor="ctr"/>
              <a:lstStyle/>
              <a:p>
                <a:pPr algn="ctr"/>
                <a:endParaRPr/>
              </a:p>
            </p:txBody>
          </p:sp>
          <p:sp>
            <p:nvSpPr>
              <p:cNvPr id="80" name="ïṡliḓe">
                <a:extLst>
                  <a:ext uri="{FF2B5EF4-FFF2-40B4-BE49-F238E27FC236}">
                    <a16:creationId xmlns:a16="http://schemas.microsoft.com/office/drawing/2014/main" id="{4B0BBBCA-A168-408F-AA00-B9B65EC4ACB8}"/>
                  </a:ext>
                </a:extLst>
              </p:cNvPr>
              <p:cNvSpPr/>
              <p:nvPr/>
            </p:nvSpPr>
            <p:spPr bwMode="auto">
              <a:xfrm>
                <a:off x="2451101" y="2881313"/>
                <a:ext cx="1277938" cy="1093788"/>
              </a:xfrm>
              <a:prstGeom prst="ellipse">
                <a:avLst/>
              </a:prstGeom>
              <a:noFill/>
              <a:ln w="15875" cap="flat">
                <a:solidFill>
                  <a:schemeClr val="accent1"/>
                </a:solidFill>
                <a:prstDash val="solid"/>
                <a:round/>
                <a:headEnd/>
                <a:tailEnd/>
              </a:ln>
            </p:spPr>
            <p:txBody>
              <a:bodyPr anchor="ctr"/>
              <a:lstStyle/>
              <a:p>
                <a:pPr algn="ctr"/>
                <a:endParaRPr/>
              </a:p>
            </p:txBody>
          </p:sp>
          <p:sp>
            <p:nvSpPr>
              <p:cNvPr id="81" name="íšḻíḋé">
                <a:extLst>
                  <a:ext uri="{FF2B5EF4-FFF2-40B4-BE49-F238E27FC236}">
                    <a16:creationId xmlns:a16="http://schemas.microsoft.com/office/drawing/2014/main" id="{07586F0A-C75A-48E8-ACA0-7F5C382C1CAE}"/>
                  </a:ext>
                </a:extLst>
              </p:cNvPr>
              <p:cNvSpPr/>
              <p:nvPr/>
            </p:nvSpPr>
            <p:spPr bwMode="auto">
              <a:xfrm>
                <a:off x="2727326" y="2957513"/>
                <a:ext cx="727075" cy="20638"/>
              </a:xfrm>
              <a:custGeom>
                <a:avLst/>
                <a:gdLst>
                  <a:gd name="T0" fmla="*/ 879 w 928"/>
                  <a:gd name="T1" fmla="*/ 0 h 27"/>
                  <a:gd name="T2" fmla="*/ 928 w 928"/>
                  <a:gd name="T3" fmla="*/ 27 h 27"/>
                  <a:gd name="T4" fmla="*/ 0 w 928"/>
                  <a:gd name="T5" fmla="*/ 27 h 27"/>
                  <a:gd name="T6" fmla="*/ 49 w 928"/>
                  <a:gd name="T7" fmla="*/ 0 h 27"/>
                  <a:gd name="T8" fmla="*/ 879 w 928"/>
                  <a:gd name="T9" fmla="*/ 0 h 27"/>
                </a:gdLst>
                <a:ahLst/>
                <a:cxnLst>
                  <a:cxn ang="0">
                    <a:pos x="T0" y="T1"/>
                  </a:cxn>
                  <a:cxn ang="0">
                    <a:pos x="T2" y="T3"/>
                  </a:cxn>
                  <a:cxn ang="0">
                    <a:pos x="T4" y="T5"/>
                  </a:cxn>
                  <a:cxn ang="0">
                    <a:pos x="T6" y="T7"/>
                  </a:cxn>
                  <a:cxn ang="0">
                    <a:pos x="T8" y="T9"/>
                  </a:cxn>
                </a:cxnLst>
                <a:rect l="0" t="0" r="r" b="b"/>
                <a:pathLst>
                  <a:path w="928" h="27">
                    <a:moveTo>
                      <a:pt x="879" y="0"/>
                    </a:moveTo>
                    <a:cubicBezTo>
                      <a:pt x="895" y="8"/>
                      <a:pt x="912" y="17"/>
                      <a:pt x="928" y="27"/>
                    </a:cubicBezTo>
                    <a:cubicBezTo>
                      <a:pt x="0" y="27"/>
                      <a:pt x="0" y="27"/>
                      <a:pt x="0" y="27"/>
                    </a:cubicBezTo>
                    <a:cubicBezTo>
                      <a:pt x="16" y="17"/>
                      <a:pt x="32" y="8"/>
                      <a:pt x="49" y="0"/>
                    </a:cubicBezTo>
                    <a:lnTo>
                      <a:pt x="879" y="0"/>
                    </a:lnTo>
                    <a:close/>
                  </a:path>
                </a:pathLst>
              </a:custGeom>
              <a:grpFill/>
              <a:ln>
                <a:noFill/>
              </a:ln>
            </p:spPr>
            <p:txBody>
              <a:bodyPr anchor="ctr"/>
              <a:lstStyle/>
              <a:p>
                <a:pPr algn="ctr"/>
                <a:endParaRPr/>
              </a:p>
            </p:txBody>
          </p:sp>
          <p:sp>
            <p:nvSpPr>
              <p:cNvPr id="82" name="îṡliḑè">
                <a:extLst>
                  <a:ext uri="{FF2B5EF4-FFF2-40B4-BE49-F238E27FC236}">
                    <a16:creationId xmlns:a16="http://schemas.microsoft.com/office/drawing/2014/main" id="{166CB932-E7F6-4D04-AEFB-382215D88EE0}"/>
                  </a:ext>
                </a:extLst>
              </p:cNvPr>
              <p:cNvSpPr/>
              <p:nvPr/>
            </p:nvSpPr>
            <p:spPr bwMode="auto">
              <a:xfrm>
                <a:off x="2735263" y="3881438"/>
                <a:ext cx="711200" cy="22225"/>
              </a:xfrm>
              <a:custGeom>
                <a:avLst/>
                <a:gdLst>
                  <a:gd name="T0" fmla="*/ 908 w 908"/>
                  <a:gd name="T1" fmla="*/ 0 h 27"/>
                  <a:gd name="T2" fmla="*/ 857 w 908"/>
                  <a:gd name="T3" fmla="*/ 27 h 27"/>
                  <a:gd name="T4" fmla="*/ 51 w 908"/>
                  <a:gd name="T5" fmla="*/ 27 h 27"/>
                  <a:gd name="T6" fmla="*/ 0 w 908"/>
                  <a:gd name="T7" fmla="*/ 0 h 27"/>
                  <a:gd name="T8" fmla="*/ 908 w 908"/>
                  <a:gd name="T9" fmla="*/ 0 h 27"/>
                </a:gdLst>
                <a:ahLst/>
                <a:cxnLst>
                  <a:cxn ang="0">
                    <a:pos x="T0" y="T1"/>
                  </a:cxn>
                  <a:cxn ang="0">
                    <a:pos x="T2" y="T3"/>
                  </a:cxn>
                  <a:cxn ang="0">
                    <a:pos x="T4" y="T5"/>
                  </a:cxn>
                  <a:cxn ang="0">
                    <a:pos x="T6" y="T7"/>
                  </a:cxn>
                  <a:cxn ang="0">
                    <a:pos x="T8" y="T9"/>
                  </a:cxn>
                </a:cxnLst>
                <a:rect l="0" t="0" r="r" b="b"/>
                <a:pathLst>
                  <a:path w="908" h="27">
                    <a:moveTo>
                      <a:pt x="908" y="0"/>
                    </a:moveTo>
                    <a:cubicBezTo>
                      <a:pt x="891" y="9"/>
                      <a:pt x="874" y="18"/>
                      <a:pt x="857" y="27"/>
                    </a:cubicBezTo>
                    <a:cubicBezTo>
                      <a:pt x="51" y="27"/>
                      <a:pt x="51" y="27"/>
                      <a:pt x="51" y="27"/>
                    </a:cubicBezTo>
                    <a:cubicBezTo>
                      <a:pt x="33" y="18"/>
                      <a:pt x="16" y="9"/>
                      <a:pt x="0" y="0"/>
                    </a:cubicBezTo>
                    <a:lnTo>
                      <a:pt x="908" y="0"/>
                    </a:lnTo>
                    <a:close/>
                  </a:path>
                </a:pathLst>
              </a:custGeom>
              <a:grpFill/>
              <a:ln>
                <a:noFill/>
              </a:ln>
            </p:spPr>
            <p:txBody>
              <a:bodyPr anchor="ctr"/>
              <a:lstStyle/>
              <a:p>
                <a:pPr algn="ctr"/>
                <a:endParaRPr/>
              </a:p>
            </p:txBody>
          </p:sp>
        </p:grpSp>
      </p:grpSp>
      <p:sp>
        <p:nvSpPr>
          <p:cNvPr id="124" name="文本框 123">
            <a:extLst>
              <a:ext uri="{FF2B5EF4-FFF2-40B4-BE49-F238E27FC236}">
                <a16:creationId xmlns:a16="http://schemas.microsoft.com/office/drawing/2014/main" id="{ED08AA28-1402-4DA2-9841-4DC85762DFFB}"/>
              </a:ext>
            </a:extLst>
          </p:cNvPr>
          <p:cNvSpPr txBox="1"/>
          <p:nvPr userDrawn="1"/>
        </p:nvSpPr>
        <p:spPr>
          <a:xfrm>
            <a:off x="566643" y="6187578"/>
            <a:ext cx="4219670" cy="307777"/>
          </a:xfrm>
          <a:prstGeom prst="rect">
            <a:avLst/>
          </a:prstGeom>
          <a:noFill/>
        </p:spPr>
        <p:txBody>
          <a:bodyPr wrap="square" rtlCol="0">
            <a:spAutoFit/>
          </a:bodyPr>
          <a:lstStyle/>
          <a:p>
            <a:r>
              <a:rPr lang="zh-CN" altLang="en-US" sz="1400" dirty="0">
                <a:solidFill>
                  <a:schemeClr val="tx1">
                    <a:lumMod val="65000"/>
                    <a:lumOff val="35000"/>
                  </a:schemeClr>
                </a:solidFill>
              </a:rPr>
              <a:t>明德 厚学 求是 创新      </a:t>
            </a:r>
            <a:r>
              <a:rPr lang="en-US" altLang="zh-CN" sz="1400" dirty="0">
                <a:solidFill>
                  <a:schemeClr val="tx1">
                    <a:lumMod val="65000"/>
                    <a:lumOff val="35000"/>
                  </a:schemeClr>
                </a:solidFill>
              </a:rPr>
              <a:t>http://www.hust.edu.cn/</a:t>
            </a:r>
            <a:endParaRPr lang="zh-CN" altLang="en-US" sz="1400" dirty="0">
              <a:solidFill>
                <a:schemeClr val="tx1">
                  <a:lumMod val="65000"/>
                  <a:lumOff val="35000"/>
                </a:schemeClr>
              </a:solidFill>
            </a:endParaRPr>
          </a:p>
        </p:txBody>
      </p:sp>
      <p:sp>
        <p:nvSpPr>
          <p:cNvPr id="132" name="文本占位符 131">
            <a:extLst>
              <a:ext uri="{FF2B5EF4-FFF2-40B4-BE49-F238E27FC236}">
                <a16:creationId xmlns:a16="http://schemas.microsoft.com/office/drawing/2014/main" id="{D3DC99E1-D660-44F2-86A5-47694E2F1E88}"/>
              </a:ext>
            </a:extLst>
          </p:cNvPr>
          <p:cNvSpPr>
            <a:spLocks noGrp="1"/>
          </p:cNvSpPr>
          <p:nvPr userDrawn="1">
            <p:ph type="body" sz="quarter" idx="11" hasCustomPrompt="1"/>
          </p:nvPr>
        </p:nvSpPr>
        <p:spPr>
          <a:xfrm>
            <a:off x="566643" y="2042329"/>
            <a:ext cx="5951538" cy="1605568"/>
          </a:xfrm>
          <a:prstGeom prst="rect">
            <a:avLst/>
          </a:prstGeom>
          <a:noFill/>
        </p:spPr>
        <p:txBody>
          <a:bodyPr wrap="square" rtlCol="0">
            <a:spAutoFit/>
          </a:bodyPr>
          <a:lstStyle>
            <a:lvl1pPr marL="0" indent="0">
              <a:buNone/>
              <a:defRPr lang="zh-CN" altLang="en-US" sz="5000" b="1" spc="300" dirty="0" smtClean="0">
                <a:solidFill>
                  <a:schemeClr val="tx1">
                    <a:lumMod val="85000"/>
                    <a:lumOff val="15000"/>
                  </a:schemeClr>
                </a:solidFill>
                <a:latin typeface="+mj-ea"/>
                <a:ea typeface="+mj-ea"/>
              </a:defRPr>
            </a:lvl1pPr>
          </a:lstStyle>
          <a:p>
            <a:pPr marL="0" lvl="0"/>
            <a:r>
              <a:rPr lang="zh-CN" altLang="en-US" dirty="0"/>
              <a:t>请输入你的主题</a:t>
            </a:r>
          </a:p>
          <a:p>
            <a:pPr marL="0" lvl="0"/>
            <a:r>
              <a:rPr lang="zh-CN" altLang="en-US" dirty="0"/>
              <a:t>如果太长可以换行</a:t>
            </a:r>
          </a:p>
        </p:txBody>
      </p:sp>
      <p:sp>
        <p:nvSpPr>
          <p:cNvPr id="134" name="文本占位符 133">
            <a:extLst>
              <a:ext uri="{FF2B5EF4-FFF2-40B4-BE49-F238E27FC236}">
                <a16:creationId xmlns:a16="http://schemas.microsoft.com/office/drawing/2014/main" id="{3AD2F258-EF56-42CF-8756-0ECD6E98DD61}"/>
              </a:ext>
            </a:extLst>
          </p:cNvPr>
          <p:cNvSpPr>
            <a:spLocks noGrp="1"/>
          </p:cNvSpPr>
          <p:nvPr userDrawn="1">
            <p:ph type="body" sz="quarter" idx="12" hasCustomPrompt="1"/>
          </p:nvPr>
        </p:nvSpPr>
        <p:spPr>
          <a:xfrm>
            <a:off x="549709" y="3798299"/>
            <a:ext cx="6223041" cy="307777"/>
          </a:xfrm>
          <a:prstGeom prst="rect">
            <a:avLst/>
          </a:prstGeom>
        </p:spPr>
        <p:txBody>
          <a:bodyPr>
            <a:noAutofit/>
          </a:bodyPr>
          <a:lstStyle>
            <a:lvl1pPr>
              <a:defRPr lang="en-US" altLang="zh-CN" sz="2000" dirty="0">
                <a:solidFill>
                  <a:schemeClr val="tx1">
                    <a:lumMod val="85000"/>
                    <a:lumOff val="15000"/>
                  </a:schemeClr>
                </a:solidFill>
                <a:latin typeface="+mn-lt"/>
              </a:defRPr>
            </a:lvl1pPr>
          </a:lstStyle>
          <a:p>
            <a:pPr marL="0" lvl="0" indent="0">
              <a:buNone/>
            </a:pPr>
            <a:r>
              <a:rPr lang="en-US" altLang="zh-CN" dirty="0"/>
              <a:t>Please enter your English theme here</a:t>
            </a:r>
          </a:p>
        </p:txBody>
      </p:sp>
      <p:sp>
        <p:nvSpPr>
          <p:cNvPr id="125" name="矩形: 圆角 124">
            <a:extLst>
              <a:ext uri="{FF2B5EF4-FFF2-40B4-BE49-F238E27FC236}">
                <a16:creationId xmlns:a16="http://schemas.microsoft.com/office/drawing/2014/main" id="{B8CC02C8-2A90-414B-85F4-D0E6D75BF360}"/>
              </a:ext>
            </a:extLst>
          </p:cNvPr>
          <p:cNvSpPr/>
          <p:nvPr userDrawn="1"/>
        </p:nvSpPr>
        <p:spPr>
          <a:xfrm>
            <a:off x="660399" y="4424679"/>
            <a:ext cx="1222829"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答辩人</a:t>
            </a:r>
          </a:p>
        </p:txBody>
      </p:sp>
      <p:sp>
        <p:nvSpPr>
          <p:cNvPr id="7" name="文本占位符 6">
            <a:extLst>
              <a:ext uri="{FF2B5EF4-FFF2-40B4-BE49-F238E27FC236}">
                <a16:creationId xmlns:a16="http://schemas.microsoft.com/office/drawing/2014/main" id="{AE6B6082-688A-4E7F-BE27-44C9A5A08F2B}"/>
              </a:ext>
            </a:extLst>
          </p:cNvPr>
          <p:cNvSpPr>
            <a:spLocks noGrp="1"/>
          </p:cNvSpPr>
          <p:nvPr>
            <p:ph type="body" sz="quarter" idx="13" hasCustomPrompt="1"/>
          </p:nvPr>
        </p:nvSpPr>
        <p:spPr>
          <a:xfrm>
            <a:off x="1976054" y="4474808"/>
            <a:ext cx="1132906" cy="307777"/>
          </a:xfrm>
          <a:prstGeom prst="rect">
            <a:avLst/>
          </a:prstGeom>
        </p:spPr>
        <p:txBody>
          <a:bodyPr/>
          <a:lstStyle>
            <a:lvl1pPr marL="0" indent="0">
              <a:buNone/>
              <a:defRPr sz="1800"/>
            </a:lvl1pPr>
          </a:lstStyle>
          <a:p>
            <a:pPr lvl="0"/>
            <a:r>
              <a:rPr lang="zh-CN" altLang="en-US" dirty="0"/>
              <a:t>月明</a:t>
            </a:r>
          </a:p>
        </p:txBody>
      </p:sp>
      <p:sp>
        <p:nvSpPr>
          <p:cNvPr id="126" name="矩形: 圆角 125">
            <a:extLst>
              <a:ext uri="{FF2B5EF4-FFF2-40B4-BE49-F238E27FC236}">
                <a16:creationId xmlns:a16="http://schemas.microsoft.com/office/drawing/2014/main" id="{81AD0219-BA19-4060-A25F-BE6623E4D313}"/>
              </a:ext>
            </a:extLst>
          </p:cNvPr>
          <p:cNvSpPr/>
          <p:nvPr userDrawn="1"/>
        </p:nvSpPr>
        <p:spPr>
          <a:xfrm>
            <a:off x="3480389" y="4424679"/>
            <a:ext cx="1418870" cy="413159"/>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指导老师</a:t>
            </a:r>
          </a:p>
        </p:txBody>
      </p:sp>
      <p:sp>
        <p:nvSpPr>
          <p:cNvPr id="127" name="文本占位符 6">
            <a:extLst>
              <a:ext uri="{FF2B5EF4-FFF2-40B4-BE49-F238E27FC236}">
                <a16:creationId xmlns:a16="http://schemas.microsoft.com/office/drawing/2014/main" id="{81E9912E-8F2F-4790-8F48-A3669983B6AC}"/>
              </a:ext>
            </a:extLst>
          </p:cNvPr>
          <p:cNvSpPr>
            <a:spLocks noGrp="1"/>
          </p:cNvSpPr>
          <p:nvPr>
            <p:ph type="body" sz="quarter" idx="14" hasCustomPrompt="1"/>
          </p:nvPr>
        </p:nvSpPr>
        <p:spPr>
          <a:xfrm>
            <a:off x="4982451" y="4474808"/>
            <a:ext cx="1132906" cy="307777"/>
          </a:xfrm>
          <a:prstGeom prst="rect">
            <a:avLst/>
          </a:prstGeom>
        </p:spPr>
        <p:txBody>
          <a:bodyPr/>
          <a:lstStyle>
            <a:lvl1pPr marL="0" indent="0">
              <a:buNone/>
              <a:defRPr sz="1800"/>
            </a:lvl1pPr>
          </a:lstStyle>
          <a:p>
            <a:pPr lvl="0"/>
            <a:r>
              <a:rPr lang="zh-CN" altLang="en-US" dirty="0"/>
              <a:t>某某某</a:t>
            </a:r>
          </a:p>
        </p:txBody>
      </p:sp>
    </p:spTree>
    <p:extLst>
      <p:ext uri="{BB962C8B-B14F-4D97-AF65-F5344CB8AC3E}">
        <p14:creationId xmlns:p14="http://schemas.microsoft.com/office/powerpoint/2010/main" val="35333357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页1">
    <p:bg>
      <p:bgPr>
        <a:solidFill>
          <a:schemeClr val="bg1">
            <a:lumMod val="95000"/>
          </a:schemeClr>
        </a:solidFill>
        <a:effectLst/>
      </p:bgPr>
    </p:bg>
    <p:spTree>
      <p:nvGrpSpPr>
        <p:cNvPr id="1" name=""/>
        <p:cNvGrpSpPr/>
        <p:nvPr/>
      </p:nvGrpSpPr>
      <p:grpSpPr>
        <a:xfrm>
          <a:off x="0" y="0"/>
          <a:ext cx="0" cy="0"/>
          <a:chOff x="0" y="0"/>
          <a:chExt cx="0" cy="0"/>
        </a:xfrm>
      </p:grpSpPr>
      <p:grpSp>
        <p:nvGrpSpPr>
          <p:cNvPr id="118" name="组合 117">
            <a:extLst>
              <a:ext uri="{FF2B5EF4-FFF2-40B4-BE49-F238E27FC236}">
                <a16:creationId xmlns:a16="http://schemas.microsoft.com/office/drawing/2014/main" id="{1E2418E3-90AE-43BF-A10B-BC189BDF46B0}"/>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9" name="îśliďe">
              <a:extLst>
                <a:ext uri="{FF2B5EF4-FFF2-40B4-BE49-F238E27FC236}">
                  <a16:creationId xmlns:a16="http://schemas.microsoft.com/office/drawing/2014/main" id="{2B892EE9-FFDB-4643-8C0F-5D2686CABC2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0" name="íšḻíḍé">
              <a:extLst>
                <a:ext uri="{FF2B5EF4-FFF2-40B4-BE49-F238E27FC236}">
                  <a16:creationId xmlns:a16="http://schemas.microsoft.com/office/drawing/2014/main" id="{ED1526E3-7677-47B3-AFE6-0B33E4FA531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3" name="ïṥḻïḓé">
              <a:extLst>
                <a:ext uri="{FF2B5EF4-FFF2-40B4-BE49-F238E27FC236}">
                  <a16:creationId xmlns:a16="http://schemas.microsoft.com/office/drawing/2014/main" id="{0153E713-418B-4DD8-AE62-D7AE022CE8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288F63C9-7866-4AD6-9D20-761FB6A3BA4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CBDD266E-B9E3-4518-BC06-663B8A4B14C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62FDF345-2740-4D18-B201-90270DDE14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723C742F-60A0-419C-B5CD-C8AE454EAB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E7B53164-D3F8-4014-8C1D-7732CF1FB06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1" name="图片占位符 120">
            <a:extLst>
              <a:ext uri="{FF2B5EF4-FFF2-40B4-BE49-F238E27FC236}">
                <a16:creationId xmlns:a16="http://schemas.microsoft.com/office/drawing/2014/main" id="{323C6BF8-77A1-41DC-9ACD-C1502733FEE3}"/>
              </a:ext>
            </a:extLst>
          </p:cNvPr>
          <p:cNvSpPr>
            <a:spLocks noGrp="1"/>
          </p:cNvSpPr>
          <p:nvPr>
            <p:ph type="pic" sz="quarter" idx="11"/>
          </p:nvPr>
        </p:nvSpPr>
        <p:spPr>
          <a:xfrm>
            <a:off x="5070600" y="1278508"/>
            <a:ext cx="2050802" cy="2050802"/>
          </a:xfrm>
          <a:custGeom>
            <a:avLst/>
            <a:gdLst>
              <a:gd name="connsiteX0" fmla="*/ 1240971 w 2481942"/>
              <a:gd name="connsiteY0" fmla="*/ 0 h 2481942"/>
              <a:gd name="connsiteX1" fmla="*/ 2481942 w 2481942"/>
              <a:gd name="connsiteY1" fmla="*/ 1240971 h 2481942"/>
              <a:gd name="connsiteX2" fmla="*/ 1240971 w 2481942"/>
              <a:gd name="connsiteY2" fmla="*/ 2481942 h 2481942"/>
              <a:gd name="connsiteX3" fmla="*/ 0 w 2481942"/>
              <a:gd name="connsiteY3" fmla="*/ 1240971 h 2481942"/>
              <a:gd name="connsiteX4" fmla="*/ 1240971 w 2481942"/>
              <a:gd name="connsiteY4" fmla="*/ 0 h 2481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2" h="2481942">
                <a:moveTo>
                  <a:pt x="1240971" y="0"/>
                </a:moveTo>
                <a:cubicBezTo>
                  <a:pt x="1926340" y="0"/>
                  <a:pt x="2481942" y="555602"/>
                  <a:pt x="2481942" y="1240971"/>
                </a:cubicBezTo>
                <a:cubicBezTo>
                  <a:pt x="2481942" y="1926340"/>
                  <a:pt x="1926340" y="2481942"/>
                  <a:pt x="1240971" y="2481942"/>
                </a:cubicBezTo>
                <a:cubicBezTo>
                  <a:pt x="555602" y="2481942"/>
                  <a:pt x="0" y="1926340"/>
                  <a:pt x="0" y="1240971"/>
                </a:cubicBezTo>
                <a:cubicBezTo>
                  <a:pt x="0" y="555602"/>
                  <a:pt x="555602" y="0"/>
                  <a:pt x="1240971" y="0"/>
                </a:cubicBezTo>
                <a:close/>
              </a:path>
            </a:pathLst>
          </a:custGeom>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7" name="文本框 346">
            <a:extLst>
              <a:ext uri="{FF2B5EF4-FFF2-40B4-BE49-F238E27FC236}">
                <a16:creationId xmlns:a16="http://schemas.microsoft.com/office/drawing/2014/main" id="{A2ECFAA8-206F-4AA0-8305-C520C5D1DE5A}"/>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8" name="文本框 347">
            <a:extLst>
              <a:ext uri="{FF2B5EF4-FFF2-40B4-BE49-F238E27FC236}">
                <a16:creationId xmlns:a16="http://schemas.microsoft.com/office/drawing/2014/main" id="{CE299356-FEA0-42A7-AF7F-FAC9AA10B26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1" name="直接连接符 350">
            <a:extLst>
              <a:ext uri="{FF2B5EF4-FFF2-40B4-BE49-F238E27FC236}">
                <a16:creationId xmlns:a16="http://schemas.microsoft.com/office/drawing/2014/main" id="{02D58E79-F76E-45E1-B421-D8CC974C829B}"/>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2" name="组合 351">
            <a:extLst>
              <a:ext uri="{FF2B5EF4-FFF2-40B4-BE49-F238E27FC236}">
                <a16:creationId xmlns:a16="http://schemas.microsoft.com/office/drawing/2014/main" id="{E19E2B6D-A785-47BD-B862-B06670927FD3}"/>
              </a:ext>
            </a:extLst>
          </p:cNvPr>
          <p:cNvGrpSpPr/>
          <p:nvPr userDrawn="1"/>
        </p:nvGrpSpPr>
        <p:grpSpPr>
          <a:xfrm>
            <a:off x="10672870" y="250062"/>
            <a:ext cx="913766" cy="457978"/>
            <a:chOff x="1585727" y="453077"/>
            <a:chExt cx="374706" cy="187802"/>
          </a:xfrm>
          <a:solidFill>
            <a:schemeClr val="accent1"/>
          </a:solidFill>
        </p:grpSpPr>
        <p:sp>
          <p:nvSpPr>
            <p:cNvPr id="353" name="îśliďe">
              <a:extLst>
                <a:ext uri="{FF2B5EF4-FFF2-40B4-BE49-F238E27FC236}">
                  <a16:creationId xmlns:a16="http://schemas.microsoft.com/office/drawing/2014/main" id="{CEF25128-4655-449E-B316-1856E167699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4" name="íšḻíḍé">
              <a:extLst>
                <a:ext uri="{FF2B5EF4-FFF2-40B4-BE49-F238E27FC236}">
                  <a16:creationId xmlns:a16="http://schemas.microsoft.com/office/drawing/2014/main" id="{00B9D041-DE30-4BD5-A2AA-909BD82110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5" name="ïṥḻïḓé">
              <a:extLst>
                <a:ext uri="{FF2B5EF4-FFF2-40B4-BE49-F238E27FC236}">
                  <a16:creationId xmlns:a16="http://schemas.microsoft.com/office/drawing/2014/main" id="{4BE6B472-4374-4E6A-BBC0-4C63900A668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6" name="î$ḷíḋè">
              <a:extLst>
                <a:ext uri="{FF2B5EF4-FFF2-40B4-BE49-F238E27FC236}">
                  <a16:creationId xmlns:a16="http://schemas.microsoft.com/office/drawing/2014/main" id="{43559C2C-DC59-40F2-805D-5292ADB6B75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7" name="i$ḷiḍe">
              <a:extLst>
                <a:ext uri="{FF2B5EF4-FFF2-40B4-BE49-F238E27FC236}">
                  <a16:creationId xmlns:a16="http://schemas.microsoft.com/office/drawing/2014/main" id="{F9F4FA1C-6CAA-4B98-8608-D2F9F924C671}"/>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8" name="ïṡļïdè">
              <a:extLst>
                <a:ext uri="{FF2B5EF4-FFF2-40B4-BE49-F238E27FC236}">
                  <a16:creationId xmlns:a16="http://schemas.microsoft.com/office/drawing/2014/main" id="{A08104C8-DA98-4A93-B610-97649A3C6EB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9" name="íŝḻíḓê">
              <a:extLst>
                <a:ext uri="{FF2B5EF4-FFF2-40B4-BE49-F238E27FC236}">
                  <a16:creationId xmlns:a16="http://schemas.microsoft.com/office/drawing/2014/main" id="{01220153-D429-47C5-9403-E793067CEE6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0" name="isľîḑê">
              <a:extLst>
                <a:ext uri="{FF2B5EF4-FFF2-40B4-BE49-F238E27FC236}">
                  <a16:creationId xmlns:a16="http://schemas.microsoft.com/office/drawing/2014/main" id="{D3B54AD9-D8BE-4C26-A0B9-909F8FD29A6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1" name="椭圆 360">
            <a:extLst>
              <a:ext uri="{FF2B5EF4-FFF2-40B4-BE49-F238E27FC236}">
                <a16:creationId xmlns:a16="http://schemas.microsoft.com/office/drawing/2014/main" id="{84C3B27C-731D-42A4-9ACD-CF5037CBAF87}"/>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2" name="文本占位符 163">
            <a:extLst>
              <a:ext uri="{FF2B5EF4-FFF2-40B4-BE49-F238E27FC236}">
                <a16:creationId xmlns:a16="http://schemas.microsoft.com/office/drawing/2014/main" id="{8BD139AB-6E69-4566-87E7-FB93889149AE}"/>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78532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页2">
    <p:bg>
      <p:bgPr>
        <a:solidFill>
          <a:schemeClr val="bg1">
            <a:lumMod val="95000"/>
          </a:schemeClr>
        </a:solidFill>
        <a:effectLst/>
      </p:bgPr>
    </p:bg>
    <p:spTree>
      <p:nvGrpSpPr>
        <p:cNvPr id="1" name=""/>
        <p:cNvGrpSpPr/>
        <p:nvPr/>
      </p:nvGrpSpPr>
      <p:grpSpPr>
        <a:xfrm>
          <a:off x="0" y="0"/>
          <a:ext cx="0" cy="0"/>
          <a:chOff x="0" y="0"/>
          <a:chExt cx="0" cy="0"/>
        </a:xfrm>
      </p:grpSpPr>
      <p:grpSp>
        <p:nvGrpSpPr>
          <p:cNvPr id="137" name="组合 136">
            <a:extLst>
              <a:ext uri="{FF2B5EF4-FFF2-40B4-BE49-F238E27FC236}">
                <a16:creationId xmlns:a16="http://schemas.microsoft.com/office/drawing/2014/main" id="{E991BD3E-67BB-4829-85E7-D6E9E18878D3}"/>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38" name="îśliďe">
              <a:extLst>
                <a:ext uri="{FF2B5EF4-FFF2-40B4-BE49-F238E27FC236}">
                  <a16:creationId xmlns:a16="http://schemas.microsoft.com/office/drawing/2014/main" id="{737BB387-BCB1-49C0-97EF-03674D646E4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9" name="íšḻíḍé">
              <a:extLst>
                <a:ext uri="{FF2B5EF4-FFF2-40B4-BE49-F238E27FC236}">
                  <a16:creationId xmlns:a16="http://schemas.microsoft.com/office/drawing/2014/main" id="{BFAB35F3-DFAD-485F-BCEB-B28F03C0B2E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0" name="ïṥḻïḓé">
              <a:extLst>
                <a:ext uri="{FF2B5EF4-FFF2-40B4-BE49-F238E27FC236}">
                  <a16:creationId xmlns:a16="http://schemas.microsoft.com/office/drawing/2014/main" id="{C2F31780-1775-4B04-B1F4-F7DB6DF2D17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41" name="î$ḷíḋè">
              <a:extLst>
                <a:ext uri="{FF2B5EF4-FFF2-40B4-BE49-F238E27FC236}">
                  <a16:creationId xmlns:a16="http://schemas.microsoft.com/office/drawing/2014/main" id="{71040F92-8B4A-4B45-91C5-B94081BBE57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2" name="i$ḷiḍe">
              <a:extLst>
                <a:ext uri="{FF2B5EF4-FFF2-40B4-BE49-F238E27FC236}">
                  <a16:creationId xmlns:a16="http://schemas.microsoft.com/office/drawing/2014/main" id="{A005456B-4FDB-400A-BA47-463A5D2AFB8B}"/>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43" name="ïṡļïdè">
              <a:extLst>
                <a:ext uri="{FF2B5EF4-FFF2-40B4-BE49-F238E27FC236}">
                  <a16:creationId xmlns:a16="http://schemas.microsoft.com/office/drawing/2014/main" id="{7D10F0F7-9170-41F7-8F68-A9CC630A3A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4" name="íŝḻíḓê">
              <a:extLst>
                <a:ext uri="{FF2B5EF4-FFF2-40B4-BE49-F238E27FC236}">
                  <a16:creationId xmlns:a16="http://schemas.microsoft.com/office/drawing/2014/main" id="{3B105AC1-55B9-493F-B03A-BA92FFC4040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5" name="isľîḑê">
              <a:extLst>
                <a:ext uri="{FF2B5EF4-FFF2-40B4-BE49-F238E27FC236}">
                  <a16:creationId xmlns:a16="http://schemas.microsoft.com/office/drawing/2014/main" id="{D7D61FD1-E278-4E21-A675-134CADBBA8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7" name="图片占位符 126">
            <a:extLst>
              <a:ext uri="{FF2B5EF4-FFF2-40B4-BE49-F238E27FC236}">
                <a16:creationId xmlns:a16="http://schemas.microsoft.com/office/drawing/2014/main" id="{45FCB2FD-380A-4453-A606-806502470DD0}"/>
              </a:ext>
            </a:extLst>
          </p:cNvPr>
          <p:cNvSpPr>
            <a:spLocks noGrp="1"/>
          </p:cNvSpPr>
          <p:nvPr>
            <p:ph type="pic" sz="quarter" idx="11"/>
          </p:nvPr>
        </p:nvSpPr>
        <p:spPr>
          <a:xfrm>
            <a:off x="131373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29" name="图片占位符 128">
            <a:extLst>
              <a:ext uri="{FF2B5EF4-FFF2-40B4-BE49-F238E27FC236}">
                <a16:creationId xmlns:a16="http://schemas.microsoft.com/office/drawing/2014/main" id="{56ED064B-0301-455B-A676-B845AA0A773F}"/>
              </a:ext>
            </a:extLst>
          </p:cNvPr>
          <p:cNvSpPr>
            <a:spLocks noGrp="1"/>
          </p:cNvSpPr>
          <p:nvPr>
            <p:ph type="pic" sz="quarter" idx="12"/>
          </p:nvPr>
        </p:nvSpPr>
        <p:spPr>
          <a:xfrm>
            <a:off x="4083980"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1" name="图片占位符 130">
            <a:extLst>
              <a:ext uri="{FF2B5EF4-FFF2-40B4-BE49-F238E27FC236}">
                <a16:creationId xmlns:a16="http://schemas.microsoft.com/office/drawing/2014/main" id="{0F2B9BCD-C13B-453B-BE58-277931F29C9F}"/>
              </a:ext>
            </a:extLst>
          </p:cNvPr>
          <p:cNvSpPr>
            <a:spLocks noGrp="1"/>
          </p:cNvSpPr>
          <p:nvPr>
            <p:ph type="pic" sz="quarter" idx="13"/>
          </p:nvPr>
        </p:nvSpPr>
        <p:spPr>
          <a:xfrm>
            <a:off x="6858564"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133" name="图片占位符 132">
            <a:extLst>
              <a:ext uri="{FF2B5EF4-FFF2-40B4-BE49-F238E27FC236}">
                <a16:creationId xmlns:a16="http://schemas.microsoft.com/office/drawing/2014/main" id="{6B2C8993-ACCE-4097-97E0-B6CE061E1459}"/>
              </a:ext>
            </a:extLst>
          </p:cNvPr>
          <p:cNvSpPr>
            <a:spLocks noGrp="1"/>
          </p:cNvSpPr>
          <p:nvPr>
            <p:ph type="pic" sz="quarter" idx="14"/>
          </p:nvPr>
        </p:nvSpPr>
        <p:spPr>
          <a:xfrm>
            <a:off x="9628315" y="1631595"/>
            <a:ext cx="1238478" cy="1238478"/>
          </a:xfrm>
          <a:custGeom>
            <a:avLst/>
            <a:gdLst>
              <a:gd name="connsiteX0" fmla="*/ 619239 w 1238478"/>
              <a:gd name="connsiteY0" fmla="*/ 0 h 1238478"/>
              <a:gd name="connsiteX1" fmla="*/ 1238478 w 1238478"/>
              <a:gd name="connsiteY1" fmla="*/ 619239 h 1238478"/>
              <a:gd name="connsiteX2" fmla="*/ 619239 w 1238478"/>
              <a:gd name="connsiteY2" fmla="*/ 1238478 h 1238478"/>
              <a:gd name="connsiteX3" fmla="*/ 0 w 1238478"/>
              <a:gd name="connsiteY3" fmla="*/ 619239 h 1238478"/>
              <a:gd name="connsiteX4" fmla="*/ 619239 w 1238478"/>
              <a:gd name="connsiteY4" fmla="*/ 0 h 12384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8478" h="1238478">
                <a:moveTo>
                  <a:pt x="619239" y="0"/>
                </a:moveTo>
                <a:cubicBezTo>
                  <a:pt x="961235" y="0"/>
                  <a:pt x="1238478" y="277243"/>
                  <a:pt x="1238478" y="619239"/>
                </a:cubicBezTo>
                <a:cubicBezTo>
                  <a:pt x="1238478" y="961235"/>
                  <a:pt x="961235" y="1238478"/>
                  <a:pt x="619239" y="1238478"/>
                </a:cubicBezTo>
                <a:cubicBezTo>
                  <a:pt x="277243" y="1238478"/>
                  <a:pt x="0" y="961235"/>
                  <a:pt x="0" y="619239"/>
                </a:cubicBezTo>
                <a:cubicBezTo>
                  <a:pt x="0" y="277243"/>
                  <a:pt x="277243" y="0"/>
                  <a:pt x="619239" y="0"/>
                </a:cubicBez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079ED008-DC4F-4C7D-9796-09E7AFCA0780}"/>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B62E0D92-0752-44C6-ADEF-6B6278D0A7F2}"/>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6344B003-5E03-4834-8E61-65F88EBC5A3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AE612BE4-594F-4645-AB1C-1128F5BA5E69}"/>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BAFAC900-28FD-49D5-91B4-EA2D4B74851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6FEC6858-D1AA-427F-99AC-20F2A1F861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B11DEFCA-A765-4E3F-8AC6-B95A43D952F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77812D85-3783-4980-AA02-560C67B8C9A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40259058-070C-4556-A23E-9089D814C52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FA6C4463-F474-490F-8F47-D496A78224BD}"/>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36EF2C54-31E1-4E62-A4F3-45369601934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9085F1FB-EB5A-4465-941C-DF795C2CE4D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4E58E19E-CAFB-4CB1-8EC8-D3C20D51C869}"/>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157A7B50-0552-4F91-943F-E1E8ADC2BBD9}"/>
              </a:ext>
            </a:extLst>
          </p:cNvPr>
          <p:cNvSpPr>
            <a:spLocks noGrp="1"/>
          </p:cNvSpPr>
          <p:nvPr>
            <p:ph type="body" sz="quarter" idx="15"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496696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页3">
    <p:bg>
      <p:bgPr>
        <a:solidFill>
          <a:schemeClr val="bg1">
            <a:lumMod val="95000"/>
          </a:schemeClr>
        </a:solidFill>
        <a:effectLst/>
      </p:bgPr>
    </p:bg>
    <p:spTree>
      <p:nvGrpSpPr>
        <p:cNvPr id="1" name=""/>
        <p:cNvGrpSpPr/>
        <p:nvPr/>
      </p:nvGrpSpPr>
      <p:grpSpPr>
        <a:xfrm>
          <a:off x="0" y="0"/>
          <a:ext cx="0" cy="0"/>
          <a:chOff x="0" y="0"/>
          <a:chExt cx="0" cy="0"/>
        </a:xfrm>
      </p:grpSpPr>
      <p:grpSp>
        <p:nvGrpSpPr>
          <p:cNvPr id="120" name="组合 119">
            <a:extLst>
              <a:ext uri="{FF2B5EF4-FFF2-40B4-BE49-F238E27FC236}">
                <a16:creationId xmlns:a16="http://schemas.microsoft.com/office/drawing/2014/main" id="{82238C21-E96A-4553-ABA3-2482620CAEE7}"/>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4" name="îśliďe">
              <a:extLst>
                <a:ext uri="{FF2B5EF4-FFF2-40B4-BE49-F238E27FC236}">
                  <a16:creationId xmlns:a16="http://schemas.microsoft.com/office/drawing/2014/main" id="{A19E78AA-9F2F-4B79-BE29-A38A8512C30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5" name="íšḻíḍé">
              <a:extLst>
                <a:ext uri="{FF2B5EF4-FFF2-40B4-BE49-F238E27FC236}">
                  <a16:creationId xmlns:a16="http://schemas.microsoft.com/office/drawing/2014/main" id="{84ECC6F3-7F0D-4B36-BDC1-BAE24FE3D09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6" name="ïṥḻïḓé">
              <a:extLst>
                <a:ext uri="{FF2B5EF4-FFF2-40B4-BE49-F238E27FC236}">
                  <a16:creationId xmlns:a16="http://schemas.microsoft.com/office/drawing/2014/main" id="{45BD53DA-0DB2-427C-862C-E110B667273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7" name="î$ḷíḋè">
              <a:extLst>
                <a:ext uri="{FF2B5EF4-FFF2-40B4-BE49-F238E27FC236}">
                  <a16:creationId xmlns:a16="http://schemas.microsoft.com/office/drawing/2014/main" id="{3446CA9F-999C-4B0C-B7C0-3C828B29476C}"/>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8" name="i$ḷiḍe">
              <a:extLst>
                <a:ext uri="{FF2B5EF4-FFF2-40B4-BE49-F238E27FC236}">
                  <a16:creationId xmlns:a16="http://schemas.microsoft.com/office/drawing/2014/main" id="{0C49A28C-B443-4282-9A8A-35338DA2960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9" name="ïṡļïdè">
              <a:extLst>
                <a:ext uri="{FF2B5EF4-FFF2-40B4-BE49-F238E27FC236}">
                  <a16:creationId xmlns:a16="http://schemas.microsoft.com/office/drawing/2014/main" id="{1115D4C6-8759-4198-855C-487F5335A9A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6AD242C0-0E82-4B15-85F3-8E306279F58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33952AB9-16E1-4C6C-933C-1E88DA2EE9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48" name="图片占位符 247">
            <a:extLst>
              <a:ext uri="{FF2B5EF4-FFF2-40B4-BE49-F238E27FC236}">
                <a16:creationId xmlns:a16="http://schemas.microsoft.com/office/drawing/2014/main" id="{1B1C9393-CEC8-4FF7-AE63-5E307C9A0937}"/>
              </a:ext>
            </a:extLst>
          </p:cNvPr>
          <p:cNvSpPr>
            <a:spLocks noGrp="1"/>
          </p:cNvSpPr>
          <p:nvPr>
            <p:ph type="pic" sz="quarter" idx="17"/>
          </p:nvPr>
        </p:nvSpPr>
        <p:spPr>
          <a:xfrm>
            <a:off x="3708401" y="1386114"/>
            <a:ext cx="1364797" cy="4085772"/>
          </a:xfrm>
          <a:custGeom>
            <a:avLst/>
            <a:gdLst>
              <a:gd name="connsiteX0" fmla="*/ 0 w 1364797"/>
              <a:gd name="connsiteY0" fmla="*/ 0 h 4085772"/>
              <a:gd name="connsiteX1" fmla="*/ 1364797 w 1364797"/>
              <a:gd name="connsiteY1" fmla="*/ 0 h 4085772"/>
              <a:gd name="connsiteX2" fmla="*/ 1364797 w 1364797"/>
              <a:gd name="connsiteY2" fmla="*/ 4085772 h 4085772"/>
              <a:gd name="connsiteX3" fmla="*/ 0 w 1364797"/>
              <a:gd name="connsiteY3" fmla="*/ 4085772 h 4085772"/>
            </a:gdLst>
            <a:ahLst/>
            <a:cxnLst>
              <a:cxn ang="0">
                <a:pos x="connsiteX0" y="connsiteY0"/>
              </a:cxn>
              <a:cxn ang="0">
                <a:pos x="connsiteX1" y="connsiteY1"/>
              </a:cxn>
              <a:cxn ang="0">
                <a:pos x="connsiteX2" y="connsiteY2"/>
              </a:cxn>
              <a:cxn ang="0">
                <a:pos x="connsiteX3" y="connsiteY3"/>
              </a:cxn>
            </a:cxnLst>
            <a:rect l="l" t="t" r="r" b="b"/>
            <a:pathLst>
              <a:path w="1364797" h="4085772">
                <a:moveTo>
                  <a:pt x="0" y="0"/>
                </a:moveTo>
                <a:lnTo>
                  <a:pt x="1364797" y="0"/>
                </a:lnTo>
                <a:lnTo>
                  <a:pt x="1364797" y="4085772"/>
                </a:lnTo>
                <a:lnTo>
                  <a:pt x="0" y="4085772"/>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7" name="图片占位符 246">
            <a:extLst>
              <a:ext uri="{FF2B5EF4-FFF2-40B4-BE49-F238E27FC236}">
                <a16:creationId xmlns:a16="http://schemas.microsoft.com/office/drawing/2014/main" id="{13CE1306-F34A-405C-B0A7-FE7BDC80FD03}"/>
              </a:ext>
            </a:extLst>
          </p:cNvPr>
          <p:cNvSpPr>
            <a:spLocks noGrp="1"/>
          </p:cNvSpPr>
          <p:nvPr>
            <p:ph type="pic" sz="quarter" idx="16"/>
          </p:nvPr>
        </p:nvSpPr>
        <p:spPr>
          <a:xfrm>
            <a:off x="660400" y="3465700"/>
            <a:ext cx="3048001" cy="2008861"/>
          </a:xfrm>
          <a:custGeom>
            <a:avLst/>
            <a:gdLst>
              <a:gd name="connsiteX0" fmla="*/ 0 w 3048001"/>
              <a:gd name="connsiteY0" fmla="*/ 0 h 2008861"/>
              <a:gd name="connsiteX1" fmla="*/ 3048001 w 3048001"/>
              <a:gd name="connsiteY1" fmla="*/ 0 h 2008861"/>
              <a:gd name="connsiteX2" fmla="*/ 3048001 w 3048001"/>
              <a:gd name="connsiteY2" fmla="*/ 2008861 h 2008861"/>
              <a:gd name="connsiteX3" fmla="*/ 0 w 3048001"/>
              <a:gd name="connsiteY3" fmla="*/ 2008861 h 2008861"/>
            </a:gdLst>
            <a:ahLst/>
            <a:cxnLst>
              <a:cxn ang="0">
                <a:pos x="connsiteX0" y="connsiteY0"/>
              </a:cxn>
              <a:cxn ang="0">
                <a:pos x="connsiteX1" y="connsiteY1"/>
              </a:cxn>
              <a:cxn ang="0">
                <a:pos x="connsiteX2" y="connsiteY2"/>
              </a:cxn>
              <a:cxn ang="0">
                <a:pos x="connsiteX3" y="connsiteY3"/>
              </a:cxn>
            </a:cxnLst>
            <a:rect l="l" t="t" r="r" b="b"/>
            <a:pathLst>
              <a:path w="3048001" h="2008861">
                <a:moveTo>
                  <a:pt x="0" y="0"/>
                </a:moveTo>
                <a:lnTo>
                  <a:pt x="3048001" y="0"/>
                </a:lnTo>
                <a:lnTo>
                  <a:pt x="3048001" y="2008861"/>
                </a:lnTo>
                <a:lnTo>
                  <a:pt x="0" y="200886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6" name="图片占位符 245">
            <a:extLst>
              <a:ext uri="{FF2B5EF4-FFF2-40B4-BE49-F238E27FC236}">
                <a16:creationId xmlns:a16="http://schemas.microsoft.com/office/drawing/2014/main" id="{19AE75E7-1880-42F1-A265-D167DF145A03}"/>
              </a:ext>
            </a:extLst>
          </p:cNvPr>
          <p:cNvSpPr>
            <a:spLocks noGrp="1"/>
          </p:cNvSpPr>
          <p:nvPr>
            <p:ph type="pic" sz="quarter" idx="15"/>
          </p:nvPr>
        </p:nvSpPr>
        <p:spPr>
          <a:xfrm>
            <a:off x="2405742" y="1377645"/>
            <a:ext cx="1302658" cy="2076910"/>
          </a:xfrm>
          <a:custGeom>
            <a:avLst/>
            <a:gdLst>
              <a:gd name="connsiteX0" fmla="*/ 0 w 1302658"/>
              <a:gd name="connsiteY0" fmla="*/ 0 h 2076910"/>
              <a:gd name="connsiteX1" fmla="*/ 1302658 w 1302658"/>
              <a:gd name="connsiteY1" fmla="*/ 0 h 2076910"/>
              <a:gd name="connsiteX2" fmla="*/ 1302658 w 1302658"/>
              <a:gd name="connsiteY2" fmla="*/ 2076910 h 2076910"/>
              <a:gd name="connsiteX3" fmla="*/ 0 w 1302658"/>
              <a:gd name="connsiteY3" fmla="*/ 2076910 h 2076910"/>
            </a:gdLst>
            <a:ahLst/>
            <a:cxnLst>
              <a:cxn ang="0">
                <a:pos x="connsiteX0" y="connsiteY0"/>
              </a:cxn>
              <a:cxn ang="0">
                <a:pos x="connsiteX1" y="connsiteY1"/>
              </a:cxn>
              <a:cxn ang="0">
                <a:pos x="connsiteX2" y="connsiteY2"/>
              </a:cxn>
              <a:cxn ang="0">
                <a:pos x="connsiteX3" y="connsiteY3"/>
              </a:cxn>
            </a:cxnLst>
            <a:rect l="l" t="t" r="r" b="b"/>
            <a:pathLst>
              <a:path w="1302658" h="2076910">
                <a:moveTo>
                  <a:pt x="0" y="0"/>
                </a:moveTo>
                <a:lnTo>
                  <a:pt x="1302658" y="0"/>
                </a:lnTo>
                <a:lnTo>
                  <a:pt x="1302658" y="2076910"/>
                </a:lnTo>
                <a:lnTo>
                  <a:pt x="0" y="2076910"/>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5" name="图片占位符 244">
            <a:extLst>
              <a:ext uri="{FF2B5EF4-FFF2-40B4-BE49-F238E27FC236}">
                <a16:creationId xmlns:a16="http://schemas.microsoft.com/office/drawing/2014/main" id="{4437A713-926F-42B3-9D4B-126403084B15}"/>
              </a:ext>
            </a:extLst>
          </p:cNvPr>
          <p:cNvSpPr>
            <a:spLocks noGrp="1"/>
          </p:cNvSpPr>
          <p:nvPr>
            <p:ph type="pic" sz="quarter" idx="14"/>
          </p:nvPr>
        </p:nvSpPr>
        <p:spPr>
          <a:xfrm>
            <a:off x="660400" y="2540776"/>
            <a:ext cx="1745343" cy="913779"/>
          </a:xfrm>
          <a:custGeom>
            <a:avLst/>
            <a:gdLst>
              <a:gd name="connsiteX0" fmla="*/ 0 w 1745343"/>
              <a:gd name="connsiteY0" fmla="*/ 0 h 913779"/>
              <a:gd name="connsiteX1" fmla="*/ 1745343 w 1745343"/>
              <a:gd name="connsiteY1" fmla="*/ 0 h 913779"/>
              <a:gd name="connsiteX2" fmla="*/ 1745343 w 1745343"/>
              <a:gd name="connsiteY2" fmla="*/ 913779 h 913779"/>
              <a:gd name="connsiteX3" fmla="*/ 0 w 1745343"/>
              <a:gd name="connsiteY3" fmla="*/ 913779 h 913779"/>
            </a:gdLst>
            <a:ahLst/>
            <a:cxnLst>
              <a:cxn ang="0">
                <a:pos x="connsiteX0" y="connsiteY0"/>
              </a:cxn>
              <a:cxn ang="0">
                <a:pos x="connsiteX1" y="connsiteY1"/>
              </a:cxn>
              <a:cxn ang="0">
                <a:pos x="connsiteX2" y="connsiteY2"/>
              </a:cxn>
              <a:cxn ang="0">
                <a:pos x="connsiteX3" y="connsiteY3"/>
              </a:cxn>
            </a:cxnLst>
            <a:rect l="l" t="t" r="r" b="b"/>
            <a:pathLst>
              <a:path w="1745343" h="913779">
                <a:moveTo>
                  <a:pt x="0" y="0"/>
                </a:moveTo>
                <a:lnTo>
                  <a:pt x="1745343" y="0"/>
                </a:lnTo>
                <a:lnTo>
                  <a:pt x="1745343" y="913779"/>
                </a:lnTo>
                <a:lnTo>
                  <a:pt x="0" y="913779"/>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sp>
        <p:nvSpPr>
          <p:cNvPr id="244" name="图片占位符 243">
            <a:extLst>
              <a:ext uri="{FF2B5EF4-FFF2-40B4-BE49-F238E27FC236}">
                <a16:creationId xmlns:a16="http://schemas.microsoft.com/office/drawing/2014/main" id="{F45FE95D-129A-4D34-A448-EACE36F27DA8}"/>
              </a:ext>
            </a:extLst>
          </p:cNvPr>
          <p:cNvSpPr>
            <a:spLocks noGrp="1"/>
          </p:cNvSpPr>
          <p:nvPr>
            <p:ph type="pic" sz="quarter" idx="13"/>
          </p:nvPr>
        </p:nvSpPr>
        <p:spPr>
          <a:xfrm>
            <a:off x="660400" y="1377645"/>
            <a:ext cx="1745343" cy="1163131"/>
          </a:xfrm>
          <a:custGeom>
            <a:avLst/>
            <a:gdLst>
              <a:gd name="connsiteX0" fmla="*/ 0 w 1745343"/>
              <a:gd name="connsiteY0" fmla="*/ 0 h 1163131"/>
              <a:gd name="connsiteX1" fmla="*/ 1745343 w 1745343"/>
              <a:gd name="connsiteY1" fmla="*/ 0 h 1163131"/>
              <a:gd name="connsiteX2" fmla="*/ 1745343 w 1745343"/>
              <a:gd name="connsiteY2" fmla="*/ 1163131 h 1163131"/>
              <a:gd name="connsiteX3" fmla="*/ 0 w 1745343"/>
              <a:gd name="connsiteY3" fmla="*/ 1163131 h 1163131"/>
            </a:gdLst>
            <a:ahLst/>
            <a:cxnLst>
              <a:cxn ang="0">
                <a:pos x="connsiteX0" y="connsiteY0"/>
              </a:cxn>
              <a:cxn ang="0">
                <a:pos x="connsiteX1" y="connsiteY1"/>
              </a:cxn>
              <a:cxn ang="0">
                <a:pos x="connsiteX2" y="connsiteY2"/>
              </a:cxn>
              <a:cxn ang="0">
                <a:pos x="connsiteX3" y="connsiteY3"/>
              </a:cxn>
            </a:cxnLst>
            <a:rect l="l" t="t" r="r" b="b"/>
            <a:pathLst>
              <a:path w="1745343" h="1163131">
                <a:moveTo>
                  <a:pt x="0" y="0"/>
                </a:moveTo>
                <a:lnTo>
                  <a:pt x="1745343" y="0"/>
                </a:lnTo>
                <a:lnTo>
                  <a:pt x="1745343" y="1163131"/>
                </a:lnTo>
                <a:lnTo>
                  <a:pt x="0" y="1163131"/>
                </a:lnTo>
                <a:close/>
              </a:path>
            </a:pathLst>
          </a:custGeom>
          <a:ln w="25400">
            <a:solidFill>
              <a:schemeClr val="bg1"/>
            </a:solidFill>
          </a:ln>
          <a:effectLst>
            <a:outerShdw blurRad="63500" sx="103000" sy="103000" algn="ctr" rotWithShape="0">
              <a:prstClr val="black">
                <a:alpha val="5000"/>
              </a:prstClr>
            </a:outerShdw>
          </a:effectLst>
        </p:spPr>
        <p:txBody>
          <a:bodyPr wrap="square">
            <a:noAutofit/>
          </a:bodyPr>
          <a:lstStyle/>
          <a:p>
            <a:endParaRPr lang="zh-CN" altLang="en-US"/>
          </a:p>
        </p:txBody>
      </p:sp>
      <p:pic>
        <p:nvPicPr>
          <p:cNvPr id="8" name="图片 7">
            <a:extLst>
              <a:ext uri="{FF2B5EF4-FFF2-40B4-BE49-F238E27FC236}">
                <a16:creationId xmlns:a16="http://schemas.microsoft.com/office/drawing/2014/main" id="{07616EA2-0DF6-48C4-BD32-48464B28726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7" name="文本框 366">
            <a:extLst>
              <a:ext uri="{FF2B5EF4-FFF2-40B4-BE49-F238E27FC236}">
                <a16:creationId xmlns:a16="http://schemas.microsoft.com/office/drawing/2014/main" id="{8CA95CB5-3F06-4748-8A63-EC62D7D931B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8" name="文本框 367">
            <a:extLst>
              <a:ext uri="{FF2B5EF4-FFF2-40B4-BE49-F238E27FC236}">
                <a16:creationId xmlns:a16="http://schemas.microsoft.com/office/drawing/2014/main" id="{0DFB5B11-5814-4748-A4D4-1524D6C888D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1" name="直接连接符 370">
            <a:extLst>
              <a:ext uri="{FF2B5EF4-FFF2-40B4-BE49-F238E27FC236}">
                <a16:creationId xmlns:a16="http://schemas.microsoft.com/office/drawing/2014/main" id="{1DFFE3DD-99D5-4C6E-9C08-7A7BFAC7747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2" name="组合 371">
            <a:extLst>
              <a:ext uri="{FF2B5EF4-FFF2-40B4-BE49-F238E27FC236}">
                <a16:creationId xmlns:a16="http://schemas.microsoft.com/office/drawing/2014/main" id="{36CCFD2F-082B-4161-A062-FF3AD1C46378}"/>
              </a:ext>
            </a:extLst>
          </p:cNvPr>
          <p:cNvGrpSpPr/>
          <p:nvPr userDrawn="1"/>
        </p:nvGrpSpPr>
        <p:grpSpPr>
          <a:xfrm>
            <a:off x="10672870" y="250062"/>
            <a:ext cx="913766" cy="457978"/>
            <a:chOff x="1585727" y="453077"/>
            <a:chExt cx="374706" cy="187802"/>
          </a:xfrm>
          <a:solidFill>
            <a:schemeClr val="accent1"/>
          </a:solidFill>
        </p:grpSpPr>
        <p:sp>
          <p:nvSpPr>
            <p:cNvPr id="373" name="îśliďe">
              <a:extLst>
                <a:ext uri="{FF2B5EF4-FFF2-40B4-BE49-F238E27FC236}">
                  <a16:creationId xmlns:a16="http://schemas.microsoft.com/office/drawing/2014/main" id="{47FBE879-41E0-4091-8DB1-81F2B6BD351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4" name="íšḻíḍé">
              <a:extLst>
                <a:ext uri="{FF2B5EF4-FFF2-40B4-BE49-F238E27FC236}">
                  <a16:creationId xmlns:a16="http://schemas.microsoft.com/office/drawing/2014/main" id="{DEF67F45-BA51-4403-B605-4F5384AE9F5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5" name="ïṥḻïḓé">
              <a:extLst>
                <a:ext uri="{FF2B5EF4-FFF2-40B4-BE49-F238E27FC236}">
                  <a16:creationId xmlns:a16="http://schemas.microsoft.com/office/drawing/2014/main" id="{E191F7A8-4F73-473E-9BBE-3731FD69C7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6" name="î$ḷíḋè">
              <a:extLst>
                <a:ext uri="{FF2B5EF4-FFF2-40B4-BE49-F238E27FC236}">
                  <a16:creationId xmlns:a16="http://schemas.microsoft.com/office/drawing/2014/main" id="{C8E2B8AD-3C1F-4DAD-B631-CA00B13F675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7" name="i$ḷiḍe">
              <a:extLst>
                <a:ext uri="{FF2B5EF4-FFF2-40B4-BE49-F238E27FC236}">
                  <a16:creationId xmlns:a16="http://schemas.microsoft.com/office/drawing/2014/main" id="{B3A3BDA3-3EEF-4BDE-84CC-616E9CA7EB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8" name="ïṡļïdè">
              <a:extLst>
                <a:ext uri="{FF2B5EF4-FFF2-40B4-BE49-F238E27FC236}">
                  <a16:creationId xmlns:a16="http://schemas.microsoft.com/office/drawing/2014/main" id="{15798186-86D4-4105-BBC5-BD8D3580DD5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9" name="íŝḻíḓê">
              <a:extLst>
                <a:ext uri="{FF2B5EF4-FFF2-40B4-BE49-F238E27FC236}">
                  <a16:creationId xmlns:a16="http://schemas.microsoft.com/office/drawing/2014/main" id="{F995A327-6B68-48B0-9C43-65191DC5B83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0" name="isľîḑê">
              <a:extLst>
                <a:ext uri="{FF2B5EF4-FFF2-40B4-BE49-F238E27FC236}">
                  <a16:creationId xmlns:a16="http://schemas.microsoft.com/office/drawing/2014/main" id="{7FDE15C2-083C-4FE6-AB27-3EFDD6B09B5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1" name="椭圆 380">
            <a:extLst>
              <a:ext uri="{FF2B5EF4-FFF2-40B4-BE49-F238E27FC236}">
                <a16:creationId xmlns:a16="http://schemas.microsoft.com/office/drawing/2014/main" id="{144D9A7F-D63A-4E17-8666-772A265E3D3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2" name="文本占位符 163">
            <a:extLst>
              <a:ext uri="{FF2B5EF4-FFF2-40B4-BE49-F238E27FC236}">
                <a16:creationId xmlns:a16="http://schemas.microsoft.com/office/drawing/2014/main" id="{9199D496-78C7-4E11-BF44-861A6AC3A655}"/>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4935026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863600" y="1173727"/>
            <a:ext cx="5435600" cy="4510547"/>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3991758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内容页4">
    <p:bg>
      <p:bgPr>
        <a:solidFill>
          <a:schemeClr val="bg1">
            <a:lumMod val="95000"/>
          </a:schemeClr>
        </a:solidFill>
        <a:effectLst/>
      </p:bgPr>
    </p:bg>
    <p:spTree>
      <p:nvGrpSpPr>
        <p:cNvPr id="1" name=""/>
        <p:cNvGrpSpPr/>
        <p:nvPr/>
      </p:nvGrpSpPr>
      <p:grpSpPr>
        <a:xfrm>
          <a:off x="0" y="0"/>
          <a:ext cx="0" cy="0"/>
          <a:chOff x="0" y="0"/>
          <a:chExt cx="0" cy="0"/>
        </a:xfrm>
      </p:grpSpPr>
      <p:sp>
        <p:nvSpPr>
          <p:cNvPr id="239" name="图片占位符 238">
            <a:extLst>
              <a:ext uri="{FF2B5EF4-FFF2-40B4-BE49-F238E27FC236}">
                <a16:creationId xmlns:a16="http://schemas.microsoft.com/office/drawing/2014/main" id="{8A69EB08-26F1-4505-AD10-D55783DF4CBF}"/>
              </a:ext>
            </a:extLst>
          </p:cNvPr>
          <p:cNvSpPr>
            <a:spLocks noGrp="1"/>
          </p:cNvSpPr>
          <p:nvPr>
            <p:ph type="pic" sz="quarter" idx="13"/>
          </p:nvPr>
        </p:nvSpPr>
        <p:spPr>
          <a:xfrm>
            <a:off x="1174811" y="1174568"/>
            <a:ext cx="9842379" cy="2138192"/>
          </a:xfrm>
          <a:custGeom>
            <a:avLst/>
            <a:gdLst>
              <a:gd name="connsiteX0" fmla="*/ 0 w 6248400"/>
              <a:gd name="connsiteY0" fmla="*/ 0 h 3873478"/>
              <a:gd name="connsiteX1" fmla="*/ 6248400 w 6248400"/>
              <a:gd name="connsiteY1" fmla="*/ 0 h 3873478"/>
              <a:gd name="connsiteX2" fmla="*/ 6248400 w 6248400"/>
              <a:gd name="connsiteY2" fmla="*/ 3873478 h 3873478"/>
              <a:gd name="connsiteX3" fmla="*/ 0 w 6248400"/>
              <a:gd name="connsiteY3" fmla="*/ 3873478 h 3873478"/>
            </a:gdLst>
            <a:ahLst/>
            <a:cxnLst>
              <a:cxn ang="0">
                <a:pos x="connsiteX0" y="connsiteY0"/>
              </a:cxn>
              <a:cxn ang="0">
                <a:pos x="connsiteX1" y="connsiteY1"/>
              </a:cxn>
              <a:cxn ang="0">
                <a:pos x="connsiteX2" y="connsiteY2"/>
              </a:cxn>
              <a:cxn ang="0">
                <a:pos x="connsiteX3" y="connsiteY3"/>
              </a:cxn>
            </a:cxnLst>
            <a:rect l="l" t="t" r="r" b="b"/>
            <a:pathLst>
              <a:path w="6248400" h="3873478">
                <a:moveTo>
                  <a:pt x="0" y="0"/>
                </a:moveTo>
                <a:lnTo>
                  <a:pt x="6248400" y="0"/>
                </a:lnTo>
                <a:lnTo>
                  <a:pt x="6248400" y="3873478"/>
                </a:lnTo>
                <a:lnTo>
                  <a:pt x="0" y="3873478"/>
                </a:lnTo>
                <a:close/>
              </a:path>
            </a:pathLst>
          </a:custGeom>
        </p:spPr>
        <p:txBody>
          <a:bodyPr wrap="square">
            <a:noAutofit/>
          </a:bodyPr>
          <a:lstStyle/>
          <a:p>
            <a:endParaRPr lang="zh-CN" altLang="en-US"/>
          </a:p>
        </p:txBody>
      </p:sp>
      <p:grpSp>
        <p:nvGrpSpPr>
          <p:cNvPr id="117" name="组合 116">
            <a:extLst>
              <a:ext uri="{FF2B5EF4-FFF2-40B4-BE49-F238E27FC236}">
                <a16:creationId xmlns:a16="http://schemas.microsoft.com/office/drawing/2014/main" id="{94CC6236-61EB-4E25-9D6E-7F83126FFF38}"/>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18" name="îśliďe">
              <a:extLst>
                <a:ext uri="{FF2B5EF4-FFF2-40B4-BE49-F238E27FC236}">
                  <a16:creationId xmlns:a16="http://schemas.microsoft.com/office/drawing/2014/main" id="{2FC88BF3-C225-4F75-BA5E-3F2F27D2D92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9" name="íšḻíḍé">
              <a:extLst>
                <a:ext uri="{FF2B5EF4-FFF2-40B4-BE49-F238E27FC236}">
                  <a16:creationId xmlns:a16="http://schemas.microsoft.com/office/drawing/2014/main" id="{32BF0898-2325-4C22-A03E-D9985288D8B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8C5428DA-2AB6-4F29-A8C2-B1055727A9A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CCBEDCFE-88A0-45B9-B5DC-3F3F047E29B7}"/>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6A44B4-0D05-440A-AEBB-1EC11AFBD96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070F000A-006F-4D17-BA18-F4C1004D8F7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A35EE9D6-FCC0-4F48-8450-C4AA143A9525}"/>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6" name="isľîḑê">
              <a:extLst>
                <a:ext uri="{FF2B5EF4-FFF2-40B4-BE49-F238E27FC236}">
                  <a16:creationId xmlns:a16="http://schemas.microsoft.com/office/drawing/2014/main" id="{873BF608-A701-4266-A2C5-0648CD2958D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C30EFC88-2534-4FF6-BC4E-E83839011031}"/>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8" name="文本框 127">
            <a:extLst>
              <a:ext uri="{FF2B5EF4-FFF2-40B4-BE49-F238E27FC236}">
                <a16:creationId xmlns:a16="http://schemas.microsoft.com/office/drawing/2014/main" id="{10EE3BFF-E147-44D2-B228-F139B68E258E}"/>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9" name="文本框 128">
            <a:extLst>
              <a:ext uri="{FF2B5EF4-FFF2-40B4-BE49-F238E27FC236}">
                <a16:creationId xmlns:a16="http://schemas.microsoft.com/office/drawing/2014/main" id="{0C1B83BB-3D33-445A-B3B1-442A9B00D45B}"/>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32" name="直接连接符 131">
            <a:extLst>
              <a:ext uri="{FF2B5EF4-FFF2-40B4-BE49-F238E27FC236}">
                <a16:creationId xmlns:a16="http://schemas.microsoft.com/office/drawing/2014/main" id="{2D117A5B-F91B-4BAC-A592-69D3219BA4A0}"/>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33" name="组合 132">
            <a:extLst>
              <a:ext uri="{FF2B5EF4-FFF2-40B4-BE49-F238E27FC236}">
                <a16:creationId xmlns:a16="http://schemas.microsoft.com/office/drawing/2014/main" id="{D36AF436-C4BF-4695-B2E5-BCFB2C611BD7}"/>
              </a:ext>
            </a:extLst>
          </p:cNvPr>
          <p:cNvGrpSpPr/>
          <p:nvPr userDrawn="1"/>
        </p:nvGrpSpPr>
        <p:grpSpPr>
          <a:xfrm>
            <a:off x="10672870" y="250062"/>
            <a:ext cx="913766" cy="457978"/>
            <a:chOff x="1585727" y="453077"/>
            <a:chExt cx="374706" cy="187802"/>
          </a:xfrm>
          <a:solidFill>
            <a:schemeClr val="accent1"/>
          </a:solidFill>
        </p:grpSpPr>
        <p:sp>
          <p:nvSpPr>
            <p:cNvPr id="134" name="îśliďe">
              <a:extLst>
                <a:ext uri="{FF2B5EF4-FFF2-40B4-BE49-F238E27FC236}">
                  <a16:creationId xmlns:a16="http://schemas.microsoft.com/office/drawing/2014/main" id="{C93BB563-22C3-4140-B0A5-A069AE18F79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35" name="íšḻíḍé">
              <a:extLst>
                <a:ext uri="{FF2B5EF4-FFF2-40B4-BE49-F238E27FC236}">
                  <a16:creationId xmlns:a16="http://schemas.microsoft.com/office/drawing/2014/main" id="{6B298E3B-33C9-4CC6-A1E3-C5445B7442C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36" name="ïṥḻïḓé">
              <a:extLst>
                <a:ext uri="{FF2B5EF4-FFF2-40B4-BE49-F238E27FC236}">
                  <a16:creationId xmlns:a16="http://schemas.microsoft.com/office/drawing/2014/main" id="{BE56E01C-E7E7-45A0-97AB-1367015205E2}"/>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7" name="î$ḷíḋè">
              <a:extLst>
                <a:ext uri="{FF2B5EF4-FFF2-40B4-BE49-F238E27FC236}">
                  <a16:creationId xmlns:a16="http://schemas.microsoft.com/office/drawing/2014/main" id="{636A2EF1-8CC6-47B7-A5FF-CD8D7550C7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38" name="i$ḷiḍe">
              <a:extLst>
                <a:ext uri="{FF2B5EF4-FFF2-40B4-BE49-F238E27FC236}">
                  <a16:creationId xmlns:a16="http://schemas.microsoft.com/office/drawing/2014/main" id="{2A4C4910-7BF2-4A5C-B319-804E7E8D7CA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39" name="ïṡļïdè">
              <a:extLst>
                <a:ext uri="{FF2B5EF4-FFF2-40B4-BE49-F238E27FC236}">
                  <a16:creationId xmlns:a16="http://schemas.microsoft.com/office/drawing/2014/main" id="{E0284FB4-BE8A-421E-92F2-50C4A0AD186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40" name="íŝḻíḓê">
              <a:extLst>
                <a:ext uri="{FF2B5EF4-FFF2-40B4-BE49-F238E27FC236}">
                  <a16:creationId xmlns:a16="http://schemas.microsoft.com/office/drawing/2014/main" id="{C8C4CC9F-21A8-439B-9BA7-A3DAC8822D1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41" name="isľîḑê">
              <a:extLst>
                <a:ext uri="{FF2B5EF4-FFF2-40B4-BE49-F238E27FC236}">
                  <a16:creationId xmlns:a16="http://schemas.microsoft.com/office/drawing/2014/main" id="{8020146A-7CA9-44FA-B3E3-A73F980F959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42" name="椭圆 141">
            <a:extLst>
              <a:ext uri="{FF2B5EF4-FFF2-40B4-BE49-F238E27FC236}">
                <a16:creationId xmlns:a16="http://schemas.microsoft.com/office/drawing/2014/main" id="{937EC4AD-3F89-4347-9718-7AAFBC136826}"/>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占位符 163">
            <a:extLst>
              <a:ext uri="{FF2B5EF4-FFF2-40B4-BE49-F238E27FC236}">
                <a16:creationId xmlns:a16="http://schemas.microsoft.com/office/drawing/2014/main" id="{EB308FC3-6EC9-4C6F-B2B9-1B96AF1B8953}"/>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32798688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容页5">
    <p:bg>
      <p:bgPr>
        <a:solidFill>
          <a:schemeClr val="bg1">
            <a:lumMod val="95000"/>
          </a:schemeClr>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192C144-F896-408F-9E4C-6207005F0AF5}"/>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 name="图片占位符 124">
            <a:extLst>
              <a:ext uri="{FF2B5EF4-FFF2-40B4-BE49-F238E27FC236}">
                <a16:creationId xmlns:a16="http://schemas.microsoft.com/office/drawing/2014/main" id="{4EC0E6CB-8106-4501-8D58-470EE14DA598}"/>
              </a:ext>
            </a:extLst>
          </p:cNvPr>
          <p:cNvSpPr>
            <a:spLocks noGrp="1"/>
          </p:cNvSpPr>
          <p:nvPr>
            <p:ph type="pic" sz="quarter" idx="14"/>
          </p:nvPr>
        </p:nvSpPr>
        <p:spPr>
          <a:xfrm>
            <a:off x="8098900" y="3541175"/>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grpSp>
        <p:nvGrpSpPr>
          <p:cNvPr id="119" name="组合 118">
            <a:extLst>
              <a:ext uri="{FF2B5EF4-FFF2-40B4-BE49-F238E27FC236}">
                <a16:creationId xmlns:a16="http://schemas.microsoft.com/office/drawing/2014/main" id="{7283B7C2-46A6-4BEB-B5AC-A5E1385D9C2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878760DE-D1D8-41C6-8A23-DC68EAFFC56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F569D03C-5821-4B94-8431-401DA595DF7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4FF4B1F1-92F5-41F8-841F-58DC3DD48FD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4BD1A81A-0D75-477D-8A4A-B652054AEB06}"/>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E79DB84B-BBF4-4833-AC09-6CADC8E6CAD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6" name="ïṡļïdè">
              <a:extLst>
                <a:ext uri="{FF2B5EF4-FFF2-40B4-BE49-F238E27FC236}">
                  <a16:creationId xmlns:a16="http://schemas.microsoft.com/office/drawing/2014/main" id="{B8A271C9-7459-4BAD-AADA-C2522628FFF7}"/>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7" name="íŝḻíḓê">
              <a:extLst>
                <a:ext uri="{FF2B5EF4-FFF2-40B4-BE49-F238E27FC236}">
                  <a16:creationId xmlns:a16="http://schemas.microsoft.com/office/drawing/2014/main" id="{55C8CB2E-955E-4AF2-A3FD-EBF163F8241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8" name="isľîḑê">
              <a:extLst>
                <a:ext uri="{FF2B5EF4-FFF2-40B4-BE49-F238E27FC236}">
                  <a16:creationId xmlns:a16="http://schemas.microsoft.com/office/drawing/2014/main" id="{097F367B-1F70-420C-805C-7AD610AE5340}"/>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5" name="图片占位符 124">
            <a:extLst>
              <a:ext uri="{FF2B5EF4-FFF2-40B4-BE49-F238E27FC236}">
                <a16:creationId xmlns:a16="http://schemas.microsoft.com/office/drawing/2014/main" id="{80BFEFC6-E2C1-4DD6-BE09-62D389B614BB}"/>
              </a:ext>
            </a:extLst>
          </p:cNvPr>
          <p:cNvSpPr>
            <a:spLocks noGrp="1"/>
          </p:cNvSpPr>
          <p:nvPr>
            <p:ph type="pic" sz="quarter" idx="13"/>
          </p:nvPr>
        </p:nvSpPr>
        <p:spPr>
          <a:xfrm>
            <a:off x="671114" y="1018790"/>
            <a:ext cx="34200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58" name="文本框 357">
            <a:extLst>
              <a:ext uri="{FF2B5EF4-FFF2-40B4-BE49-F238E27FC236}">
                <a16:creationId xmlns:a16="http://schemas.microsoft.com/office/drawing/2014/main" id="{A0A53755-55A2-4E1D-B804-B0D30B97BA7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59" name="文本框 358">
            <a:extLst>
              <a:ext uri="{FF2B5EF4-FFF2-40B4-BE49-F238E27FC236}">
                <a16:creationId xmlns:a16="http://schemas.microsoft.com/office/drawing/2014/main" id="{1B416915-0E1D-4DDF-AC1E-CD791F05DA6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2" name="直接连接符 361">
            <a:extLst>
              <a:ext uri="{FF2B5EF4-FFF2-40B4-BE49-F238E27FC236}">
                <a16:creationId xmlns:a16="http://schemas.microsoft.com/office/drawing/2014/main" id="{81F38FCA-1C0E-459B-8357-F54419C17E79}"/>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3" name="组合 362">
            <a:extLst>
              <a:ext uri="{FF2B5EF4-FFF2-40B4-BE49-F238E27FC236}">
                <a16:creationId xmlns:a16="http://schemas.microsoft.com/office/drawing/2014/main" id="{8FA3433B-F3E6-4385-B18F-C9D5DA639826}"/>
              </a:ext>
            </a:extLst>
          </p:cNvPr>
          <p:cNvGrpSpPr/>
          <p:nvPr userDrawn="1"/>
        </p:nvGrpSpPr>
        <p:grpSpPr>
          <a:xfrm>
            <a:off x="10672870" y="250062"/>
            <a:ext cx="913766" cy="457978"/>
            <a:chOff x="1585727" y="453077"/>
            <a:chExt cx="374706" cy="187802"/>
          </a:xfrm>
          <a:solidFill>
            <a:schemeClr val="accent1"/>
          </a:solidFill>
        </p:grpSpPr>
        <p:sp>
          <p:nvSpPr>
            <p:cNvPr id="364" name="îśliďe">
              <a:extLst>
                <a:ext uri="{FF2B5EF4-FFF2-40B4-BE49-F238E27FC236}">
                  <a16:creationId xmlns:a16="http://schemas.microsoft.com/office/drawing/2014/main" id="{A5417669-9AFE-48F0-A0BD-E8518BBB6FB6}"/>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5" name="íšḻíḍé">
              <a:extLst>
                <a:ext uri="{FF2B5EF4-FFF2-40B4-BE49-F238E27FC236}">
                  <a16:creationId xmlns:a16="http://schemas.microsoft.com/office/drawing/2014/main" id="{B7330DAC-0EF1-43E8-B1E1-D9C610E3F8CB}"/>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66" name="ïṥḻïḓé">
              <a:extLst>
                <a:ext uri="{FF2B5EF4-FFF2-40B4-BE49-F238E27FC236}">
                  <a16:creationId xmlns:a16="http://schemas.microsoft.com/office/drawing/2014/main" id="{C3EBF344-A51F-4914-9329-9920AB799E0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67" name="î$ḷíḋè">
              <a:extLst>
                <a:ext uri="{FF2B5EF4-FFF2-40B4-BE49-F238E27FC236}">
                  <a16:creationId xmlns:a16="http://schemas.microsoft.com/office/drawing/2014/main" id="{8A6E2F59-125A-4898-98C4-8685FA47063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68" name="i$ḷiḍe">
              <a:extLst>
                <a:ext uri="{FF2B5EF4-FFF2-40B4-BE49-F238E27FC236}">
                  <a16:creationId xmlns:a16="http://schemas.microsoft.com/office/drawing/2014/main" id="{F9D97F71-D35D-4E7F-977D-4A1A52DF6D3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69" name="ïṡļïdè">
              <a:extLst>
                <a:ext uri="{FF2B5EF4-FFF2-40B4-BE49-F238E27FC236}">
                  <a16:creationId xmlns:a16="http://schemas.microsoft.com/office/drawing/2014/main" id="{7A86ABD0-C930-44F9-B30F-8BA21EBB9CF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0" name="íŝḻíḓê">
              <a:extLst>
                <a:ext uri="{FF2B5EF4-FFF2-40B4-BE49-F238E27FC236}">
                  <a16:creationId xmlns:a16="http://schemas.microsoft.com/office/drawing/2014/main" id="{5277F4CE-21DE-4944-B0EC-A4FD9622F7B0}"/>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1" name="isľîḑê">
              <a:extLst>
                <a:ext uri="{FF2B5EF4-FFF2-40B4-BE49-F238E27FC236}">
                  <a16:creationId xmlns:a16="http://schemas.microsoft.com/office/drawing/2014/main" id="{44118A47-9949-4AC7-85C2-70458D9605B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2" name="椭圆 371">
            <a:extLst>
              <a:ext uri="{FF2B5EF4-FFF2-40B4-BE49-F238E27FC236}">
                <a16:creationId xmlns:a16="http://schemas.microsoft.com/office/drawing/2014/main" id="{A284A802-4B01-4ECA-9B1C-BFB63EDA191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文本占位符 163">
            <a:extLst>
              <a:ext uri="{FF2B5EF4-FFF2-40B4-BE49-F238E27FC236}">
                <a16:creationId xmlns:a16="http://schemas.microsoft.com/office/drawing/2014/main" id="{60C89BBD-9E10-4FB1-A5E4-429E78EB246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113822759"/>
      </p:ext>
    </p:extLst>
  </p:cSld>
  <p:clrMapOvr>
    <a:masterClrMapping/>
  </p:clrMapOvr>
  <p:extLst>
    <p:ext uri="{DCECCB84-F9BA-43D5-87BE-67443E8EF086}">
      <p15:sldGuideLst xmlns:p15="http://schemas.microsoft.com/office/powerpoint/2012/main">
        <p15:guide id="1" orient="horz" pos="3612" userDrawn="1">
          <p15:clr>
            <a:srgbClr val="FBAE40"/>
          </p15:clr>
        </p15:guide>
        <p15:guide id="2" orient="horz" pos="1003" userDrawn="1">
          <p15:clr>
            <a:srgbClr val="FBAE40"/>
          </p15:clr>
        </p15:guide>
        <p15:guide id="3" pos="6856" userDrawn="1">
          <p15:clr>
            <a:srgbClr val="FBAE40"/>
          </p15:clr>
        </p15:guide>
        <p15:guide id="4" pos="82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容页6">
    <p:bg>
      <p:bgPr>
        <a:solidFill>
          <a:schemeClr val="bg1">
            <a:lumMod val="95000"/>
          </a:schemeClr>
        </a:solidFill>
        <a:effectLst/>
      </p:bgPr>
    </p:bg>
    <p:spTree>
      <p:nvGrpSpPr>
        <p:cNvPr id="1" name=""/>
        <p:cNvGrpSpPr/>
        <p:nvPr/>
      </p:nvGrpSpPr>
      <p:grpSpPr>
        <a:xfrm>
          <a:off x="0" y="0"/>
          <a:ext cx="0" cy="0"/>
          <a:chOff x="0" y="0"/>
          <a:chExt cx="0" cy="0"/>
        </a:xfrm>
      </p:grpSpPr>
      <p:grpSp>
        <p:nvGrpSpPr>
          <p:cNvPr id="119" name="组合 118">
            <a:extLst>
              <a:ext uri="{FF2B5EF4-FFF2-40B4-BE49-F238E27FC236}">
                <a16:creationId xmlns:a16="http://schemas.microsoft.com/office/drawing/2014/main" id="{BD5C76CF-4CDC-4FD8-A406-830D350F437E}"/>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0" name="îśliďe">
              <a:extLst>
                <a:ext uri="{FF2B5EF4-FFF2-40B4-BE49-F238E27FC236}">
                  <a16:creationId xmlns:a16="http://schemas.microsoft.com/office/drawing/2014/main" id="{E3882706-BB29-4E07-A145-5DFCBFFC456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AD9AEBDF-50AA-4D63-A14E-DCA4735C40E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EC204F16-5232-4172-974D-62E6186D2E6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4" name="î$ḷíḋè">
              <a:extLst>
                <a:ext uri="{FF2B5EF4-FFF2-40B4-BE49-F238E27FC236}">
                  <a16:creationId xmlns:a16="http://schemas.microsoft.com/office/drawing/2014/main" id="{AC4E9B26-CB96-4BB8-A683-B753C07C119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4" name="i$ḷiḍe">
              <a:extLst>
                <a:ext uri="{FF2B5EF4-FFF2-40B4-BE49-F238E27FC236}">
                  <a16:creationId xmlns:a16="http://schemas.microsoft.com/office/drawing/2014/main" id="{62854164-A400-44D7-B761-D29DB4C51B46}"/>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5" name="ïṡļïdè">
              <a:extLst>
                <a:ext uri="{FF2B5EF4-FFF2-40B4-BE49-F238E27FC236}">
                  <a16:creationId xmlns:a16="http://schemas.microsoft.com/office/drawing/2014/main" id="{D71DCA37-E7DF-4535-990A-6F6DFE5BA396}"/>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36" name="íŝḻíḓê">
              <a:extLst>
                <a:ext uri="{FF2B5EF4-FFF2-40B4-BE49-F238E27FC236}">
                  <a16:creationId xmlns:a16="http://schemas.microsoft.com/office/drawing/2014/main" id="{5724839E-6F5D-48A1-8DF6-326528C7BBC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37" name="isľîḑê">
              <a:extLst>
                <a:ext uri="{FF2B5EF4-FFF2-40B4-BE49-F238E27FC236}">
                  <a16:creationId xmlns:a16="http://schemas.microsoft.com/office/drawing/2014/main" id="{B378591A-9AE4-4B26-BE7E-585CD910AB15}"/>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0" name="图片 9">
            <a:extLst>
              <a:ext uri="{FF2B5EF4-FFF2-40B4-BE49-F238E27FC236}">
                <a16:creationId xmlns:a16="http://schemas.microsoft.com/office/drawing/2014/main" id="{3AA34879-E01F-41E6-8063-BF8956F595A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3" name="图片占位符 122">
            <a:extLst>
              <a:ext uri="{FF2B5EF4-FFF2-40B4-BE49-F238E27FC236}">
                <a16:creationId xmlns:a16="http://schemas.microsoft.com/office/drawing/2014/main" id="{3260EEBE-2FE7-4DB6-A8B8-D2754C332572}"/>
              </a:ext>
            </a:extLst>
          </p:cNvPr>
          <p:cNvSpPr>
            <a:spLocks noGrp="1"/>
          </p:cNvSpPr>
          <p:nvPr>
            <p:ph type="pic" sz="quarter" idx="13"/>
          </p:nvPr>
        </p:nvSpPr>
        <p:spPr>
          <a:xfrm>
            <a:off x="4270744" y="1603744"/>
            <a:ext cx="3650512" cy="3650512"/>
          </a:xfrm>
          <a:custGeom>
            <a:avLst/>
            <a:gdLst>
              <a:gd name="connsiteX0" fmla="*/ 1825256 w 3650512"/>
              <a:gd name="connsiteY0" fmla="*/ 967751 h 3650512"/>
              <a:gd name="connsiteX1" fmla="*/ 967751 w 3650512"/>
              <a:gd name="connsiteY1" fmla="*/ 1825256 h 3650512"/>
              <a:gd name="connsiteX2" fmla="*/ 1825256 w 3650512"/>
              <a:gd name="connsiteY2" fmla="*/ 2682761 h 3650512"/>
              <a:gd name="connsiteX3" fmla="*/ 2682761 w 3650512"/>
              <a:gd name="connsiteY3" fmla="*/ 1825256 h 3650512"/>
              <a:gd name="connsiteX4" fmla="*/ 1825256 w 3650512"/>
              <a:gd name="connsiteY4" fmla="*/ 967751 h 3650512"/>
              <a:gd name="connsiteX5" fmla="*/ 1825256 w 3650512"/>
              <a:gd name="connsiteY5" fmla="*/ 0 h 3650512"/>
              <a:gd name="connsiteX6" fmla="*/ 3650512 w 3650512"/>
              <a:gd name="connsiteY6" fmla="*/ 1825256 h 3650512"/>
              <a:gd name="connsiteX7" fmla="*/ 1825256 w 3650512"/>
              <a:gd name="connsiteY7" fmla="*/ 3650512 h 3650512"/>
              <a:gd name="connsiteX8" fmla="*/ 0 w 3650512"/>
              <a:gd name="connsiteY8" fmla="*/ 1825256 h 3650512"/>
              <a:gd name="connsiteX9" fmla="*/ 1825256 w 3650512"/>
              <a:gd name="connsiteY9" fmla="*/ 0 h 3650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50512" h="3650512">
                <a:moveTo>
                  <a:pt x="1825256" y="967751"/>
                </a:moveTo>
                <a:cubicBezTo>
                  <a:pt x="1351669" y="967751"/>
                  <a:pt x="967751" y="1351669"/>
                  <a:pt x="967751" y="1825256"/>
                </a:cubicBezTo>
                <a:cubicBezTo>
                  <a:pt x="967751" y="2298843"/>
                  <a:pt x="1351669" y="2682761"/>
                  <a:pt x="1825256" y="2682761"/>
                </a:cubicBezTo>
                <a:cubicBezTo>
                  <a:pt x="2298843" y="2682761"/>
                  <a:pt x="2682761" y="2298843"/>
                  <a:pt x="2682761" y="1825256"/>
                </a:cubicBezTo>
                <a:cubicBezTo>
                  <a:pt x="2682761" y="1351669"/>
                  <a:pt x="2298843" y="967751"/>
                  <a:pt x="1825256" y="967751"/>
                </a:cubicBezTo>
                <a:close/>
                <a:moveTo>
                  <a:pt x="1825256" y="0"/>
                </a:moveTo>
                <a:cubicBezTo>
                  <a:pt x="2833317" y="0"/>
                  <a:pt x="3650512" y="817195"/>
                  <a:pt x="3650512" y="1825256"/>
                </a:cubicBezTo>
                <a:cubicBezTo>
                  <a:pt x="3650512" y="2833317"/>
                  <a:pt x="2833317" y="3650512"/>
                  <a:pt x="1825256" y="3650512"/>
                </a:cubicBezTo>
                <a:cubicBezTo>
                  <a:pt x="817195" y="3650512"/>
                  <a:pt x="0" y="2833317"/>
                  <a:pt x="0" y="1825256"/>
                </a:cubicBezTo>
                <a:cubicBezTo>
                  <a:pt x="0" y="817195"/>
                  <a:pt x="817195" y="0"/>
                  <a:pt x="1825256" y="0"/>
                </a:cubicBezTo>
                <a:close/>
              </a:path>
            </a:pathLst>
          </a:custGeom>
        </p:spPr>
        <p:txBody>
          <a:bodyPr wrap="square">
            <a:noAutofit/>
          </a:bodyPr>
          <a:lstStyle/>
          <a:p>
            <a:endParaRPr lang="zh-CN" altLang="en-US"/>
          </a:p>
        </p:txBody>
      </p:sp>
      <p:sp>
        <p:nvSpPr>
          <p:cNvPr id="345" name="文本框 344">
            <a:extLst>
              <a:ext uri="{FF2B5EF4-FFF2-40B4-BE49-F238E27FC236}">
                <a16:creationId xmlns:a16="http://schemas.microsoft.com/office/drawing/2014/main" id="{1FFB2C88-BB5C-4847-85CC-F02F1B8BE46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6" name="文本框 345">
            <a:extLst>
              <a:ext uri="{FF2B5EF4-FFF2-40B4-BE49-F238E27FC236}">
                <a16:creationId xmlns:a16="http://schemas.microsoft.com/office/drawing/2014/main" id="{79E12049-ACF5-4172-9E02-94D4F5C311AF}"/>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9" name="直接连接符 348">
            <a:extLst>
              <a:ext uri="{FF2B5EF4-FFF2-40B4-BE49-F238E27FC236}">
                <a16:creationId xmlns:a16="http://schemas.microsoft.com/office/drawing/2014/main" id="{F8273BDA-C3B7-4CD5-B30F-84054671F1E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0" name="组合 349">
            <a:extLst>
              <a:ext uri="{FF2B5EF4-FFF2-40B4-BE49-F238E27FC236}">
                <a16:creationId xmlns:a16="http://schemas.microsoft.com/office/drawing/2014/main" id="{62DA841C-B0FC-441D-B6FA-3A76735A2352}"/>
              </a:ext>
            </a:extLst>
          </p:cNvPr>
          <p:cNvGrpSpPr/>
          <p:nvPr userDrawn="1"/>
        </p:nvGrpSpPr>
        <p:grpSpPr>
          <a:xfrm>
            <a:off x="10672870" y="250062"/>
            <a:ext cx="913766" cy="457978"/>
            <a:chOff x="1585727" y="453077"/>
            <a:chExt cx="374706" cy="187802"/>
          </a:xfrm>
          <a:solidFill>
            <a:schemeClr val="accent1"/>
          </a:solidFill>
        </p:grpSpPr>
        <p:sp>
          <p:nvSpPr>
            <p:cNvPr id="351" name="îśliďe">
              <a:extLst>
                <a:ext uri="{FF2B5EF4-FFF2-40B4-BE49-F238E27FC236}">
                  <a16:creationId xmlns:a16="http://schemas.microsoft.com/office/drawing/2014/main" id="{58321EF8-4CCC-4EE9-8F7E-019429227CA3}"/>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2" name="íšḻíḍé">
              <a:extLst>
                <a:ext uri="{FF2B5EF4-FFF2-40B4-BE49-F238E27FC236}">
                  <a16:creationId xmlns:a16="http://schemas.microsoft.com/office/drawing/2014/main" id="{36263F3B-D078-4D23-B157-E102609A9DD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3" name="ïṥḻïḓé">
              <a:extLst>
                <a:ext uri="{FF2B5EF4-FFF2-40B4-BE49-F238E27FC236}">
                  <a16:creationId xmlns:a16="http://schemas.microsoft.com/office/drawing/2014/main" id="{69F05112-281F-497F-AE2F-C0E02BC0D4D1}"/>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4" name="î$ḷíḋè">
              <a:extLst>
                <a:ext uri="{FF2B5EF4-FFF2-40B4-BE49-F238E27FC236}">
                  <a16:creationId xmlns:a16="http://schemas.microsoft.com/office/drawing/2014/main" id="{04E03DD5-9A0D-4AA0-A2F1-11042A90817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5" name="i$ḷiḍe">
              <a:extLst>
                <a:ext uri="{FF2B5EF4-FFF2-40B4-BE49-F238E27FC236}">
                  <a16:creationId xmlns:a16="http://schemas.microsoft.com/office/drawing/2014/main" id="{4B77F4C5-E3AE-4169-B878-DB12C4676DA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6" name="ïṡļïdè">
              <a:extLst>
                <a:ext uri="{FF2B5EF4-FFF2-40B4-BE49-F238E27FC236}">
                  <a16:creationId xmlns:a16="http://schemas.microsoft.com/office/drawing/2014/main" id="{D45A3C55-694A-4013-8AC2-95CC4607B7B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7" name="íŝḻíḓê">
              <a:extLst>
                <a:ext uri="{FF2B5EF4-FFF2-40B4-BE49-F238E27FC236}">
                  <a16:creationId xmlns:a16="http://schemas.microsoft.com/office/drawing/2014/main" id="{76DDA1F3-1FE3-4894-B220-B479D05C30B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8" name="isľîḑê">
              <a:extLst>
                <a:ext uri="{FF2B5EF4-FFF2-40B4-BE49-F238E27FC236}">
                  <a16:creationId xmlns:a16="http://schemas.microsoft.com/office/drawing/2014/main" id="{D6D22BCB-DDCB-4BB2-A677-40B58CFB03E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9" name="椭圆 358">
            <a:extLst>
              <a:ext uri="{FF2B5EF4-FFF2-40B4-BE49-F238E27FC236}">
                <a16:creationId xmlns:a16="http://schemas.microsoft.com/office/drawing/2014/main" id="{0DED06CF-8729-484D-A57D-ABDB2CE2B471}"/>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0" name="文本占位符 163">
            <a:extLst>
              <a:ext uri="{FF2B5EF4-FFF2-40B4-BE49-F238E27FC236}">
                <a16:creationId xmlns:a16="http://schemas.microsoft.com/office/drawing/2014/main" id="{1018FF4D-35C8-42BF-BBB9-05C28B08477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47186103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容页7">
    <p:bg>
      <p:bgPr>
        <a:solidFill>
          <a:schemeClr val="bg1">
            <a:lumMod val="95000"/>
          </a:schemeClr>
        </a:solidFill>
        <a:effectLst/>
      </p:bgPr>
    </p:bg>
    <p:spTree>
      <p:nvGrpSpPr>
        <p:cNvPr id="1" name=""/>
        <p:cNvGrpSpPr/>
        <p:nvPr/>
      </p:nvGrpSpPr>
      <p:grpSpPr>
        <a:xfrm>
          <a:off x="0" y="0"/>
          <a:ext cx="0" cy="0"/>
          <a:chOff x="0" y="0"/>
          <a:chExt cx="0" cy="0"/>
        </a:xfrm>
      </p:grpSpPr>
      <p:grpSp>
        <p:nvGrpSpPr>
          <p:cNvPr id="122" name="组合 121">
            <a:extLst>
              <a:ext uri="{FF2B5EF4-FFF2-40B4-BE49-F238E27FC236}">
                <a16:creationId xmlns:a16="http://schemas.microsoft.com/office/drawing/2014/main" id="{74D0CD4D-7CB3-4422-A61F-989D7C40ED76}"/>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123" name="îśliďe">
              <a:extLst>
                <a:ext uri="{FF2B5EF4-FFF2-40B4-BE49-F238E27FC236}">
                  <a16:creationId xmlns:a16="http://schemas.microsoft.com/office/drawing/2014/main" id="{B16A8DA4-F0AB-4CE1-B842-2A845ACE558F}"/>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4" name="íšḻíḍé">
              <a:extLst>
                <a:ext uri="{FF2B5EF4-FFF2-40B4-BE49-F238E27FC236}">
                  <a16:creationId xmlns:a16="http://schemas.microsoft.com/office/drawing/2014/main" id="{47557DD7-75AC-4164-AA80-13DD4BC67C3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5" name="ïṥḻïḓé">
              <a:extLst>
                <a:ext uri="{FF2B5EF4-FFF2-40B4-BE49-F238E27FC236}">
                  <a16:creationId xmlns:a16="http://schemas.microsoft.com/office/drawing/2014/main" id="{B92DE3AC-FC3B-4466-AE74-CE413292AD0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6" name="î$ḷíḋè">
              <a:extLst>
                <a:ext uri="{FF2B5EF4-FFF2-40B4-BE49-F238E27FC236}">
                  <a16:creationId xmlns:a16="http://schemas.microsoft.com/office/drawing/2014/main" id="{3CB510D1-98F3-45C4-B84A-6EE3B7E0363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7" name="i$ḷiḍe">
              <a:extLst>
                <a:ext uri="{FF2B5EF4-FFF2-40B4-BE49-F238E27FC236}">
                  <a16:creationId xmlns:a16="http://schemas.microsoft.com/office/drawing/2014/main" id="{5B994F86-3CBE-47A4-A838-7F739CB8258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8" name="ïṡļïdè">
              <a:extLst>
                <a:ext uri="{FF2B5EF4-FFF2-40B4-BE49-F238E27FC236}">
                  <a16:creationId xmlns:a16="http://schemas.microsoft.com/office/drawing/2014/main" id="{B754AC3A-C994-4AE4-BD3B-1EA10B8023A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30" name="íŝḻíḓê">
              <a:extLst>
                <a:ext uri="{FF2B5EF4-FFF2-40B4-BE49-F238E27FC236}">
                  <a16:creationId xmlns:a16="http://schemas.microsoft.com/office/drawing/2014/main" id="{00DF682D-4207-4BB5-99C5-00F91E3C37F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31" name="isľîḑê">
              <a:extLst>
                <a:ext uri="{FF2B5EF4-FFF2-40B4-BE49-F238E27FC236}">
                  <a16:creationId xmlns:a16="http://schemas.microsoft.com/office/drawing/2014/main" id="{63856FA2-6AA1-4491-AA4B-C527877B325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8" name="图片 7">
            <a:extLst>
              <a:ext uri="{FF2B5EF4-FFF2-40B4-BE49-F238E27FC236}">
                <a16:creationId xmlns:a16="http://schemas.microsoft.com/office/drawing/2014/main" id="{7FE8FDFB-689F-45C3-AB73-230F8D7BB489}"/>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62" name="文本框 361">
            <a:extLst>
              <a:ext uri="{FF2B5EF4-FFF2-40B4-BE49-F238E27FC236}">
                <a16:creationId xmlns:a16="http://schemas.microsoft.com/office/drawing/2014/main" id="{94D3B23F-5A5E-4553-88B8-1DA9EE1E956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3" name="文本框 362">
            <a:extLst>
              <a:ext uri="{FF2B5EF4-FFF2-40B4-BE49-F238E27FC236}">
                <a16:creationId xmlns:a16="http://schemas.microsoft.com/office/drawing/2014/main" id="{1DFCBE52-8191-47DB-BC81-69467020A5A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66" name="直接连接符 365">
            <a:extLst>
              <a:ext uri="{FF2B5EF4-FFF2-40B4-BE49-F238E27FC236}">
                <a16:creationId xmlns:a16="http://schemas.microsoft.com/office/drawing/2014/main" id="{9C6C8BDF-2D7C-473D-B458-53FCC2B52C1C}"/>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67" name="组合 366">
            <a:extLst>
              <a:ext uri="{FF2B5EF4-FFF2-40B4-BE49-F238E27FC236}">
                <a16:creationId xmlns:a16="http://schemas.microsoft.com/office/drawing/2014/main" id="{D5A00397-205D-4024-B3B1-D6D628207BA2}"/>
              </a:ext>
            </a:extLst>
          </p:cNvPr>
          <p:cNvGrpSpPr/>
          <p:nvPr userDrawn="1"/>
        </p:nvGrpSpPr>
        <p:grpSpPr>
          <a:xfrm>
            <a:off x="10672870" y="250062"/>
            <a:ext cx="913766" cy="457978"/>
            <a:chOff x="1585727" y="453077"/>
            <a:chExt cx="374706" cy="187802"/>
          </a:xfrm>
          <a:solidFill>
            <a:schemeClr val="accent1"/>
          </a:solidFill>
        </p:grpSpPr>
        <p:sp>
          <p:nvSpPr>
            <p:cNvPr id="368" name="îśliďe">
              <a:extLst>
                <a:ext uri="{FF2B5EF4-FFF2-40B4-BE49-F238E27FC236}">
                  <a16:creationId xmlns:a16="http://schemas.microsoft.com/office/drawing/2014/main" id="{C2AC93F6-7EF1-4C7C-90AF-A2B433CD135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69" name="íšḻíḍé">
              <a:extLst>
                <a:ext uri="{FF2B5EF4-FFF2-40B4-BE49-F238E27FC236}">
                  <a16:creationId xmlns:a16="http://schemas.microsoft.com/office/drawing/2014/main" id="{2FAD104F-A021-4581-B7EE-1376C48161FC}"/>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0" name="ïṥḻïḓé">
              <a:extLst>
                <a:ext uri="{FF2B5EF4-FFF2-40B4-BE49-F238E27FC236}">
                  <a16:creationId xmlns:a16="http://schemas.microsoft.com/office/drawing/2014/main" id="{8EA3C0BA-83C9-406A-85C7-DF222813583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1" name="î$ḷíḋè">
              <a:extLst>
                <a:ext uri="{FF2B5EF4-FFF2-40B4-BE49-F238E27FC236}">
                  <a16:creationId xmlns:a16="http://schemas.microsoft.com/office/drawing/2014/main" id="{D6521A6E-C7B6-4BA5-B4FD-80E746A18AB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2" name="i$ḷiḍe">
              <a:extLst>
                <a:ext uri="{FF2B5EF4-FFF2-40B4-BE49-F238E27FC236}">
                  <a16:creationId xmlns:a16="http://schemas.microsoft.com/office/drawing/2014/main" id="{58D9E513-694A-47F8-B40E-C7926701D4E0}"/>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3" name="ïṡļïdè">
              <a:extLst>
                <a:ext uri="{FF2B5EF4-FFF2-40B4-BE49-F238E27FC236}">
                  <a16:creationId xmlns:a16="http://schemas.microsoft.com/office/drawing/2014/main" id="{EBB8A3BD-80BF-46C5-B37E-DC2E53C6EFB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74" name="íŝḻíḓê">
              <a:extLst>
                <a:ext uri="{FF2B5EF4-FFF2-40B4-BE49-F238E27FC236}">
                  <a16:creationId xmlns:a16="http://schemas.microsoft.com/office/drawing/2014/main" id="{868C3F70-2BBF-4FF7-9671-551B3758BF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75" name="isľîḑê">
              <a:extLst>
                <a:ext uri="{FF2B5EF4-FFF2-40B4-BE49-F238E27FC236}">
                  <a16:creationId xmlns:a16="http://schemas.microsoft.com/office/drawing/2014/main" id="{0B754972-5CC0-4E71-87F6-0C1E0C7AB2F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6" name="椭圆 375">
            <a:extLst>
              <a:ext uri="{FF2B5EF4-FFF2-40B4-BE49-F238E27FC236}">
                <a16:creationId xmlns:a16="http://schemas.microsoft.com/office/drawing/2014/main" id="{2E18A2F9-FCAD-45DC-873C-B0712829CEED}"/>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7" name="文本占位符 163">
            <a:extLst>
              <a:ext uri="{FF2B5EF4-FFF2-40B4-BE49-F238E27FC236}">
                <a16:creationId xmlns:a16="http://schemas.microsoft.com/office/drawing/2014/main" id="{99939446-2CEA-4BC2-8FE1-8AAC53CF5818}"/>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9" name="图片占位符 124">
            <a:extLst>
              <a:ext uri="{FF2B5EF4-FFF2-40B4-BE49-F238E27FC236}">
                <a16:creationId xmlns:a16="http://schemas.microsoft.com/office/drawing/2014/main" id="{98574245-9811-426C-A0BB-6D92400A08CF}"/>
              </a:ext>
            </a:extLst>
          </p:cNvPr>
          <p:cNvSpPr>
            <a:spLocks noGrp="1"/>
          </p:cNvSpPr>
          <p:nvPr>
            <p:ph type="pic" sz="quarter" idx="13"/>
          </p:nvPr>
        </p:nvSpPr>
        <p:spPr>
          <a:xfrm>
            <a:off x="7111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2" name="图片占位符 124">
            <a:extLst>
              <a:ext uri="{FF2B5EF4-FFF2-40B4-BE49-F238E27FC236}">
                <a16:creationId xmlns:a16="http://schemas.microsoft.com/office/drawing/2014/main" id="{9FE45EFE-7522-4737-A791-DFFCFF7A0D03}"/>
              </a:ext>
            </a:extLst>
          </p:cNvPr>
          <p:cNvSpPr>
            <a:spLocks noGrp="1"/>
          </p:cNvSpPr>
          <p:nvPr>
            <p:ph type="pic" sz="quarter" idx="14"/>
          </p:nvPr>
        </p:nvSpPr>
        <p:spPr>
          <a:xfrm>
            <a:off x="4413249" y="9525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
        <p:nvSpPr>
          <p:cNvPr id="33" name="图片占位符 124">
            <a:extLst>
              <a:ext uri="{FF2B5EF4-FFF2-40B4-BE49-F238E27FC236}">
                <a16:creationId xmlns:a16="http://schemas.microsoft.com/office/drawing/2014/main" id="{88E73764-5B69-4384-9522-9E44A915050C}"/>
              </a:ext>
            </a:extLst>
          </p:cNvPr>
          <p:cNvSpPr>
            <a:spLocks noGrp="1"/>
          </p:cNvSpPr>
          <p:nvPr>
            <p:ph type="pic" sz="quarter" idx="15"/>
          </p:nvPr>
        </p:nvSpPr>
        <p:spPr>
          <a:xfrm>
            <a:off x="8115299" y="1130300"/>
            <a:ext cx="3351600" cy="2300400"/>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txBody>
          <a:bodyPr wrap="square">
            <a:noAutofit/>
          </a:bodyPr>
          <a:lstStyle/>
          <a:p>
            <a:endParaRPr lang="zh-CN" altLang="en-US"/>
          </a:p>
        </p:txBody>
      </p:sp>
    </p:spTree>
    <p:extLst>
      <p:ext uri="{BB962C8B-B14F-4D97-AF65-F5344CB8AC3E}">
        <p14:creationId xmlns:p14="http://schemas.microsoft.com/office/powerpoint/2010/main" val="22034783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容页8">
    <p:bg>
      <p:bgPr>
        <a:solidFill>
          <a:schemeClr val="bg1">
            <a:lumMod val="95000"/>
          </a:schemeClr>
        </a:solid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040DF1C-DF51-4150-84E0-55C05E581F53}"/>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8" name="文本框 347">
            <a:extLst>
              <a:ext uri="{FF2B5EF4-FFF2-40B4-BE49-F238E27FC236}">
                <a16:creationId xmlns:a16="http://schemas.microsoft.com/office/drawing/2014/main" id="{DAD3451D-ECED-46FE-A1C6-35B04A31476C}"/>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9" name="文本框 348">
            <a:extLst>
              <a:ext uri="{FF2B5EF4-FFF2-40B4-BE49-F238E27FC236}">
                <a16:creationId xmlns:a16="http://schemas.microsoft.com/office/drawing/2014/main" id="{8D89456B-FA07-42A5-9B18-C72E9AAA3D6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52" name="直接连接符 351">
            <a:extLst>
              <a:ext uri="{FF2B5EF4-FFF2-40B4-BE49-F238E27FC236}">
                <a16:creationId xmlns:a16="http://schemas.microsoft.com/office/drawing/2014/main" id="{8F84D5F3-B086-4437-81F9-90622CE95DA5}"/>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53" name="组合 352">
            <a:extLst>
              <a:ext uri="{FF2B5EF4-FFF2-40B4-BE49-F238E27FC236}">
                <a16:creationId xmlns:a16="http://schemas.microsoft.com/office/drawing/2014/main" id="{4521C380-E6ED-4446-84F6-129782DD186B}"/>
              </a:ext>
            </a:extLst>
          </p:cNvPr>
          <p:cNvGrpSpPr/>
          <p:nvPr userDrawn="1"/>
        </p:nvGrpSpPr>
        <p:grpSpPr>
          <a:xfrm>
            <a:off x="10672870" y="250062"/>
            <a:ext cx="913766" cy="457978"/>
            <a:chOff x="1585727" y="453077"/>
            <a:chExt cx="374706" cy="187802"/>
          </a:xfrm>
          <a:solidFill>
            <a:schemeClr val="accent1"/>
          </a:solidFill>
        </p:grpSpPr>
        <p:sp>
          <p:nvSpPr>
            <p:cNvPr id="354" name="îśliďe">
              <a:extLst>
                <a:ext uri="{FF2B5EF4-FFF2-40B4-BE49-F238E27FC236}">
                  <a16:creationId xmlns:a16="http://schemas.microsoft.com/office/drawing/2014/main" id="{D45A5843-2D74-4E88-9FEB-0517F2C9033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55" name="íšḻíḍé">
              <a:extLst>
                <a:ext uri="{FF2B5EF4-FFF2-40B4-BE49-F238E27FC236}">
                  <a16:creationId xmlns:a16="http://schemas.microsoft.com/office/drawing/2014/main" id="{6EF99092-5361-471B-BAF9-4A6A55E3EC8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56" name="ïṥḻïḓé">
              <a:extLst>
                <a:ext uri="{FF2B5EF4-FFF2-40B4-BE49-F238E27FC236}">
                  <a16:creationId xmlns:a16="http://schemas.microsoft.com/office/drawing/2014/main" id="{D6585258-1246-4CB5-951B-258D663DB71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7" name="î$ḷíḋè">
              <a:extLst>
                <a:ext uri="{FF2B5EF4-FFF2-40B4-BE49-F238E27FC236}">
                  <a16:creationId xmlns:a16="http://schemas.microsoft.com/office/drawing/2014/main" id="{72B3D43F-AC29-449F-B262-39D44FDFE44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8" name="i$ḷiḍe">
              <a:extLst>
                <a:ext uri="{FF2B5EF4-FFF2-40B4-BE49-F238E27FC236}">
                  <a16:creationId xmlns:a16="http://schemas.microsoft.com/office/drawing/2014/main" id="{5E265AE9-D369-403E-BDDA-1CE4382ACE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9" name="ïṡļïdè">
              <a:extLst>
                <a:ext uri="{FF2B5EF4-FFF2-40B4-BE49-F238E27FC236}">
                  <a16:creationId xmlns:a16="http://schemas.microsoft.com/office/drawing/2014/main" id="{C596E6BD-7183-4BD0-9B22-07CF422B1D99}"/>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60" name="íŝḻíḓê">
              <a:extLst>
                <a:ext uri="{FF2B5EF4-FFF2-40B4-BE49-F238E27FC236}">
                  <a16:creationId xmlns:a16="http://schemas.microsoft.com/office/drawing/2014/main" id="{DF682DA0-E333-4797-8930-E5DA6B9E388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1" name="isľîḑê">
              <a:extLst>
                <a:ext uri="{FF2B5EF4-FFF2-40B4-BE49-F238E27FC236}">
                  <a16:creationId xmlns:a16="http://schemas.microsoft.com/office/drawing/2014/main" id="{08AE166C-BDFC-42E2-8A96-0E1876079721}"/>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2" name="椭圆 361">
            <a:extLst>
              <a:ext uri="{FF2B5EF4-FFF2-40B4-BE49-F238E27FC236}">
                <a16:creationId xmlns:a16="http://schemas.microsoft.com/office/drawing/2014/main" id="{A5984959-EE82-4C96-B37D-D0FA2BFBA7EA}"/>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3" name="文本占位符 163">
            <a:extLst>
              <a:ext uri="{FF2B5EF4-FFF2-40B4-BE49-F238E27FC236}">
                <a16:creationId xmlns:a16="http://schemas.microsoft.com/office/drawing/2014/main" id="{C9929440-E775-4F96-B674-E574CA43CCB6}"/>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
        <p:nvSpPr>
          <p:cNvPr id="21" name="图片占位符 10">
            <a:extLst>
              <a:ext uri="{FF2B5EF4-FFF2-40B4-BE49-F238E27FC236}">
                <a16:creationId xmlns:a16="http://schemas.microsoft.com/office/drawing/2014/main" id="{1291BC66-BF0B-4511-AA5A-69AD0B0D0EB0}"/>
              </a:ext>
            </a:extLst>
          </p:cNvPr>
          <p:cNvSpPr>
            <a:spLocks noGrp="1"/>
          </p:cNvSpPr>
          <p:nvPr>
            <p:ph type="pic" sz="quarter" idx="17"/>
          </p:nvPr>
        </p:nvSpPr>
        <p:spPr>
          <a:xfrm>
            <a:off x="666677" y="1174731"/>
            <a:ext cx="2713111" cy="2244968"/>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2" name="图片占位符 14">
            <a:extLst>
              <a:ext uri="{FF2B5EF4-FFF2-40B4-BE49-F238E27FC236}">
                <a16:creationId xmlns:a16="http://schemas.microsoft.com/office/drawing/2014/main" id="{2BDF8F97-240C-478A-A6F3-C3D6278C0B62}"/>
              </a:ext>
            </a:extLst>
          </p:cNvPr>
          <p:cNvSpPr>
            <a:spLocks noGrp="1"/>
          </p:cNvSpPr>
          <p:nvPr>
            <p:ph type="pic" sz="quarter" idx="18"/>
          </p:nvPr>
        </p:nvSpPr>
        <p:spPr>
          <a:xfrm>
            <a:off x="6095999" y="1181081"/>
            <a:ext cx="2713111" cy="223861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3" name="图片占位符 12">
            <a:extLst>
              <a:ext uri="{FF2B5EF4-FFF2-40B4-BE49-F238E27FC236}">
                <a16:creationId xmlns:a16="http://schemas.microsoft.com/office/drawing/2014/main" id="{E047C537-F709-4925-9822-92EA283D8576}"/>
              </a:ext>
            </a:extLst>
          </p:cNvPr>
          <p:cNvSpPr>
            <a:spLocks noGrp="1"/>
          </p:cNvSpPr>
          <p:nvPr>
            <p:ph type="pic" sz="quarter" idx="19"/>
          </p:nvPr>
        </p:nvSpPr>
        <p:spPr>
          <a:xfrm>
            <a:off x="3379788" y="3431951"/>
            <a:ext cx="2716212" cy="2244967"/>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
        <p:nvSpPr>
          <p:cNvPr id="24" name="图片占位符 8">
            <a:extLst>
              <a:ext uri="{FF2B5EF4-FFF2-40B4-BE49-F238E27FC236}">
                <a16:creationId xmlns:a16="http://schemas.microsoft.com/office/drawing/2014/main" id="{4993AA73-D4AE-499B-BDAF-4616729ECEA6}"/>
              </a:ext>
            </a:extLst>
          </p:cNvPr>
          <p:cNvSpPr>
            <a:spLocks noGrp="1"/>
          </p:cNvSpPr>
          <p:nvPr>
            <p:ph type="pic" sz="quarter" idx="16"/>
          </p:nvPr>
        </p:nvSpPr>
        <p:spPr>
          <a:xfrm>
            <a:off x="8810624" y="3426048"/>
            <a:ext cx="2708276" cy="2250869"/>
          </a:xfrm>
          <a:custGeom>
            <a:avLst/>
            <a:gdLst>
              <a:gd name="connsiteX0" fmla="*/ 0 w 3492500"/>
              <a:gd name="connsiteY0" fmla="*/ 0 h 2066539"/>
              <a:gd name="connsiteX1" fmla="*/ 3492500 w 3492500"/>
              <a:gd name="connsiteY1" fmla="*/ 0 h 2066539"/>
              <a:gd name="connsiteX2" fmla="*/ 3492500 w 3492500"/>
              <a:gd name="connsiteY2" fmla="*/ 2066539 h 2066539"/>
              <a:gd name="connsiteX3" fmla="*/ 0 w 3492500"/>
              <a:gd name="connsiteY3" fmla="*/ 2066539 h 2066539"/>
            </a:gdLst>
            <a:ahLst/>
            <a:cxnLst>
              <a:cxn ang="0">
                <a:pos x="connsiteX0" y="connsiteY0"/>
              </a:cxn>
              <a:cxn ang="0">
                <a:pos x="connsiteX1" y="connsiteY1"/>
              </a:cxn>
              <a:cxn ang="0">
                <a:pos x="connsiteX2" y="connsiteY2"/>
              </a:cxn>
              <a:cxn ang="0">
                <a:pos x="connsiteX3" y="connsiteY3"/>
              </a:cxn>
            </a:cxnLst>
            <a:rect l="l" t="t" r="r" b="b"/>
            <a:pathLst>
              <a:path w="3492500" h="2066539">
                <a:moveTo>
                  <a:pt x="0" y="0"/>
                </a:moveTo>
                <a:lnTo>
                  <a:pt x="3492500" y="0"/>
                </a:lnTo>
                <a:lnTo>
                  <a:pt x="3492500" y="2066539"/>
                </a:lnTo>
                <a:lnTo>
                  <a:pt x="0" y="2066539"/>
                </a:lnTo>
                <a:close/>
              </a:path>
            </a:pathLst>
          </a:custGeom>
        </p:spPr>
      </p:sp>
    </p:spTree>
    <p:extLst>
      <p:ext uri="{BB962C8B-B14F-4D97-AF65-F5344CB8AC3E}">
        <p14:creationId xmlns:p14="http://schemas.microsoft.com/office/powerpoint/2010/main" val="27323757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容页9">
    <p:bg>
      <p:bgPr>
        <a:solidFill>
          <a:schemeClr val="bg1">
            <a:lumMod val="95000"/>
          </a:schemeClr>
        </a:solidFill>
        <a:effectLst/>
      </p:bgPr>
    </p:bg>
    <p:spTree>
      <p:nvGrpSpPr>
        <p:cNvPr id="1" name=""/>
        <p:cNvGrpSpPr/>
        <p:nvPr/>
      </p:nvGrpSpPr>
      <p:grpSpPr>
        <a:xfrm>
          <a:off x="0" y="0"/>
          <a:ext cx="0" cy="0"/>
          <a:chOff x="0" y="0"/>
          <a:chExt cx="0" cy="0"/>
        </a:xfrm>
      </p:grpSpPr>
      <p:grpSp>
        <p:nvGrpSpPr>
          <p:cNvPr id="146" name="组合 145">
            <a:extLst>
              <a:ext uri="{FF2B5EF4-FFF2-40B4-BE49-F238E27FC236}">
                <a16:creationId xmlns:a16="http://schemas.microsoft.com/office/drawing/2014/main" id="{397BC86B-A684-4F9A-B2F5-A3FF539B58D0}"/>
              </a:ext>
            </a:extLst>
          </p:cNvPr>
          <p:cNvGrpSpPr/>
          <p:nvPr userDrawn="1"/>
        </p:nvGrpSpPr>
        <p:grpSpPr>
          <a:xfrm>
            <a:off x="2539883" y="1618683"/>
            <a:ext cx="7112234" cy="3564639"/>
            <a:chOff x="1585727" y="453077"/>
            <a:chExt cx="374706" cy="187802"/>
          </a:xfrm>
          <a:solidFill>
            <a:schemeClr val="bg1">
              <a:lumMod val="65000"/>
              <a:alpha val="4000"/>
            </a:schemeClr>
          </a:solidFill>
        </p:grpSpPr>
        <p:sp>
          <p:nvSpPr>
            <p:cNvPr id="147" name="îśliďe">
              <a:extLst>
                <a:ext uri="{FF2B5EF4-FFF2-40B4-BE49-F238E27FC236}">
                  <a16:creationId xmlns:a16="http://schemas.microsoft.com/office/drawing/2014/main" id="{A8DC4B7E-B4D2-41E9-B335-2338FD12684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48" name="íšḻíḍé">
              <a:extLst>
                <a:ext uri="{FF2B5EF4-FFF2-40B4-BE49-F238E27FC236}">
                  <a16:creationId xmlns:a16="http://schemas.microsoft.com/office/drawing/2014/main" id="{57123E31-A5F6-47F0-95DC-FBA6DBE8189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49" name="ïṥḻïḓé">
              <a:extLst>
                <a:ext uri="{FF2B5EF4-FFF2-40B4-BE49-F238E27FC236}">
                  <a16:creationId xmlns:a16="http://schemas.microsoft.com/office/drawing/2014/main" id="{508E5430-7DAF-4834-9286-F717641FEEE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50" name="î$ḷíḋè">
              <a:extLst>
                <a:ext uri="{FF2B5EF4-FFF2-40B4-BE49-F238E27FC236}">
                  <a16:creationId xmlns:a16="http://schemas.microsoft.com/office/drawing/2014/main" id="{FCADF8A6-F4EF-449C-BA9E-5CDC2D1196F9}"/>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51" name="i$ḷiḍe">
              <a:extLst>
                <a:ext uri="{FF2B5EF4-FFF2-40B4-BE49-F238E27FC236}">
                  <a16:creationId xmlns:a16="http://schemas.microsoft.com/office/drawing/2014/main" id="{1EDDEB15-BE80-481C-96D1-C468C976F79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2" name="ïṡļïdè">
              <a:extLst>
                <a:ext uri="{FF2B5EF4-FFF2-40B4-BE49-F238E27FC236}">
                  <a16:creationId xmlns:a16="http://schemas.microsoft.com/office/drawing/2014/main" id="{AC92A967-4AB4-4909-9050-9CD7B011D40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53" name="íŝḻíḓê">
              <a:extLst>
                <a:ext uri="{FF2B5EF4-FFF2-40B4-BE49-F238E27FC236}">
                  <a16:creationId xmlns:a16="http://schemas.microsoft.com/office/drawing/2014/main" id="{96448CF7-B9B3-4B6F-9873-86B2DD2B2F0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54" name="isľîḑê">
              <a:extLst>
                <a:ext uri="{FF2B5EF4-FFF2-40B4-BE49-F238E27FC236}">
                  <a16:creationId xmlns:a16="http://schemas.microsoft.com/office/drawing/2014/main" id="{665C7F83-6F0E-42AA-A987-BED067545D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1" name="图片占位符 30">
            <a:extLst>
              <a:ext uri="{FF2B5EF4-FFF2-40B4-BE49-F238E27FC236}">
                <a16:creationId xmlns:a16="http://schemas.microsoft.com/office/drawing/2014/main" id="{B34F16DE-DCD9-4DF3-B8C7-49E64C517673}"/>
              </a:ext>
            </a:extLst>
          </p:cNvPr>
          <p:cNvSpPr>
            <a:spLocks noGrp="1"/>
          </p:cNvSpPr>
          <p:nvPr>
            <p:ph type="pic" sz="quarter" idx="15"/>
          </p:nvPr>
        </p:nvSpPr>
        <p:spPr>
          <a:xfrm>
            <a:off x="6167438" y="3644900"/>
            <a:ext cx="2628900" cy="1930722"/>
          </a:xfrm>
          <a:custGeom>
            <a:avLst/>
            <a:gdLst>
              <a:gd name="connsiteX0" fmla="*/ 0 w 2582898"/>
              <a:gd name="connsiteY0" fmla="*/ 0 h 1974986"/>
              <a:gd name="connsiteX1" fmla="*/ 2582898 w 2582898"/>
              <a:gd name="connsiteY1" fmla="*/ 0 h 1974986"/>
              <a:gd name="connsiteX2" fmla="*/ 2582898 w 2582898"/>
              <a:gd name="connsiteY2" fmla="*/ 1974986 h 1974986"/>
              <a:gd name="connsiteX3" fmla="*/ 0 w 2582898"/>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2582898" h="1974986">
                <a:moveTo>
                  <a:pt x="0" y="0"/>
                </a:moveTo>
                <a:lnTo>
                  <a:pt x="2582898" y="0"/>
                </a:lnTo>
                <a:lnTo>
                  <a:pt x="2582898" y="1974986"/>
                </a:lnTo>
                <a:lnTo>
                  <a:pt x="0" y="1974986"/>
                </a:lnTo>
                <a:close/>
              </a:path>
            </a:pathLst>
          </a:custGeom>
        </p:spPr>
        <p:txBody>
          <a:bodyPr wrap="square">
            <a:noAutofit/>
          </a:bodyPr>
          <a:lstStyle/>
          <a:p>
            <a:endParaRPr lang="zh-CN" altLang="en-US"/>
          </a:p>
        </p:txBody>
      </p:sp>
      <p:sp>
        <p:nvSpPr>
          <p:cNvPr id="28" name="图片占位符 27">
            <a:extLst>
              <a:ext uri="{FF2B5EF4-FFF2-40B4-BE49-F238E27FC236}">
                <a16:creationId xmlns:a16="http://schemas.microsoft.com/office/drawing/2014/main" id="{6219BBB5-45FC-4F13-A3C8-06948ADAE3E3}"/>
              </a:ext>
            </a:extLst>
          </p:cNvPr>
          <p:cNvSpPr>
            <a:spLocks noGrp="1"/>
          </p:cNvSpPr>
          <p:nvPr>
            <p:ph type="pic" sz="quarter" idx="14"/>
          </p:nvPr>
        </p:nvSpPr>
        <p:spPr>
          <a:xfrm>
            <a:off x="660400" y="3644900"/>
            <a:ext cx="5364163" cy="1930721"/>
          </a:xfrm>
          <a:custGeom>
            <a:avLst/>
            <a:gdLst>
              <a:gd name="connsiteX0" fmla="*/ 0 w 5341432"/>
              <a:gd name="connsiteY0" fmla="*/ 0 h 1974986"/>
              <a:gd name="connsiteX1" fmla="*/ 5341432 w 5341432"/>
              <a:gd name="connsiteY1" fmla="*/ 0 h 1974986"/>
              <a:gd name="connsiteX2" fmla="*/ 5341432 w 5341432"/>
              <a:gd name="connsiteY2" fmla="*/ 1974986 h 1974986"/>
              <a:gd name="connsiteX3" fmla="*/ 0 w 5341432"/>
              <a:gd name="connsiteY3" fmla="*/ 1974986 h 1974986"/>
            </a:gdLst>
            <a:ahLst/>
            <a:cxnLst>
              <a:cxn ang="0">
                <a:pos x="connsiteX0" y="connsiteY0"/>
              </a:cxn>
              <a:cxn ang="0">
                <a:pos x="connsiteX1" y="connsiteY1"/>
              </a:cxn>
              <a:cxn ang="0">
                <a:pos x="connsiteX2" y="connsiteY2"/>
              </a:cxn>
              <a:cxn ang="0">
                <a:pos x="connsiteX3" y="connsiteY3"/>
              </a:cxn>
            </a:cxnLst>
            <a:rect l="l" t="t" r="r" b="b"/>
            <a:pathLst>
              <a:path w="5341432" h="1974986">
                <a:moveTo>
                  <a:pt x="0" y="0"/>
                </a:moveTo>
                <a:lnTo>
                  <a:pt x="5341432" y="0"/>
                </a:lnTo>
                <a:lnTo>
                  <a:pt x="5341432" y="1974986"/>
                </a:lnTo>
                <a:lnTo>
                  <a:pt x="0" y="1974986"/>
                </a:lnTo>
                <a:close/>
              </a:path>
            </a:pathLst>
          </a:custGeom>
        </p:spPr>
        <p:txBody>
          <a:bodyPr wrap="square">
            <a:noAutofit/>
          </a:bodyPr>
          <a:lstStyle/>
          <a:p>
            <a:endParaRPr lang="zh-CN" altLang="en-US"/>
          </a:p>
        </p:txBody>
      </p:sp>
      <p:sp>
        <p:nvSpPr>
          <p:cNvPr id="25" name="图片占位符 24">
            <a:extLst>
              <a:ext uri="{FF2B5EF4-FFF2-40B4-BE49-F238E27FC236}">
                <a16:creationId xmlns:a16="http://schemas.microsoft.com/office/drawing/2014/main" id="{A949EAA1-0264-4CFF-AAC6-D013F17BAA30}"/>
              </a:ext>
            </a:extLst>
          </p:cNvPr>
          <p:cNvSpPr>
            <a:spLocks noGrp="1"/>
          </p:cNvSpPr>
          <p:nvPr>
            <p:ph type="pic" sz="quarter" idx="13"/>
          </p:nvPr>
        </p:nvSpPr>
        <p:spPr>
          <a:xfrm>
            <a:off x="8954694" y="1282379"/>
            <a:ext cx="2564206" cy="4293242"/>
          </a:xfrm>
          <a:custGeom>
            <a:avLst/>
            <a:gdLst>
              <a:gd name="connsiteX0" fmla="*/ 0 w 2582898"/>
              <a:gd name="connsiteY0" fmla="*/ 0 h 4293242"/>
              <a:gd name="connsiteX1" fmla="*/ 2582898 w 2582898"/>
              <a:gd name="connsiteY1" fmla="*/ 0 h 4293242"/>
              <a:gd name="connsiteX2" fmla="*/ 2582898 w 2582898"/>
              <a:gd name="connsiteY2" fmla="*/ 4293242 h 4293242"/>
              <a:gd name="connsiteX3" fmla="*/ 0 w 2582898"/>
              <a:gd name="connsiteY3" fmla="*/ 4293242 h 4293242"/>
            </a:gdLst>
            <a:ahLst/>
            <a:cxnLst>
              <a:cxn ang="0">
                <a:pos x="connsiteX0" y="connsiteY0"/>
              </a:cxn>
              <a:cxn ang="0">
                <a:pos x="connsiteX1" y="connsiteY1"/>
              </a:cxn>
              <a:cxn ang="0">
                <a:pos x="connsiteX2" y="connsiteY2"/>
              </a:cxn>
              <a:cxn ang="0">
                <a:pos x="connsiteX3" y="connsiteY3"/>
              </a:cxn>
            </a:cxnLst>
            <a:rect l="l" t="t" r="r" b="b"/>
            <a:pathLst>
              <a:path w="2582898" h="4293242">
                <a:moveTo>
                  <a:pt x="0" y="0"/>
                </a:moveTo>
                <a:lnTo>
                  <a:pt x="2582898" y="0"/>
                </a:lnTo>
                <a:lnTo>
                  <a:pt x="2582898" y="4293242"/>
                </a:lnTo>
                <a:lnTo>
                  <a:pt x="0" y="4293242"/>
                </a:lnTo>
                <a:close/>
              </a:path>
            </a:pathLst>
          </a:custGeom>
        </p:spPr>
        <p:txBody>
          <a:bodyPr wrap="square">
            <a:noAutofit/>
          </a:bodyPr>
          <a:lstStyle/>
          <a:p>
            <a:endParaRPr lang="zh-CN" altLang="en-US"/>
          </a:p>
        </p:txBody>
      </p:sp>
      <p:sp>
        <p:nvSpPr>
          <p:cNvPr id="22" name="图片占位符 21">
            <a:extLst>
              <a:ext uri="{FF2B5EF4-FFF2-40B4-BE49-F238E27FC236}">
                <a16:creationId xmlns:a16="http://schemas.microsoft.com/office/drawing/2014/main" id="{33A8847C-E96C-44F3-82CA-94FACBE5BBA3}"/>
              </a:ext>
            </a:extLst>
          </p:cNvPr>
          <p:cNvSpPr>
            <a:spLocks noGrp="1"/>
          </p:cNvSpPr>
          <p:nvPr>
            <p:ph type="pic" sz="quarter" idx="12"/>
          </p:nvPr>
        </p:nvSpPr>
        <p:spPr>
          <a:xfrm>
            <a:off x="6167438" y="1282380"/>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9" name="图片占位符 18">
            <a:extLst>
              <a:ext uri="{FF2B5EF4-FFF2-40B4-BE49-F238E27FC236}">
                <a16:creationId xmlns:a16="http://schemas.microsoft.com/office/drawing/2014/main" id="{636888ED-2BCA-43B2-9E2F-8D2C475D7D13}"/>
              </a:ext>
            </a:extLst>
          </p:cNvPr>
          <p:cNvSpPr>
            <a:spLocks noGrp="1"/>
          </p:cNvSpPr>
          <p:nvPr>
            <p:ph type="pic" sz="quarter" idx="11"/>
          </p:nvPr>
        </p:nvSpPr>
        <p:spPr>
          <a:xfrm>
            <a:off x="3395663" y="1282379"/>
            <a:ext cx="2628900"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sp>
        <p:nvSpPr>
          <p:cNvPr id="16" name="图片占位符 15">
            <a:extLst>
              <a:ext uri="{FF2B5EF4-FFF2-40B4-BE49-F238E27FC236}">
                <a16:creationId xmlns:a16="http://schemas.microsoft.com/office/drawing/2014/main" id="{A3FA48BC-C53E-4FBD-AD47-B0A1EFC7ABC2}"/>
              </a:ext>
            </a:extLst>
          </p:cNvPr>
          <p:cNvSpPr>
            <a:spLocks noGrp="1"/>
          </p:cNvSpPr>
          <p:nvPr>
            <p:ph type="pic" sz="quarter" idx="10"/>
          </p:nvPr>
        </p:nvSpPr>
        <p:spPr>
          <a:xfrm>
            <a:off x="660400" y="1282380"/>
            <a:ext cx="2582898" cy="2218059"/>
          </a:xfrm>
          <a:custGeom>
            <a:avLst/>
            <a:gdLst>
              <a:gd name="connsiteX0" fmla="*/ 0 w 2582898"/>
              <a:gd name="connsiteY0" fmla="*/ 0 h 2198451"/>
              <a:gd name="connsiteX1" fmla="*/ 2582898 w 2582898"/>
              <a:gd name="connsiteY1" fmla="*/ 0 h 2198451"/>
              <a:gd name="connsiteX2" fmla="*/ 2582898 w 2582898"/>
              <a:gd name="connsiteY2" fmla="*/ 2198451 h 2198451"/>
              <a:gd name="connsiteX3" fmla="*/ 0 w 2582898"/>
              <a:gd name="connsiteY3" fmla="*/ 2198451 h 2198451"/>
            </a:gdLst>
            <a:ahLst/>
            <a:cxnLst>
              <a:cxn ang="0">
                <a:pos x="connsiteX0" y="connsiteY0"/>
              </a:cxn>
              <a:cxn ang="0">
                <a:pos x="connsiteX1" y="connsiteY1"/>
              </a:cxn>
              <a:cxn ang="0">
                <a:pos x="connsiteX2" y="connsiteY2"/>
              </a:cxn>
              <a:cxn ang="0">
                <a:pos x="connsiteX3" y="connsiteY3"/>
              </a:cxn>
            </a:cxnLst>
            <a:rect l="l" t="t" r="r" b="b"/>
            <a:pathLst>
              <a:path w="2582898" h="2198451">
                <a:moveTo>
                  <a:pt x="0" y="0"/>
                </a:moveTo>
                <a:lnTo>
                  <a:pt x="2582898" y="0"/>
                </a:lnTo>
                <a:lnTo>
                  <a:pt x="2582898" y="2198451"/>
                </a:lnTo>
                <a:lnTo>
                  <a:pt x="0" y="2198451"/>
                </a:lnTo>
                <a:close/>
              </a:path>
            </a:pathLst>
          </a:custGeom>
        </p:spPr>
        <p:txBody>
          <a:bodyPr wrap="square">
            <a:noAutofit/>
          </a:bodyPr>
          <a:lstStyle/>
          <a:p>
            <a:endParaRPr lang="zh-CN" altLang="en-US"/>
          </a:p>
        </p:txBody>
      </p:sp>
      <p:pic>
        <p:nvPicPr>
          <p:cNvPr id="32" name="图片 31">
            <a:extLst>
              <a:ext uri="{FF2B5EF4-FFF2-40B4-BE49-F238E27FC236}">
                <a16:creationId xmlns:a16="http://schemas.microsoft.com/office/drawing/2014/main" id="{ABC1F8DD-05F5-42C2-9A80-9C8DC0307B9C}"/>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71" name="文本框 370">
            <a:extLst>
              <a:ext uri="{FF2B5EF4-FFF2-40B4-BE49-F238E27FC236}">
                <a16:creationId xmlns:a16="http://schemas.microsoft.com/office/drawing/2014/main" id="{1143EF50-B6CF-415B-A429-40881D8C6430}"/>
              </a:ext>
            </a:extLst>
          </p:cNvPr>
          <p:cNvSpPr txBox="1"/>
          <p:nvPr userDrawn="1"/>
        </p:nvSpPr>
        <p:spPr>
          <a:xfrm>
            <a:off x="573312" y="6385246"/>
            <a:ext cx="2372716"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72" name="文本框 371">
            <a:extLst>
              <a:ext uri="{FF2B5EF4-FFF2-40B4-BE49-F238E27FC236}">
                <a16:creationId xmlns:a16="http://schemas.microsoft.com/office/drawing/2014/main" id="{B1EC0689-BEE5-45C9-9D07-F32C375B7B8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5" name="直接连接符 374">
            <a:extLst>
              <a:ext uri="{FF2B5EF4-FFF2-40B4-BE49-F238E27FC236}">
                <a16:creationId xmlns:a16="http://schemas.microsoft.com/office/drawing/2014/main" id="{98963CB2-3E14-4776-9A4A-24EDC0A298ED}"/>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6" name="组合 375">
            <a:extLst>
              <a:ext uri="{FF2B5EF4-FFF2-40B4-BE49-F238E27FC236}">
                <a16:creationId xmlns:a16="http://schemas.microsoft.com/office/drawing/2014/main" id="{BBE63463-A150-4A68-AD35-BE411C24B6D0}"/>
              </a:ext>
            </a:extLst>
          </p:cNvPr>
          <p:cNvGrpSpPr/>
          <p:nvPr userDrawn="1"/>
        </p:nvGrpSpPr>
        <p:grpSpPr>
          <a:xfrm>
            <a:off x="10672870" y="250062"/>
            <a:ext cx="913766" cy="457978"/>
            <a:chOff x="1585727" y="453077"/>
            <a:chExt cx="374706" cy="187802"/>
          </a:xfrm>
          <a:solidFill>
            <a:schemeClr val="accent1"/>
          </a:solidFill>
        </p:grpSpPr>
        <p:sp>
          <p:nvSpPr>
            <p:cNvPr id="377" name="îśliďe">
              <a:extLst>
                <a:ext uri="{FF2B5EF4-FFF2-40B4-BE49-F238E27FC236}">
                  <a16:creationId xmlns:a16="http://schemas.microsoft.com/office/drawing/2014/main" id="{46EB27E0-C414-4759-8DFC-9EF4C90CCF8A}"/>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8" name="íšḻíḍé">
              <a:extLst>
                <a:ext uri="{FF2B5EF4-FFF2-40B4-BE49-F238E27FC236}">
                  <a16:creationId xmlns:a16="http://schemas.microsoft.com/office/drawing/2014/main" id="{3DAB8143-6E1A-4E7C-A844-A52E494F084E}"/>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9" name="ïṥḻïḓé">
              <a:extLst>
                <a:ext uri="{FF2B5EF4-FFF2-40B4-BE49-F238E27FC236}">
                  <a16:creationId xmlns:a16="http://schemas.microsoft.com/office/drawing/2014/main" id="{9F696DBA-B219-4438-AA53-C7962153DE2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80" name="î$ḷíḋè">
              <a:extLst>
                <a:ext uri="{FF2B5EF4-FFF2-40B4-BE49-F238E27FC236}">
                  <a16:creationId xmlns:a16="http://schemas.microsoft.com/office/drawing/2014/main" id="{E1DD7FDB-A2C0-4919-96B4-B09405AD75CF}"/>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81" name="i$ḷiḍe">
              <a:extLst>
                <a:ext uri="{FF2B5EF4-FFF2-40B4-BE49-F238E27FC236}">
                  <a16:creationId xmlns:a16="http://schemas.microsoft.com/office/drawing/2014/main" id="{75DBB4D1-7080-4665-B642-F09D199A5D2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82" name="ïṡļïdè">
              <a:extLst>
                <a:ext uri="{FF2B5EF4-FFF2-40B4-BE49-F238E27FC236}">
                  <a16:creationId xmlns:a16="http://schemas.microsoft.com/office/drawing/2014/main" id="{9988A9C2-7E16-48CC-9FA4-2C3E077566B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3" name="íŝḻíḓê">
              <a:extLst>
                <a:ext uri="{FF2B5EF4-FFF2-40B4-BE49-F238E27FC236}">
                  <a16:creationId xmlns:a16="http://schemas.microsoft.com/office/drawing/2014/main" id="{175CDE8C-447E-4E2F-9EF3-626230245B4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4" name="isľîḑê">
              <a:extLst>
                <a:ext uri="{FF2B5EF4-FFF2-40B4-BE49-F238E27FC236}">
                  <a16:creationId xmlns:a16="http://schemas.microsoft.com/office/drawing/2014/main" id="{EEEF3937-9CE3-4F98-8A3D-5BAE2BA22674}"/>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5" name="椭圆 384">
            <a:extLst>
              <a:ext uri="{FF2B5EF4-FFF2-40B4-BE49-F238E27FC236}">
                <a16:creationId xmlns:a16="http://schemas.microsoft.com/office/drawing/2014/main" id="{C5D7DB56-D2EB-45A3-9D0E-70EFD4C3D820}"/>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6" name="文本占位符 163">
            <a:extLst>
              <a:ext uri="{FF2B5EF4-FFF2-40B4-BE49-F238E27FC236}">
                <a16:creationId xmlns:a16="http://schemas.microsoft.com/office/drawing/2014/main" id="{9B581E40-FEB3-4230-A9DA-56265E8F3583}"/>
              </a:ext>
            </a:extLst>
          </p:cNvPr>
          <p:cNvSpPr>
            <a:spLocks noGrp="1"/>
          </p:cNvSpPr>
          <p:nvPr>
            <p:ph type="body" sz="quarter" idx="16"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989314969"/>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1">
    <p:spTree>
      <p:nvGrpSpPr>
        <p:cNvPr id="1" name=""/>
        <p:cNvGrpSpPr/>
        <p:nvPr/>
      </p:nvGrpSpPr>
      <p:grpSpPr>
        <a:xfrm>
          <a:off x="0" y="0"/>
          <a:ext cx="0" cy="0"/>
          <a:chOff x="0" y="0"/>
          <a:chExt cx="0" cy="0"/>
        </a:xfrm>
      </p:grpSpPr>
      <p:sp>
        <p:nvSpPr>
          <p:cNvPr id="10" name="图片占位符 9">
            <a:extLst>
              <a:ext uri="{FF2B5EF4-FFF2-40B4-BE49-F238E27FC236}">
                <a16:creationId xmlns:a16="http://schemas.microsoft.com/office/drawing/2014/main" id="{82897DB5-C83D-4444-940E-D43091A551BC}"/>
              </a:ext>
            </a:extLst>
          </p:cNvPr>
          <p:cNvSpPr>
            <a:spLocks noGrp="1"/>
          </p:cNvSpPr>
          <p:nvPr>
            <p:ph type="pic" sz="quarter" idx="10"/>
          </p:nvPr>
        </p:nvSpPr>
        <p:spPr>
          <a:xfrm>
            <a:off x="0" y="0"/>
            <a:ext cx="5419250" cy="6858000"/>
          </a:xfrm>
          <a:custGeom>
            <a:avLst/>
            <a:gdLst>
              <a:gd name="connsiteX0" fmla="*/ 0 w 5419250"/>
              <a:gd name="connsiteY0" fmla="*/ 0 h 6858000"/>
              <a:gd name="connsiteX1" fmla="*/ 1990250 w 5419250"/>
              <a:gd name="connsiteY1" fmla="*/ 0 h 6858000"/>
              <a:gd name="connsiteX2" fmla="*/ 5419250 w 5419250"/>
              <a:gd name="connsiteY2" fmla="*/ 3429000 h 6858000"/>
              <a:gd name="connsiteX3" fmla="*/ 1990250 w 5419250"/>
              <a:gd name="connsiteY3" fmla="*/ 6858000 h 6858000"/>
              <a:gd name="connsiteX4" fmla="*/ 0 w 541925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9250" h="6858000">
                <a:moveTo>
                  <a:pt x="0" y="0"/>
                </a:moveTo>
                <a:lnTo>
                  <a:pt x="1990250" y="0"/>
                </a:lnTo>
                <a:cubicBezTo>
                  <a:pt x="3884034" y="0"/>
                  <a:pt x="5419250" y="1535216"/>
                  <a:pt x="5419250" y="3429000"/>
                </a:cubicBezTo>
                <a:cubicBezTo>
                  <a:pt x="5419250" y="5322784"/>
                  <a:pt x="3884034" y="6858000"/>
                  <a:pt x="1990250" y="6858000"/>
                </a:cubicBezTo>
                <a:lnTo>
                  <a:pt x="0" y="6858000"/>
                </a:lnTo>
                <a:close/>
              </a:path>
            </a:pathLst>
          </a:custGeom>
        </p:spPr>
        <p:txBody>
          <a:bodyPr wrap="square">
            <a:noAutofit/>
          </a:bodyPr>
          <a:lstStyle/>
          <a:p>
            <a:endParaRPr lang="zh-CN" altLang="en-US"/>
          </a:p>
        </p:txBody>
      </p:sp>
      <p:sp>
        <p:nvSpPr>
          <p:cNvPr id="11" name="任意多边形: 形状 10">
            <a:extLst>
              <a:ext uri="{FF2B5EF4-FFF2-40B4-BE49-F238E27FC236}">
                <a16:creationId xmlns:a16="http://schemas.microsoft.com/office/drawing/2014/main" id="{9416F631-392C-4C92-A81F-6B4F3CDCF6DE}"/>
              </a:ext>
            </a:extLst>
          </p:cNvPr>
          <p:cNvSpPr/>
          <p:nvPr userDrawn="1"/>
        </p:nvSpPr>
        <p:spPr>
          <a:xfrm flipH="1">
            <a:off x="4266481" y="260350"/>
            <a:ext cx="1828807" cy="6337300"/>
          </a:xfrm>
          <a:custGeom>
            <a:avLst/>
            <a:gdLst>
              <a:gd name="connsiteX0" fmla="*/ 1816103 w 1828803"/>
              <a:gd name="connsiteY0" fmla="*/ 0 h 6337300"/>
              <a:gd name="connsiteX1" fmla="*/ 3 w 1828803"/>
              <a:gd name="connsiteY1" fmla="*/ 3162300 h 6337300"/>
              <a:gd name="connsiteX2" fmla="*/ 1828803 w 1828803"/>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8 w 1828808"/>
              <a:gd name="connsiteY0" fmla="*/ 0 h 6337300"/>
              <a:gd name="connsiteX1" fmla="*/ 8 w 1828808"/>
              <a:gd name="connsiteY1" fmla="*/ 3162300 h 6337300"/>
              <a:gd name="connsiteX2" fmla="*/ 1828808 w 1828808"/>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 name="connsiteX0" fmla="*/ 1816107 w 1828807"/>
              <a:gd name="connsiteY0" fmla="*/ 0 h 6337300"/>
              <a:gd name="connsiteX1" fmla="*/ 7 w 1828807"/>
              <a:gd name="connsiteY1" fmla="*/ 3162300 h 6337300"/>
              <a:gd name="connsiteX2" fmla="*/ 1828807 w 1828807"/>
              <a:gd name="connsiteY2" fmla="*/ 6337300 h 6337300"/>
            </a:gdLst>
            <a:ahLst/>
            <a:cxnLst>
              <a:cxn ang="0">
                <a:pos x="connsiteX0" y="connsiteY0"/>
              </a:cxn>
              <a:cxn ang="0">
                <a:pos x="connsiteX1" y="connsiteY1"/>
              </a:cxn>
              <a:cxn ang="0">
                <a:pos x="connsiteX2" y="connsiteY2"/>
              </a:cxn>
            </a:cxnLst>
            <a:rect l="l" t="t" r="r" b="b"/>
            <a:pathLst>
              <a:path w="1828807" h="6337300">
                <a:moveTo>
                  <a:pt x="1816107" y="0"/>
                </a:moveTo>
                <a:cubicBezTo>
                  <a:pt x="472597" y="832856"/>
                  <a:pt x="-2110" y="2106083"/>
                  <a:pt x="7" y="3162300"/>
                </a:cubicBezTo>
                <a:cubicBezTo>
                  <a:pt x="2124" y="4218517"/>
                  <a:pt x="571647" y="5766476"/>
                  <a:pt x="1828807" y="6337300"/>
                </a:cubicBezTo>
              </a:path>
            </a:pathLst>
          </a:custGeom>
          <a:noFill/>
          <a:ln w="38100" cap="rnd">
            <a:solidFill>
              <a:schemeClr val="accent1">
                <a:lumMod val="20000"/>
                <a:lumOff val="80000"/>
                <a:alpha val="75000"/>
              </a:schemeClr>
            </a:solidFill>
            <a:headEnd type="oval"/>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DA0E8D43-F599-4C3B-BE36-7D1FD54A752E}"/>
              </a:ext>
            </a:extLst>
          </p:cNvPr>
          <p:cNvSpPr/>
          <p:nvPr userDrawn="1"/>
        </p:nvSpPr>
        <p:spPr>
          <a:xfrm>
            <a:off x="5174534" y="997015"/>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13C66369-0AE4-4F8E-A582-F5986555F1A8}"/>
              </a:ext>
            </a:extLst>
          </p:cNvPr>
          <p:cNvSpPr/>
          <p:nvPr userDrawn="1"/>
        </p:nvSpPr>
        <p:spPr>
          <a:xfrm>
            <a:off x="5939738" y="2566660"/>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椭圆 14">
            <a:extLst>
              <a:ext uri="{FF2B5EF4-FFF2-40B4-BE49-F238E27FC236}">
                <a16:creationId xmlns:a16="http://schemas.microsoft.com/office/drawing/2014/main" id="{5607023D-480A-4C8A-916D-FB9976EA5B38}"/>
              </a:ext>
            </a:extLst>
          </p:cNvPr>
          <p:cNvSpPr/>
          <p:nvPr userDrawn="1"/>
        </p:nvSpPr>
        <p:spPr>
          <a:xfrm>
            <a:off x="5939738" y="415724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6" name="椭圆 15">
            <a:extLst>
              <a:ext uri="{FF2B5EF4-FFF2-40B4-BE49-F238E27FC236}">
                <a16:creationId xmlns:a16="http://schemas.microsoft.com/office/drawing/2014/main" id="{BD1A1F42-A240-457E-BD2A-25B0AF003625}"/>
              </a:ext>
            </a:extLst>
          </p:cNvPr>
          <p:cNvSpPr/>
          <p:nvPr userDrawn="1"/>
        </p:nvSpPr>
        <p:spPr>
          <a:xfrm>
            <a:off x="5174534" y="5735054"/>
            <a:ext cx="139700" cy="139700"/>
          </a:xfrm>
          <a:prstGeom prst="ellipse">
            <a:avLst/>
          </a:prstGeom>
          <a:ln>
            <a:solidFill>
              <a:schemeClr val="bg1"/>
            </a:solidFill>
          </a:ln>
          <a:effectLst>
            <a:outerShdw blurRad="127000" dist="127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8" name="文本框 17">
            <a:extLst>
              <a:ext uri="{FF2B5EF4-FFF2-40B4-BE49-F238E27FC236}">
                <a16:creationId xmlns:a16="http://schemas.microsoft.com/office/drawing/2014/main" id="{99F2F201-D094-4AD7-B469-E9FF90D22317}"/>
              </a:ext>
            </a:extLst>
          </p:cNvPr>
          <p:cNvSpPr txBox="1"/>
          <p:nvPr userDrawn="1"/>
        </p:nvSpPr>
        <p:spPr>
          <a:xfrm rot="16200000">
            <a:off x="5782116" y="673165"/>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sp>
        <p:nvSpPr>
          <p:cNvPr id="24" name="文本框 23">
            <a:extLst>
              <a:ext uri="{FF2B5EF4-FFF2-40B4-BE49-F238E27FC236}">
                <a16:creationId xmlns:a16="http://schemas.microsoft.com/office/drawing/2014/main" id="{B08D6585-B629-4D79-9077-B939D2E2C05B}"/>
              </a:ext>
            </a:extLst>
          </p:cNvPr>
          <p:cNvSpPr txBox="1"/>
          <p:nvPr userDrawn="1"/>
        </p:nvSpPr>
        <p:spPr>
          <a:xfrm rot="16200000">
            <a:off x="6532796" y="2242811"/>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sp>
        <p:nvSpPr>
          <p:cNvPr id="34" name="文本框 33">
            <a:extLst>
              <a:ext uri="{FF2B5EF4-FFF2-40B4-BE49-F238E27FC236}">
                <a16:creationId xmlns:a16="http://schemas.microsoft.com/office/drawing/2014/main" id="{6E9FF2D6-1167-4ADA-AB9A-9FBA535CCEE9}"/>
              </a:ext>
            </a:extLst>
          </p:cNvPr>
          <p:cNvSpPr txBox="1"/>
          <p:nvPr userDrawn="1"/>
        </p:nvSpPr>
        <p:spPr>
          <a:xfrm rot="16200000">
            <a:off x="5782116" y="5411205"/>
            <a:ext cx="861774" cy="787400"/>
          </a:xfrm>
          <a:prstGeom prst="rect">
            <a:avLst/>
          </a:prstGeom>
          <a:noFill/>
        </p:spPr>
        <p:txBody>
          <a:bodyPr vert="eaVert" wrap="square" rtlCol="0">
            <a:spAutoFit/>
          </a:bodyPr>
          <a:lstStyle/>
          <a:p>
            <a:r>
              <a:rPr lang="en-US" altLang="zh-CN" sz="4400" dirty="0">
                <a:solidFill>
                  <a:schemeClr val="accent1"/>
                </a:solidFill>
              </a:rPr>
              <a:t>04.</a:t>
            </a:r>
            <a:endParaRPr lang="zh-CN" altLang="en-US" sz="4400" dirty="0">
              <a:solidFill>
                <a:schemeClr val="accent1"/>
              </a:solidFill>
            </a:endParaRPr>
          </a:p>
        </p:txBody>
      </p:sp>
      <p:sp>
        <p:nvSpPr>
          <p:cNvPr id="36" name="文本框 35">
            <a:extLst>
              <a:ext uri="{FF2B5EF4-FFF2-40B4-BE49-F238E27FC236}">
                <a16:creationId xmlns:a16="http://schemas.microsoft.com/office/drawing/2014/main" id="{19730CCE-7F07-4B41-86E1-ED04F5F4E496}"/>
              </a:ext>
            </a:extLst>
          </p:cNvPr>
          <p:cNvSpPr txBox="1"/>
          <p:nvPr userDrawn="1"/>
        </p:nvSpPr>
        <p:spPr>
          <a:xfrm rot="16200000">
            <a:off x="6532796" y="383339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sp>
        <p:nvSpPr>
          <p:cNvPr id="3" name="文本占位符 2">
            <a:extLst>
              <a:ext uri="{FF2B5EF4-FFF2-40B4-BE49-F238E27FC236}">
                <a16:creationId xmlns:a16="http://schemas.microsoft.com/office/drawing/2014/main" id="{F14E857B-DEB2-468F-8937-3DC3910A1378}"/>
              </a:ext>
            </a:extLst>
          </p:cNvPr>
          <p:cNvSpPr>
            <a:spLocks noGrp="1"/>
          </p:cNvSpPr>
          <p:nvPr>
            <p:ph type="body" sz="quarter" idx="16" hasCustomPrompt="1"/>
          </p:nvPr>
        </p:nvSpPr>
        <p:spPr>
          <a:xfrm>
            <a:off x="6772400" y="847339"/>
            <a:ext cx="2248833" cy="473075"/>
          </a:xfrm>
          <a:prstGeom prst="rect">
            <a:avLst/>
          </a:prstGeom>
        </p:spPr>
        <p:txBody>
          <a:bodyPr/>
          <a:lstStyle>
            <a:lvl1pPr marL="0" indent="0">
              <a:buNone/>
              <a:defRPr>
                <a:latin typeface="+mn-ea"/>
                <a:ea typeface="+mn-ea"/>
              </a:defRPr>
            </a:lvl1pPr>
          </a:lstStyle>
          <a:p>
            <a:pPr lvl="0"/>
            <a:r>
              <a:rPr lang="zh-CN" altLang="en-US" dirty="0"/>
              <a:t>论文背景</a:t>
            </a:r>
          </a:p>
        </p:txBody>
      </p:sp>
      <p:sp>
        <p:nvSpPr>
          <p:cNvPr id="5" name="文本占位符 4">
            <a:extLst>
              <a:ext uri="{FF2B5EF4-FFF2-40B4-BE49-F238E27FC236}">
                <a16:creationId xmlns:a16="http://schemas.microsoft.com/office/drawing/2014/main" id="{A34FEE0B-A57F-4B41-98A0-91FFA5827F89}"/>
              </a:ext>
            </a:extLst>
          </p:cNvPr>
          <p:cNvSpPr>
            <a:spLocks noGrp="1"/>
          </p:cNvSpPr>
          <p:nvPr>
            <p:ph type="body" sz="quarter" idx="17" hasCustomPrompt="1"/>
          </p:nvPr>
        </p:nvSpPr>
        <p:spPr>
          <a:xfrm>
            <a:off x="7523080" y="2411380"/>
            <a:ext cx="2403240" cy="439052"/>
          </a:xfrm>
          <a:prstGeom prst="rect">
            <a:avLst/>
          </a:prstGeom>
        </p:spPr>
        <p:txBody>
          <a:bodyPr/>
          <a:lstStyle>
            <a:lvl1pPr marL="0" indent="0">
              <a:buNone/>
              <a:defRPr>
                <a:latin typeface="+mn-ea"/>
                <a:ea typeface="+mn-ea"/>
              </a:defRPr>
            </a:lvl1pPr>
          </a:lstStyle>
          <a:p>
            <a:pPr lvl="0"/>
            <a:r>
              <a:rPr lang="zh-CN" altLang="en-US" dirty="0"/>
              <a:t>研究进展</a:t>
            </a:r>
          </a:p>
        </p:txBody>
      </p:sp>
      <p:sp>
        <p:nvSpPr>
          <p:cNvPr id="7" name="文本占位符 6">
            <a:extLst>
              <a:ext uri="{FF2B5EF4-FFF2-40B4-BE49-F238E27FC236}">
                <a16:creationId xmlns:a16="http://schemas.microsoft.com/office/drawing/2014/main" id="{7AB81AB7-D1E1-421C-85F1-F679DC8652ED}"/>
              </a:ext>
            </a:extLst>
          </p:cNvPr>
          <p:cNvSpPr>
            <a:spLocks noGrp="1"/>
          </p:cNvSpPr>
          <p:nvPr>
            <p:ph type="body" sz="quarter" idx="18" hasCustomPrompt="1"/>
          </p:nvPr>
        </p:nvSpPr>
        <p:spPr>
          <a:xfrm>
            <a:off x="7523080" y="4014134"/>
            <a:ext cx="2328753" cy="439738"/>
          </a:xfrm>
          <a:prstGeom prst="rect">
            <a:avLst/>
          </a:prstGeom>
        </p:spPr>
        <p:txBody>
          <a:bodyPr/>
          <a:lstStyle>
            <a:lvl1pPr marL="0" indent="0">
              <a:buNone/>
              <a:defRPr>
                <a:latin typeface="+mn-ea"/>
                <a:ea typeface="+mn-ea"/>
              </a:defRPr>
            </a:lvl1pPr>
          </a:lstStyle>
          <a:p>
            <a:pPr lvl="0"/>
            <a:r>
              <a:rPr lang="zh-CN" altLang="en-US" dirty="0"/>
              <a:t>研究过程</a:t>
            </a:r>
          </a:p>
        </p:txBody>
      </p:sp>
      <p:sp>
        <p:nvSpPr>
          <p:cNvPr id="9" name="文本占位符 8">
            <a:extLst>
              <a:ext uri="{FF2B5EF4-FFF2-40B4-BE49-F238E27FC236}">
                <a16:creationId xmlns:a16="http://schemas.microsoft.com/office/drawing/2014/main" id="{9212CD02-B9D5-4D86-ACF5-9F70E44DCE98}"/>
              </a:ext>
            </a:extLst>
          </p:cNvPr>
          <p:cNvSpPr>
            <a:spLocks noGrp="1"/>
          </p:cNvSpPr>
          <p:nvPr>
            <p:ph type="body" sz="quarter" idx="19" hasCustomPrompt="1"/>
          </p:nvPr>
        </p:nvSpPr>
        <p:spPr>
          <a:xfrm>
            <a:off x="6764993" y="5585378"/>
            <a:ext cx="2328753" cy="439052"/>
          </a:xfrm>
          <a:prstGeom prst="rect">
            <a:avLst/>
          </a:prstGeom>
        </p:spPr>
        <p:txBody>
          <a:bodyPr/>
          <a:lstStyle>
            <a:lvl1pPr marL="0" indent="0">
              <a:buNone/>
              <a:defRPr>
                <a:latin typeface="+mn-ea"/>
                <a:ea typeface="+mn-ea"/>
              </a:defRPr>
            </a:lvl1pPr>
          </a:lstStyle>
          <a:p>
            <a:pPr lvl="0"/>
            <a:r>
              <a:rPr lang="zh-CN" altLang="en-US" dirty="0"/>
              <a:t>论文结论</a:t>
            </a:r>
          </a:p>
        </p:txBody>
      </p:sp>
    </p:spTree>
    <p:extLst>
      <p:ext uri="{BB962C8B-B14F-4D97-AF65-F5344CB8AC3E}">
        <p14:creationId xmlns:p14="http://schemas.microsoft.com/office/powerpoint/2010/main" val="852714519"/>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容页10">
    <p:bg>
      <p:bgPr>
        <a:solidFill>
          <a:schemeClr val="bg1">
            <a:lumMod val="95000"/>
          </a:schemeClr>
        </a:solidFill>
        <a:effectLst/>
      </p:bgPr>
    </p:bg>
    <p:spTree>
      <p:nvGrpSpPr>
        <p:cNvPr id="1" name=""/>
        <p:cNvGrpSpPr/>
        <p:nvPr/>
      </p:nvGrpSpPr>
      <p:grpSpPr>
        <a:xfrm>
          <a:off x="0" y="0"/>
          <a:ext cx="0" cy="0"/>
          <a:chOff x="0" y="0"/>
          <a:chExt cx="0" cy="0"/>
        </a:xfrm>
      </p:grpSpPr>
      <p:grpSp>
        <p:nvGrpSpPr>
          <p:cNvPr id="233" name="组合 232">
            <a:extLst>
              <a:ext uri="{FF2B5EF4-FFF2-40B4-BE49-F238E27FC236}">
                <a16:creationId xmlns:a16="http://schemas.microsoft.com/office/drawing/2014/main" id="{BDA579A8-F4BC-4F12-9B10-E03102B2F10F}"/>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34" name="îśliďe">
              <a:extLst>
                <a:ext uri="{FF2B5EF4-FFF2-40B4-BE49-F238E27FC236}">
                  <a16:creationId xmlns:a16="http://schemas.microsoft.com/office/drawing/2014/main" id="{DDBF7E08-6C56-4DE6-9961-D2D9B2425229}"/>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35" name="íšḻíḍé">
              <a:extLst>
                <a:ext uri="{FF2B5EF4-FFF2-40B4-BE49-F238E27FC236}">
                  <a16:creationId xmlns:a16="http://schemas.microsoft.com/office/drawing/2014/main" id="{EFF6BF7E-7B3B-44CE-84BF-1D8D3D4EB041}"/>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36" name="ïṥḻïḓé">
              <a:extLst>
                <a:ext uri="{FF2B5EF4-FFF2-40B4-BE49-F238E27FC236}">
                  <a16:creationId xmlns:a16="http://schemas.microsoft.com/office/drawing/2014/main" id="{38BDDA66-1D59-47E5-92FD-BDED457F03D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37" name="î$ḷíḋè">
              <a:extLst>
                <a:ext uri="{FF2B5EF4-FFF2-40B4-BE49-F238E27FC236}">
                  <a16:creationId xmlns:a16="http://schemas.microsoft.com/office/drawing/2014/main" id="{D2D719C5-E409-4CA4-90A6-D66E2F6D3E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38" name="i$ḷiḍe">
              <a:extLst>
                <a:ext uri="{FF2B5EF4-FFF2-40B4-BE49-F238E27FC236}">
                  <a16:creationId xmlns:a16="http://schemas.microsoft.com/office/drawing/2014/main" id="{3E2FF3B1-C707-409B-B6CE-CE026904AE4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9" name="ïṡļïdè">
              <a:extLst>
                <a:ext uri="{FF2B5EF4-FFF2-40B4-BE49-F238E27FC236}">
                  <a16:creationId xmlns:a16="http://schemas.microsoft.com/office/drawing/2014/main" id="{B22B22B4-D76A-47E8-98CA-1D9964A480E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0" name="íŝḻíḓê">
              <a:extLst>
                <a:ext uri="{FF2B5EF4-FFF2-40B4-BE49-F238E27FC236}">
                  <a16:creationId xmlns:a16="http://schemas.microsoft.com/office/drawing/2014/main" id="{52B78DFC-771B-4ED6-9152-C6CAB50A7C73}"/>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41" name="isľîḑê">
              <a:extLst>
                <a:ext uri="{FF2B5EF4-FFF2-40B4-BE49-F238E27FC236}">
                  <a16:creationId xmlns:a16="http://schemas.microsoft.com/office/drawing/2014/main" id="{D54BC1A3-4E6B-4478-81D4-9CABE0DEEF1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68" name="文本框 367">
            <a:extLst>
              <a:ext uri="{FF2B5EF4-FFF2-40B4-BE49-F238E27FC236}">
                <a16:creationId xmlns:a16="http://schemas.microsoft.com/office/drawing/2014/main" id="{11A97CD2-57C4-49CF-9958-FEE095E54FBD}"/>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69" name="文本框 368">
            <a:extLst>
              <a:ext uri="{FF2B5EF4-FFF2-40B4-BE49-F238E27FC236}">
                <a16:creationId xmlns:a16="http://schemas.microsoft.com/office/drawing/2014/main" id="{CF2AB636-A996-4777-8770-D5D42319C108}"/>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72" name="直接连接符 371">
            <a:extLst>
              <a:ext uri="{FF2B5EF4-FFF2-40B4-BE49-F238E27FC236}">
                <a16:creationId xmlns:a16="http://schemas.microsoft.com/office/drawing/2014/main" id="{63BBD37C-4AA8-454C-B7C8-74B2314BE05A}"/>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73" name="组合 372">
            <a:extLst>
              <a:ext uri="{FF2B5EF4-FFF2-40B4-BE49-F238E27FC236}">
                <a16:creationId xmlns:a16="http://schemas.microsoft.com/office/drawing/2014/main" id="{A42789C4-D058-494B-B300-7BCD4AA463B1}"/>
              </a:ext>
            </a:extLst>
          </p:cNvPr>
          <p:cNvGrpSpPr/>
          <p:nvPr userDrawn="1"/>
        </p:nvGrpSpPr>
        <p:grpSpPr>
          <a:xfrm>
            <a:off x="10672870" y="250062"/>
            <a:ext cx="913766" cy="457978"/>
            <a:chOff x="1585727" y="453077"/>
            <a:chExt cx="374706" cy="187802"/>
          </a:xfrm>
          <a:solidFill>
            <a:schemeClr val="accent1"/>
          </a:solidFill>
        </p:grpSpPr>
        <p:sp>
          <p:nvSpPr>
            <p:cNvPr id="374" name="îśliďe">
              <a:extLst>
                <a:ext uri="{FF2B5EF4-FFF2-40B4-BE49-F238E27FC236}">
                  <a16:creationId xmlns:a16="http://schemas.microsoft.com/office/drawing/2014/main" id="{07A26128-4B19-4B21-A497-420CC59146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75" name="íšḻíḍé">
              <a:extLst>
                <a:ext uri="{FF2B5EF4-FFF2-40B4-BE49-F238E27FC236}">
                  <a16:creationId xmlns:a16="http://schemas.microsoft.com/office/drawing/2014/main" id="{C3A1523B-E3DF-4BEC-8839-F0A5B32B4AC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76" name="ïṥḻïḓé">
              <a:extLst>
                <a:ext uri="{FF2B5EF4-FFF2-40B4-BE49-F238E27FC236}">
                  <a16:creationId xmlns:a16="http://schemas.microsoft.com/office/drawing/2014/main" id="{6C610D28-C372-4B13-B085-B9CCD828EC1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77" name="î$ḷíḋè">
              <a:extLst>
                <a:ext uri="{FF2B5EF4-FFF2-40B4-BE49-F238E27FC236}">
                  <a16:creationId xmlns:a16="http://schemas.microsoft.com/office/drawing/2014/main" id="{3133118A-17E5-48F6-8E7A-E3D5CF33EF1D}"/>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78" name="i$ḷiḍe">
              <a:extLst>
                <a:ext uri="{FF2B5EF4-FFF2-40B4-BE49-F238E27FC236}">
                  <a16:creationId xmlns:a16="http://schemas.microsoft.com/office/drawing/2014/main" id="{1954A234-3823-4D0D-9778-C072AF853729}"/>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79" name="ïṡļïdè">
              <a:extLst>
                <a:ext uri="{FF2B5EF4-FFF2-40B4-BE49-F238E27FC236}">
                  <a16:creationId xmlns:a16="http://schemas.microsoft.com/office/drawing/2014/main" id="{8C6E5137-0E88-47B0-841C-73887C17562C}"/>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80" name="íŝḻíḓê">
              <a:extLst>
                <a:ext uri="{FF2B5EF4-FFF2-40B4-BE49-F238E27FC236}">
                  <a16:creationId xmlns:a16="http://schemas.microsoft.com/office/drawing/2014/main" id="{2ED8CBF2-F7DF-4559-A540-44F34F9B29E2}"/>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81" name="isľîḑê">
              <a:extLst>
                <a:ext uri="{FF2B5EF4-FFF2-40B4-BE49-F238E27FC236}">
                  <a16:creationId xmlns:a16="http://schemas.microsoft.com/office/drawing/2014/main" id="{4B790121-4234-4479-93EC-78E475483B48}"/>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82" name="椭圆 381">
            <a:extLst>
              <a:ext uri="{FF2B5EF4-FFF2-40B4-BE49-F238E27FC236}">
                <a16:creationId xmlns:a16="http://schemas.microsoft.com/office/drawing/2014/main" id="{BC288F44-E38B-4BB8-A576-D7843BDA18D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3" name="文本占位符 163">
            <a:extLst>
              <a:ext uri="{FF2B5EF4-FFF2-40B4-BE49-F238E27FC236}">
                <a16:creationId xmlns:a16="http://schemas.microsoft.com/office/drawing/2014/main" id="{B057B461-BFDC-419B-B641-03C9934A12CF}"/>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403201437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页11">
    <p:bg>
      <p:bgPr>
        <a:solidFill>
          <a:schemeClr val="bg1">
            <a:lumMod val="95000"/>
          </a:schemeClr>
        </a:solidFill>
        <a:effectLst/>
      </p:bgPr>
    </p:bg>
    <p:spTree>
      <p:nvGrpSpPr>
        <p:cNvPr id="1" name=""/>
        <p:cNvGrpSpPr/>
        <p:nvPr/>
      </p:nvGrpSpPr>
      <p:grpSpPr>
        <a:xfrm>
          <a:off x="0" y="0"/>
          <a:ext cx="0" cy="0"/>
          <a:chOff x="0" y="0"/>
          <a:chExt cx="0" cy="0"/>
        </a:xfrm>
      </p:grpSpPr>
      <p:pic>
        <p:nvPicPr>
          <p:cNvPr id="27" name="图片 26">
            <a:extLst>
              <a:ext uri="{FF2B5EF4-FFF2-40B4-BE49-F238E27FC236}">
                <a16:creationId xmlns:a16="http://schemas.microsoft.com/office/drawing/2014/main" id="{ED482DE6-3489-4907-9FDA-770B51D694C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09452" y="368954"/>
            <a:ext cx="5848836" cy="7311044"/>
          </a:xfrm>
          <a:prstGeom prst="rect">
            <a:avLst/>
          </a:prstGeom>
        </p:spPr>
      </p:pic>
      <p:pic>
        <p:nvPicPr>
          <p:cNvPr id="125" name="图片 124">
            <a:extLst>
              <a:ext uri="{FF2B5EF4-FFF2-40B4-BE49-F238E27FC236}">
                <a16:creationId xmlns:a16="http://schemas.microsoft.com/office/drawing/2014/main" id="{19EEC020-8902-408A-A974-A35D306AA57B}"/>
              </a:ext>
            </a:extLst>
          </p:cNvPr>
          <p:cNvPicPr>
            <a:picLocks noChangeAspect="1"/>
          </p:cNvPicPr>
          <p:nvPr userDrawn="1"/>
        </p:nvPicPr>
        <p:blipFill rotWithShape="1">
          <a:blip r:embed="rId3">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grpSp>
        <p:nvGrpSpPr>
          <p:cNvPr id="4" name="组合 3">
            <a:extLst>
              <a:ext uri="{FF2B5EF4-FFF2-40B4-BE49-F238E27FC236}">
                <a16:creationId xmlns:a16="http://schemas.microsoft.com/office/drawing/2014/main" id="{8AEA1E82-24B7-4916-8548-7E40650C9D1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5503367D-0C52-4619-9964-D48985C24EE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FF6EFBF8-D00C-4E1B-B468-08CBEE9A875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BF40132F-18C6-4C6A-AA46-B227CBC92AC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DF4C7040-D33F-4165-8F79-589A92422DC5}"/>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4424AB16-D945-4826-B97D-3D42C549FEB2}"/>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E61CA400-355A-4317-B08E-1CB85707280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8EDFD128-63DF-4288-9683-84A925DC4E0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AB0477E9-BD9E-4246-A132-D5F20630939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27" name="图片占位符 126">
            <a:extLst>
              <a:ext uri="{FF2B5EF4-FFF2-40B4-BE49-F238E27FC236}">
                <a16:creationId xmlns:a16="http://schemas.microsoft.com/office/drawing/2014/main" id="{D1CFD2F0-0693-4B13-98F7-081A185F996C}"/>
              </a:ext>
            </a:extLst>
          </p:cNvPr>
          <p:cNvSpPr>
            <a:spLocks noGrp="1"/>
          </p:cNvSpPr>
          <p:nvPr>
            <p:ph type="pic" sz="quarter" idx="13"/>
          </p:nvPr>
        </p:nvSpPr>
        <p:spPr>
          <a:xfrm>
            <a:off x="1308171" y="2057399"/>
            <a:ext cx="4146479" cy="2584451"/>
          </a:xfrm>
          <a:prstGeom prst="rect">
            <a:avLst/>
          </a:prstGeom>
        </p:spPr>
        <p:txBody>
          <a:bodyPr/>
          <a:lstStyle/>
          <a:p>
            <a:endParaRPr lang="zh-CN" altLang="en-US" dirty="0"/>
          </a:p>
        </p:txBody>
      </p:sp>
      <p:sp>
        <p:nvSpPr>
          <p:cNvPr id="341" name="文本框 340">
            <a:extLst>
              <a:ext uri="{FF2B5EF4-FFF2-40B4-BE49-F238E27FC236}">
                <a16:creationId xmlns:a16="http://schemas.microsoft.com/office/drawing/2014/main" id="{DEB77718-AD3A-406D-8C3B-D540E7062A27}"/>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10158A2-3A34-4A1D-90A2-E5A46CBB02BD}"/>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690D2E7C-1FCF-4D6E-9437-A6F3A3AE6358}"/>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33818FBF-1765-4D66-A5E9-236866CC1271}"/>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177D50D2-8940-4EE1-AC67-E08E990A9AEE}"/>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E3A645A-25F0-4F8C-AB45-3B0DBA8E44D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27D80C56-CBDC-4797-8BD8-A1AA992B97C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405223AB-E4EF-483E-808D-4C16662F59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5B412A83-390F-4349-B16C-897209ABF61D}"/>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F710789F-6A9E-4C9B-80B8-C6B70CB66ECE}"/>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254BEA57-590C-4A8F-823F-BD2366783D14}"/>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441438F4-2FE7-426C-8D53-8178A3FD50F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5A7D7659-6808-49DE-9601-FB95575A5EE5}"/>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0BBF300-7D51-459A-BA7E-E779BAB958F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116878568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容页12">
    <p:bg>
      <p:bgPr>
        <a:solidFill>
          <a:schemeClr val="bg1">
            <a:lumMod val="95000"/>
          </a:schemeClr>
        </a:solidFill>
        <a:effectLst/>
      </p:bgPr>
    </p:bg>
    <p:spTree>
      <p:nvGrpSpPr>
        <p:cNvPr id="1" name=""/>
        <p:cNvGrpSpPr/>
        <p:nvPr/>
      </p:nvGrpSpPr>
      <p:grpSpPr>
        <a:xfrm>
          <a:off x="0" y="0"/>
          <a:ext cx="0" cy="0"/>
          <a:chOff x="0" y="0"/>
          <a:chExt cx="0" cy="0"/>
        </a:xfrm>
      </p:grpSpPr>
      <p:sp>
        <p:nvSpPr>
          <p:cNvPr id="128" name="图片占位符 127">
            <a:extLst>
              <a:ext uri="{FF2B5EF4-FFF2-40B4-BE49-F238E27FC236}">
                <a16:creationId xmlns:a16="http://schemas.microsoft.com/office/drawing/2014/main" id="{F540BDE6-E5D0-4250-83C1-4140808E22D1}"/>
              </a:ext>
            </a:extLst>
          </p:cNvPr>
          <p:cNvSpPr>
            <a:spLocks noGrp="1"/>
          </p:cNvSpPr>
          <p:nvPr>
            <p:ph type="pic" sz="quarter" idx="13"/>
          </p:nvPr>
        </p:nvSpPr>
        <p:spPr>
          <a:xfrm>
            <a:off x="5070476" y="2352675"/>
            <a:ext cx="1928043" cy="1928043"/>
          </a:xfrm>
          <a:custGeom>
            <a:avLst/>
            <a:gdLst>
              <a:gd name="connsiteX0" fmla="*/ 964022 w 1928043"/>
              <a:gd name="connsiteY0" fmla="*/ 0 h 1928043"/>
              <a:gd name="connsiteX1" fmla="*/ 1928043 w 1928043"/>
              <a:gd name="connsiteY1" fmla="*/ 964022 h 1928043"/>
              <a:gd name="connsiteX2" fmla="*/ 964022 w 1928043"/>
              <a:gd name="connsiteY2" fmla="*/ 1928043 h 1928043"/>
              <a:gd name="connsiteX3" fmla="*/ 0 w 1928043"/>
              <a:gd name="connsiteY3" fmla="*/ 964022 h 1928043"/>
              <a:gd name="connsiteX4" fmla="*/ 964022 w 1928043"/>
              <a:gd name="connsiteY4" fmla="*/ 0 h 19280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28043" h="1928043">
                <a:moveTo>
                  <a:pt x="964022" y="0"/>
                </a:moveTo>
                <a:cubicBezTo>
                  <a:pt x="1496436" y="0"/>
                  <a:pt x="1928043" y="431608"/>
                  <a:pt x="1928043" y="964022"/>
                </a:cubicBezTo>
                <a:cubicBezTo>
                  <a:pt x="1928043" y="1496436"/>
                  <a:pt x="1496436" y="1928043"/>
                  <a:pt x="964022" y="1928043"/>
                </a:cubicBezTo>
                <a:cubicBezTo>
                  <a:pt x="431608" y="1928043"/>
                  <a:pt x="0" y="1496436"/>
                  <a:pt x="0" y="964022"/>
                </a:cubicBezTo>
                <a:cubicBezTo>
                  <a:pt x="0" y="431608"/>
                  <a:pt x="431608" y="0"/>
                  <a:pt x="964022" y="0"/>
                </a:cubicBezTo>
                <a:close/>
              </a:path>
            </a:pathLst>
          </a:custGeom>
        </p:spPr>
        <p:txBody>
          <a:bodyPr wrap="square">
            <a:noAutofit/>
          </a:bodyPr>
          <a:lstStyle/>
          <a:p>
            <a:endParaRPr lang="zh-CN" altLang="en-US"/>
          </a:p>
        </p:txBody>
      </p:sp>
      <p:grpSp>
        <p:nvGrpSpPr>
          <p:cNvPr id="4" name="组合 3">
            <a:extLst>
              <a:ext uri="{FF2B5EF4-FFF2-40B4-BE49-F238E27FC236}">
                <a16:creationId xmlns:a16="http://schemas.microsoft.com/office/drawing/2014/main" id="{9DDA9FEB-E3F4-46A3-9929-6B2BA9D7EC04}"/>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5" name="îśliďe">
              <a:extLst>
                <a:ext uri="{FF2B5EF4-FFF2-40B4-BE49-F238E27FC236}">
                  <a16:creationId xmlns:a16="http://schemas.microsoft.com/office/drawing/2014/main" id="{1195D9FD-891B-44F1-B20E-67ECB2BC4A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6" name="íšḻíḍé">
              <a:extLst>
                <a:ext uri="{FF2B5EF4-FFF2-40B4-BE49-F238E27FC236}">
                  <a16:creationId xmlns:a16="http://schemas.microsoft.com/office/drawing/2014/main" id="{425BBE86-BB0C-42B5-A522-8C3AF34CCF4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7" name="ïṥḻïḓé">
              <a:extLst>
                <a:ext uri="{FF2B5EF4-FFF2-40B4-BE49-F238E27FC236}">
                  <a16:creationId xmlns:a16="http://schemas.microsoft.com/office/drawing/2014/main" id="{C47C1DE8-FADA-49AD-815D-FF026D28EFFD}"/>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8" name="î$ḷíḋè">
              <a:extLst>
                <a:ext uri="{FF2B5EF4-FFF2-40B4-BE49-F238E27FC236}">
                  <a16:creationId xmlns:a16="http://schemas.microsoft.com/office/drawing/2014/main" id="{71C8337C-D53C-4627-8A03-10D937D64F2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9" name="i$ḷiḍe">
              <a:extLst>
                <a:ext uri="{FF2B5EF4-FFF2-40B4-BE49-F238E27FC236}">
                  <a16:creationId xmlns:a16="http://schemas.microsoft.com/office/drawing/2014/main" id="{BBD11B76-CC46-455E-AEA5-6CD3272DDF2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0" name="ïṡļïdè">
              <a:extLst>
                <a:ext uri="{FF2B5EF4-FFF2-40B4-BE49-F238E27FC236}">
                  <a16:creationId xmlns:a16="http://schemas.microsoft.com/office/drawing/2014/main" id="{C01B95BB-B68D-4F16-BB5C-7A03B6CE20F0}"/>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1" name="íŝḻíḓê">
              <a:extLst>
                <a:ext uri="{FF2B5EF4-FFF2-40B4-BE49-F238E27FC236}">
                  <a16:creationId xmlns:a16="http://schemas.microsoft.com/office/drawing/2014/main" id="{279B8CD3-B1A6-49F2-BD1A-4E8EAA03E0F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 name="isľîḑê">
              <a:extLst>
                <a:ext uri="{FF2B5EF4-FFF2-40B4-BE49-F238E27FC236}">
                  <a16:creationId xmlns:a16="http://schemas.microsoft.com/office/drawing/2014/main" id="{943E8A3F-8C45-487B-BF65-BD343376856E}"/>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5" name="图片 124">
            <a:extLst>
              <a:ext uri="{FF2B5EF4-FFF2-40B4-BE49-F238E27FC236}">
                <a16:creationId xmlns:a16="http://schemas.microsoft.com/office/drawing/2014/main" id="{51735B88-50CB-47CD-A49E-4D89D986D8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341" name="文本框 340">
            <a:extLst>
              <a:ext uri="{FF2B5EF4-FFF2-40B4-BE49-F238E27FC236}">
                <a16:creationId xmlns:a16="http://schemas.microsoft.com/office/drawing/2014/main" id="{5F1639E9-7C97-4EE6-A573-200FBA5B520B}"/>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2" name="文本框 341">
            <a:extLst>
              <a:ext uri="{FF2B5EF4-FFF2-40B4-BE49-F238E27FC236}">
                <a16:creationId xmlns:a16="http://schemas.microsoft.com/office/drawing/2014/main" id="{57790C41-31A0-4ABC-B190-6CB114DD2490}"/>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5" name="直接连接符 344">
            <a:extLst>
              <a:ext uri="{FF2B5EF4-FFF2-40B4-BE49-F238E27FC236}">
                <a16:creationId xmlns:a16="http://schemas.microsoft.com/office/drawing/2014/main" id="{872F3912-ABA9-48FB-8699-28B0E67EA9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6" name="组合 345">
            <a:extLst>
              <a:ext uri="{FF2B5EF4-FFF2-40B4-BE49-F238E27FC236}">
                <a16:creationId xmlns:a16="http://schemas.microsoft.com/office/drawing/2014/main" id="{868A7A73-5ABC-4313-8567-38752A2E4A24}"/>
              </a:ext>
            </a:extLst>
          </p:cNvPr>
          <p:cNvGrpSpPr/>
          <p:nvPr userDrawn="1"/>
        </p:nvGrpSpPr>
        <p:grpSpPr>
          <a:xfrm>
            <a:off x="10672870" y="250062"/>
            <a:ext cx="913766" cy="457978"/>
            <a:chOff x="1585727" y="453077"/>
            <a:chExt cx="374706" cy="187802"/>
          </a:xfrm>
          <a:solidFill>
            <a:schemeClr val="accent1"/>
          </a:solidFill>
        </p:grpSpPr>
        <p:sp>
          <p:nvSpPr>
            <p:cNvPr id="347" name="îśliďe">
              <a:extLst>
                <a:ext uri="{FF2B5EF4-FFF2-40B4-BE49-F238E27FC236}">
                  <a16:creationId xmlns:a16="http://schemas.microsoft.com/office/drawing/2014/main" id="{6301E0BA-FC37-4122-8ED5-B7BF8F4FC18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8" name="íšḻíḍé">
              <a:extLst>
                <a:ext uri="{FF2B5EF4-FFF2-40B4-BE49-F238E27FC236}">
                  <a16:creationId xmlns:a16="http://schemas.microsoft.com/office/drawing/2014/main" id="{023F99EF-5799-4AAC-AC50-4FC7575DFCE0}"/>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9" name="ïṥḻïḓé">
              <a:extLst>
                <a:ext uri="{FF2B5EF4-FFF2-40B4-BE49-F238E27FC236}">
                  <a16:creationId xmlns:a16="http://schemas.microsoft.com/office/drawing/2014/main" id="{CF0F63AB-9F2D-44C5-AE59-F189C105D2B8}"/>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50" name="î$ḷíḋè">
              <a:extLst>
                <a:ext uri="{FF2B5EF4-FFF2-40B4-BE49-F238E27FC236}">
                  <a16:creationId xmlns:a16="http://schemas.microsoft.com/office/drawing/2014/main" id="{714C91D0-66BA-4042-B134-D4ED725881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1" name="i$ḷiḍe">
              <a:extLst>
                <a:ext uri="{FF2B5EF4-FFF2-40B4-BE49-F238E27FC236}">
                  <a16:creationId xmlns:a16="http://schemas.microsoft.com/office/drawing/2014/main" id="{4D3C7803-433B-488D-B30D-26009671D2C5}"/>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2" name="ïṡļïdè">
              <a:extLst>
                <a:ext uri="{FF2B5EF4-FFF2-40B4-BE49-F238E27FC236}">
                  <a16:creationId xmlns:a16="http://schemas.microsoft.com/office/drawing/2014/main" id="{6048D35D-8237-4961-8668-704B168E15AF}"/>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3" name="íŝḻíḓê">
              <a:extLst>
                <a:ext uri="{FF2B5EF4-FFF2-40B4-BE49-F238E27FC236}">
                  <a16:creationId xmlns:a16="http://schemas.microsoft.com/office/drawing/2014/main" id="{ED6DF677-33B1-4EFC-8240-71BB71B67D0E}"/>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4" name="isľîḑê">
              <a:extLst>
                <a:ext uri="{FF2B5EF4-FFF2-40B4-BE49-F238E27FC236}">
                  <a16:creationId xmlns:a16="http://schemas.microsoft.com/office/drawing/2014/main" id="{73425A2F-6A40-4B5F-B5E9-388538FB7F2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5" name="椭圆 354">
            <a:extLst>
              <a:ext uri="{FF2B5EF4-FFF2-40B4-BE49-F238E27FC236}">
                <a16:creationId xmlns:a16="http://schemas.microsoft.com/office/drawing/2014/main" id="{C37B34DD-12DB-445F-8E1A-DCF3499ECC54}"/>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文本占位符 163">
            <a:extLst>
              <a:ext uri="{FF2B5EF4-FFF2-40B4-BE49-F238E27FC236}">
                <a16:creationId xmlns:a16="http://schemas.microsoft.com/office/drawing/2014/main" id="{B6CB49CE-AB35-44EC-A55F-EB60B4BFEC62}"/>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26935646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容页13">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A7EDB1B9-A854-4203-B77F-B61D463DBB1B}"/>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35DD738A-7624-4463-B38A-258A2719E245}"/>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BF44F3D1-94C5-40DA-A758-3F5925E6383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6F584386-AD1B-4957-9276-0969EC306FAE}"/>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651348A-9E4F-40B6-89B9-5BCD7A447BE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90414720-4042-48E8-9DD7-46B2C7914714}"/>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7916F5F1-E3AE-42D4-A813-3742FC77CACB}"/>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6012D1CC-FD09-488B-B770-858C319C289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7BEBA14A-4678-4359-8335-E2EE1BEA54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4" name="图片 123">
            <a:extLst>
              <a:ext uri="{FF2B5EF4-FFF2-40B4-BE49-F238E27FC236}">
                <a16:creationId xmlns:a16="http://schemas.microsoft.com/office/drawing/2014/main" id="{BA370D12-EC88-4CFC-9102-DB908E82454B}"/>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26" name="图片占位符 125">
            <a:extLst>
              <a:ext uri="{FF2B5EF4-FFF2-40B4-BE49-F238E27FC236}">
                <a16:creationId xmlns:a16="http://schemas.microsoft.com/office/drawing/2014/main" id="{42DB3125-7314-4156-9D74-A41A6FD8506D}"/>
              </a:ext>
            </a:extLst>
          </p:cNvPr>
          <p:cNvSpPr>
            <a:spLocks noGrp="1"/>
          </p:cNvSpPr>
          <p:nvPr>
            <p:ph type="pic" sz="quarter" idx="13"/>
          </p:nvPr>
        </p:nvSpPr>
        <p:spPr>
          <a:xfrm>
            <a:off x="1155701" y="1123952"/>
            <a:ext cx="3944241" cy="4610097"/>
          </a:xfrm>
          <a:prstGeom prst="rect">
            <a:avLst/>
          </a:prstGeom>
        </p:spPr>
        <p:txBody>
          <a:bodyPr/>
          <a:lstStyle/>
          <a:p>
            <a:endParaRPr lang="zh-CN" altLang="en-US"/>
          </a:p>
        </p:txBody>
      </p:sp>
      <p:sp>
        <p:nvSpPr>
          <p:cNvPr id="340" name="文本框 339">
            <a:extLst>
              <a:ext uri="{FF2B5EF4-FFF2-40B4-BE49-F238E27FC236}">
                <a16:creationId xmlns:a16="http://schemas.microsoft.com/office/drawing/2014/main" id="{F035BB5F-8020-463D-AFA2-44CE626330C5}"/>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341" name="文本框 340">
            <a:extLst>
              <a:ext uri="{FF2B5EF4-FFF2-40B4-BE49-F238E27FC236}">
                <a16:creationId xmlns:a16="http://schemas.microsoft.com/office/drawing/2014/main" id="{2F9ED512-A3A8-41A1-A2CE-48413529FEE7}"/>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344" name="直接连接符 343">
            <a:extLst>
              <a:ext uri="{FF2B5EF4-FFF2-40B4-BE49-F238E27FC236}">
                <a16:creationId xmlns:a16="http://schemas.microsoft.com/office/drawing/2014/main" id="{1C5BA3E7-496D-4EFC-852D-B973DAEFDB62}"/>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345" name="组合 344">
            <a:extLst>
              <a:ext uri="{FF2B5EF4-FFF2-40B4-BE49-F238E27FC236}">
                <a16:creationId xmlns:a16="http://schemas.microsoft.com/office/drawing/2014/main" id="{D614F05B-B81D-4E5F-BAFA-BF4E3B668399}"/>
              </a:ext>
            </a:extLst>
          </p:cNvPr>
          <p:cNvGrpSpPr/>
          <p:nvPr userDrawn="1"/>
        </p:nvGrpSpPr>
        <p:grpSpPr>
          <a:xfrm>
            <a:off x="10672870" y="250062"/>
            <a:ext cx="913766" cy="457978"/>
            <a:chOff x="1585727" y="453077"/>
            <a:chExt cx="374706" cy="187802"/>
          </a:xfrm>
          <a:solidFill>
            <a:schemeClr val="accent1"/>
          </a:solidFill>
        </p:grpSpPr>
        <p:sp>
          <p:nvSpPr>
            <p:cNvPr id="346" name="îśliďe">
              <a:extLst>
                <a:ext uri="{FF2B5EF4-FFF2-40B4-BE49-F238E27FC236}">
                  <a16:creationId xmlns:a16="http://schemas.microsoft.com/office/drawing/2014/main" id="{1DC1DADC-46E0-41DD-A66E-EE95836D2588}"/>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47" name="íšḻíḍé">
              <a:extLst>
                <a:ext uri="{FF2B5EF4-FFF2-40B4-BE49-F238E27FC236}">
                  <a16:creationId xmlns:a16="http://schemas.microsoft.com/office/drawing/2014/main" id="{B388DAA0-B70F-4C44-A053-9005D516763A}"/>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48" name="ïṥḻïḓé">
              <a:extLst>
                <a:ext uri="{FF2B5EF4-FFF2-40B4-BE49-F238E27FC236}">
                  <a16:creationId xmlns:a16="http://schemas.microsoft.com/office/drawing/2014/main" id="{3DB94F85-37E8-4506-AFE0-EC5B80B5D44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49" name="î$ḷíḋè">
              <a:extLst>
                <a:ext uri="{FF2B5EF4-FFF2-40B4-BE49-F238E27FC236}">
                  <a16:creationId xmlns:a16="http://schemas.microsoft.com/office/drawing/2014/main" id="{FC8B828A-3469-42D8-952A-66FC5CCC34E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50" name="i$ḷiḍe">
              <a:extLst>
                <a:ext uri="{FF2B5EF4-FFF2-40B4-BE49-F238E27FC236}">
                  <a16:creationId xmlns:a16="http://schemas.microsoft.com/office/drawing/2014/main" id="{CD01555A-E3E2-480E-AB04-402932DB9F7E}"/>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51" name="ïṡļïdè">
              <a:extLst>
                <a:ext uri="{FF2B5EF4-FFF2-40B4-BE49-F238E27FC236}">
                  <a16:creationId xmlns:a16="http://schemas.microsoft.com/office/drawing/2014/main" id="{D555D095-146B-4A3C-BDBE-DCB084F3855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2" name="íŝḻíḓê">
              <a:extLst>
                <a:ext uri="{FF2B5EF4-FFF2-40B4-BE49-F238E27FC236}">
                  <a16:creationId xmlns:a16="http://schemas.microsoft.com/office/drawing/2014/main" id="{9013C83C-43D9-4C7B-87D9-27E60034399A}"/>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53" name="isľîḑê">
              <a:extLst>
                <a:ext uri="{FF2B5EF4-FFF2-40B4-BE49-F238E27FC236}">
                  <a16:creationId xmlns:a16="http://schemas.microsoft.com/office/drawing/2014/main" id="{6E5E5F79-2674-44C6-837E-9903BB542F12}"/>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54" name="椭圆 353">
            <a:extLst>
              <a:ext uri="{FF2B5EF4-FFF2-40B4-BE49-F238E27FC236}">
                <a16:creationId xmlns:a16="http://schemas.microsoft.com/office/drawing/2014/main" id="{6FD8E487-B46D-44FA-B429-69A865215092}"/>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文本占位符 163">
            <a:extLst>
              <a:ext uri="{FF2B5EF4-FFF2-40B4-BE49-F238E27FC236}">
                <a16:creationId xmlns:a16="http://schemas.microsoft.com/office/drawing/2014/main" id="{B7BC2190-A745-4431-92FD-ECBCE4BC68F7}"/>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spTree>
    <p:extLst>
      <p:ext uri="{BB962C8B-B14F-4D97-AF65-F5344CB8AC3E}">
        <p14:creationId xmlns:p14="http://schemas.microsoft.com/office/powerpoint/2010/main" val="678974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内容页14">
    <p:bg>
      <p:bgPr>
        <a:solidFill>
          <a:schemeClr val="bg1">
            <a:lumMod val="95000"/>
          </a:schemeClr>
        </a:solidFill>
        <a:effectLst/>
      </p:bgPr>
    </p:bg>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A9CAC4A-865E-49E3-8731-FCABCC67D6B9}"/>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4" name="îśliďe">
              <a:extLst>
                <a:ext uri="{FF2B5EF4-FFF2-40B4-BE49-F238E27FC236}">
                  <a16:creationId xmlns:a16="http://schemas.microsoft.com/office/drawing/2014/main" id="{6D0E3A22-DF41-49B9-BDC7-6AEAE2777297}"/>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5" name="íšḻíḍé">
              <a:extLst>
                <a:ext uri="{FF2B5EF4-FFF2-40B4-BE49-F238E27FC236}">
                  <a16:creationId xmlns:a16="http://schemas.microsoft.com/office/drawing/2014/main" id="{D2502648-AA34-4D64-9E31-2927043C574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6" name="ïṥḻïḓé">
              <a:extLst>
                <a:ext uri="{FF2B5EF4-FFF2-40B4-BE49-F238E27FC236}">
                  <a16:creationId xmlns:a16="http://schemas.microsoft.com/office/drawing/2014/main" id="{F5C42EC3-F124-46E3-802C-283810436846}"/>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7" name="î$ḷíḋè">
              <a:extLst>
                <a:ext uri="{FF2B5EF4-FFF2-40B4-BE49-F238E27FC236}">
                  <a16:creationId xmlns:a16="http://schemas.microsoft.com/office/drawing/2014/main" id="{F127877A-C948-4605-AC7A-6394FDC28741}"/>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8" name="i$ḷiḍe">
              <a:extLst>
                <a:ext uri="{FF2B5EF4-FFF2-40B4-BE49-F238E27FC236}">
                  <a16:creationId xmlns:a16="http://schemas.microsoft.com/office/drawing/2014/main" id="{D9BDE8C1-4B90-4166-81BB-04EBE9EF4D98}"/>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9" name="ïṡļïdè">
              <a:extLst>
                <a:ext uri="{FF2B5EF4-FFF2-40B4-BE49-F238E27FC236}">
                  <a16:creationId xmlns:a16="http://schemas.microsoft.com/office/drawing/2014/main" id="{CA8027DB-98A9-4909-8032-7BCDF8D904A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0" name="íŝḻíḓê">
              <a:extLst>
                <a:ext uri="{FF2B5EF4-FFF2-40B4-BE49-F238E27FC236}">
                  <a16:creationId xmlns:a16="http://schemas.microsoft.com/office/drawing/2014/main" id="{F6839995-F008-484C-8BC3-91C01EFF9F56}"/>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1" name="isľîḑê">
              <a:extLst>
                <a:ext uri="{FF2B5EF4-FFF2-40B4-BE49-F238E27FC236}">
                  <a16:creationId xmlns:a16="http://schemas.microsoft.com/office/drawing/2014/main" id="{B00D56CC-10C2-40DF-8498-36360BA87293}"/>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pic>
        <p:nvPicPr>
          <p:cNvPr id="12" name="图片 11">
            <a:extLst>
              <a:ext uri="{FF2B5EF4-FFF2-40B4-BE49-F238E27FC236}">
                <a16:creationId xmlns:a16="http://schemas.microsoft.com/office/drawing/2014/main" id="{124D1203-8E71-42D8-ADE3-A64DC13C115E}"/>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4" name="文本框 13">
            <a:extLst>
              <a:ext uri="{FF2B5EF4-FFF2-40B4-BE49-F238E27FC236}">
                <a16:creationId xmlns:a16="http://schemas.microsoft.com/office/drawing/2014/main" id="{F1EB2C21-849F-4F0B-803B-7AC4ABD5DBD1}"/>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5" name="文本框 14">
            <a:extLst>
              <a:ext uri="{FF2B5EF4-FFF2-40B4-BE49-F238E27FC236}">
                <a16:creationId xmlns:a16="http://schemas.microsoft.com/office/drawing/2014/main" id="{C45E2F30-5949-4ED4-A109-B6B1D781F0F1}"/>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cxnSp>
        <p:nvCxnSpPr>
          <p:cNvPr id="16" name="直接连接符 15">
            <a:extLst>
              <a:ext uri="{FF2B5EF4-FFF2-40B4-BE49-F238E27FC236}">
                <a16:creationId xmlns:a16="http://schemas.microsoft.com/office/drawing/2014/main" id="{2540EFFF-5E1E-49DF-B137-28242E9D16B1}"/>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C442CE9E-876D-4052-97ED-AB8CC183D2D4}"/>
              </a:ext>
            </a:extLst>
          </p:cNvPr>
          <p:cNvGrpSpPr/>
          <p:nvPr userDrawn="1"/>
        </p:nvGrpSpPr>
        <p:grpSpPr>
          <a:xfrm>
            <a:off x="10672870" y="250062"/>
            <a:ext cx="913766" cy="457978"/>
            <a:chOff x="1585727" y="453077"/>
            <a:chExt cx="374706" cy="187802"/>
          </a:xfrm>
          <a:solidFill>
            <a:schemeClr val="accent1"/>
          </a:solidFill>
        </p:grpSpPr>
        <p:sp>
          <p:nvSpPr>
            <p:cNvPr id="18" name="îśliďe">
              <a:extLst>
                <a:ext uri="{FF2B5EF4-FFF2-40B4-BE49-F238E27FC236}">
                  <a16:creationId xmlns:a16="http://schemas.microsoft.com/office/drawing/2014/main" id="{228D3189-D8DA-4DC5-8731-93349BE92B5B}"/>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9" name="íšḻíḍé">
              <a:extLst>
                <a:ext uri="{FF2B5EF4-FFF2-40B4-BE49-F238E27FC236}">
                  <a16:creationId xmlns:a16="http://schemas.microsoft.com/office/drawing/2014/main" id="{3725DDB3-E5B7-4A23-A1D5-30D8D6ADB402}"/>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0" name="ïṥḻïḓé">
              <a:extLst>
                <a:ext uri="{FF2B5EF4-FFF2-40B4-BE49-F238E27FC236}">
                  <a16:creationId xmlns:a16="http://schemas.microsoft.com/office/drawing/2014/main" id="{33785B02-E6CA-41E7-8B7F-EA502F9E91C7}"/>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1" name="î$ḷíḋè">
              <a:extLst>
                <a:ext uri="{FF2B5EF4-FFF2-40B4-BE49-F238E27FC236}">
                  <a16:creationId xmlns:a16="http://schemas.microsoft.com/office/drawing/2014/main" id="{57EBE7AC-411D-402D-9A9A-55B2BFC58C74}"/>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2" name="i$ḷiḍe">
              <a:extLst>
                <a:ext uri="{FF2B5EF4-FFF2-40B4-BE49-F238E27FC236}">
                  <a16:creationId xmlns:a16="http://schemas.microsoft.com/office/drawing/2014/main" id="{AF26F0D0-0E60-41C6-8192-45CE0DE76B1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3" name="ïṡļïdè">
              <a:extLst>
                <a:ext uri="{FF2B5EF4-FFF2-40B4-BE49-F238E27FC236}">
                  <a16:creationId xmlns:a16="http://schemas.microsoft.com/office/drawing/2014/main" id="{ED54000E-F8F8-4E48-88FE-D68E9701DFB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4" name="íŝḻíḓê">
              <a:extLst>
                <a:ext uri="{FF2B5EF4-FFF2-40B4-BE49-F238E27FC236}">
                  <a16:creationId xmlns:a16="http://schemas.microsoft.com/office/drawing/2014/main" id="{3519DFED-4A2B-42AD-AB2C-01E9C8A44A9B}"/>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5" name="isľîḑê">
              <a:extLst>
                <a:ext uri="{FF2B5EF4-FFF2-40B4-BE49-F238E27FC236}">
                  <a16:creationId xmlns:a16="http://schemas.microsoft.com/office/drawing/2014/main" id="{E527C414-F980-4E3F-AC95-B9D4B48DFACF}"/>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26" name="椭圆 25">
            <a:extLst>
              <a:ext uri="{FF2B5EF4-FFF2-40B4-BE49-F238E27FC236}">
                <a16:creationId xmlns:a16="http://schemas.microsoft.com/office/drawing/2014/main" id="{C54E03BE-357F-42C6-9923-09956954CF8B}"/>
              </a:ext>
            </a:extLst>
          </p:cNvPr>
          <p:cNvSpPr/>
          <p:nvPr userDrawn="1"/>
        </p:nvSpPr>
        <p:spPr>
          <a:xfrm>
            <a:off x="314691" y="151816"/>
            <a:ext cx="654470" cy="654470"/>
          </a:xfrm>
          <a:prstGeom prst="ellipse">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占位符 163">
            <a:extLst>
              <a:ext uri="{FF2B5EF4-FFF2-40B4-BE49-F238E27FC236}">
                <a16:creationId xmlns:a16="http://schemas.microsoft.com/office/drawing/2014/main" id="{E09EA8D3-74EF-4CFC-9A60-38BF481F74EA}"/>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grpSp>
        <p:nvGrpSpPr>
          <p:cNvPr id="28" name="组合 27">
            <a:extLst>
              <a:ext uri="{FF2B5EF4-FFF2-40B4-BE49-F238E27FC236}">
                <a16:creationId xmlns:a16="http://schemas.microsoft.com/office/drawing/2014/main" id="{1CFA14D2-01F1-4DF0-B2A6-BFF2575C48A2}"/>
              </a:ext>
            </a:extLst>
          </p:cNvPr>
          <p:cNvGrpSpPr/>
          <p:nvPr userDrawn="1"/>
        </p:nvGrpSpPr>
        <p:grpSpPr>
          <a:xfrm>
            <a:off x="2539883" y="1646681"/>
            <a:ext cx="7112234" cy="3564639"/>
            <a:chOff x="1585727" y="453077"/>
            <a:chExt cx="374706" cy="187802"/>
          </a:xfrm>
          <a:solidFill>
            <a:schemeClr val="bg1">
              <a:lumMod val="65000"/>
              <a:alpha val="4000"/>
            </a:schemeClr>
          </a:solidFill>
        </p:grpSpPr>
        <p:sp>
          <p:nvSpPr>
            <p:cNvPr id="29" name="îśliďe">
              <a:extLst>
                <a:ext uri="{FF2B5EF4-FFF2-40B4-BE49-F238E27FC236}">
                  <a16:creationId xmlns:a16="http://schemas.microsoft.com/office/drawing/2014/main" id="{614E7815-EC78-4907-8A87-DCDE0DC90BF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BD0E37F9-4D3D-4967-9E1C-C1D0C121C38F}"/>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9CAD6A8C-6119-4636-AB27-F8E58BA2C5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5507A9F1-086B-4E13-9F9B-F56CB078D80E}"/>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D4AB0866-5F48-44D5-A280-22C21F085AA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D9733264-9E45-4165-9896-BFB177D56F9A}"/>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C7EC23A6-AB6C-43F9-B691-7291471B871D}"/>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F0B1D1A0-9307-4007-BBE3-B7E771116B0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grpSp>
        <p:nvGrpSpPr>
          <p:cNvPr id="2" name="组合 1">
            <a:extLst>
              <a:ext uri="{FF2B5EF4-FFF2-40B4-BE49-F238E27FC236}">
                <a16:creationId xmlns:a16="http://schemas.microsoft.com/office/drawing/2014/main" id="{A9F06922-CB66-4BB7-896A-8D2C2B2251EF}"/>
              </a:ext>
            </a:extLst>
          </p:cNvPr>
          <p:cNvGrpSpPr/>
          <p:nvPr userDrawn="1"/>
        </p:nvGrpSpPr>
        <p:grpSpPr>
          <a:xfrm>
            <a:off x="1176251" y="1675235"/>
            <a:ext cx="2665723" cy="3507530"/>
            <a:chOff x="1176251" y="1675235"/>
            <a:chExt cx="2665723" cy="3507530"/>
          </a:xfrm>
        </p:grpSpPr>
        <p:sp>
          <p:nvSpPr>
            <p:cNvPr id="37" name="矩形 36">
              <a:extLst>
                <a:ext uri="{FF2B5EF4-FFF2-40B4-BE49-F238E27FC236}">
                  <a16:creationId xmlns:a16="http://schemas.microsoft.com/office/drawing/2014/main" id="{A2B92018-95E0-4552-93E5-22F167C0235D}"/>
                </a:ext>
              </a:extLst>
            </p:cNvPr>
            <p:cNvSpPr/>
            <p:nvPr userDrawn="1"/>
          </p:nvSpPr>
          <p:spPr>
            <a:xfrm>
              <a:off x="1176251"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5ED6ACA3-8385-4BF7-AA4C-AC7A70901023}"/>
                </a:ext>
              </a:extLst>
            </p:cNvPr>
            <p:cNvSpPr/>
            <p:nvPr userDrawn="1"/>
          </p:nvSpPr>
          <p:spPr>
            <a:xfrm>
              <a:off x="1176251" y="4741333"/>
              <a:ext cx="2665723" cy="441432"/>
            </a:xfrm>
            <a:prstGeom prst="rect">
              <a:avLst/>
            </a:prstGeom>
            <a:blipFill dpi="0" rotWithShape="1">
              <a:blip r:embed="rId3"/>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a:extLst>
                <a:ext uri="{FF2B5EF4-FFF2-40B4-BE49-F238E27FC236}">
                  <a16:creationId xmlns:a16="http://schemas.microsoft.com/office/drawing/2014/main" id="{B16850AA-92AC-40DA-996D-814B38D999DD}"/>
                </a:ext>
              </a:extLst>
            </p:cNvPr>
            <p:cNvSpPr/>
            <p:nvPr userDrawn="1"/>
          </p:nvSpPr>
          <p:spPr>
            <a:xfrm>
              <a:off x="1176251"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 name="组合 12">
            <a:extLst>
              <a:ext uri="{FF2B5EF4-FFF2-40B4-BE49-F238E27FC236}">
                <a16:creationId xmlns:a16="http://schemas.microsoft.com/office/drawing/2014/main" id="{E41531BF-7A9A-4F92-8DE9-424EC0ED5611}"/>
              </a:ext>
            </a:extLst>
          </p:cNvPr>
          <p:cNvGrpSpPr/>
          <p:nvPr userDrawn="1"/>
        </p:nvGrpSpPr>
        <p:grpSpPr>
          <a:xfrm>
            <a:off x="4763139" y="1675235"/>
            <a:ext cx="2665723" cy="3507530"/>
            <a:chOff x="4763139" y="1675235"/>
            <a:chExt cx="2665723" cy="3507530"/>
          </a:xfrm>
        </p:grpSpPr>
        <p:sp>
          <p:nvSpPr>
            <p:cNvPr id="40" name="矩形 39">
              <a:extLst>
                <a:ext uri="{FF2B5EF4-FFF2-40B4-BE49-F238E27FC236}">
                  <a16:creationId xmlns:a16="http://schemas.microsoft.com/office/drawing/2014/main" id="{89244897-C360-48EC-8F3C-A23B73990BBC}"/>
                </a:ext>
              </a:extLst>
            </p:cNvPr>
            <p:cNvSpPr/>
            <p:nvPr userDrawn="1"/>
          </p:nvSpPr>
          <p:spPr>
            <a:xfrm>
              <a:off x="4763139" y="1675235"/>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C463C52B-A9FA-46B0-9BFA-5AB9EA5C6801}"/>
                </a:ext>
              </a:extLst>
            </p:cNvPr>
            <p:cNvSpPr/>
            <p:nvPr userDrawn="1"/>
          </p:nvSpPr>
          <p:spPr>
            <a:xfrm>
              <a:off x="4763139" y="4741333"/>
              <a:ext cx="2665723" cy="441432"/>
            </a:xfrm>
            <a:prstGeom prst="rect">
              <a:avLst/>
            </a:prstGeom>
            <a:blipFill dpi="0" rotWithShape="1">
              <a:blip r:embed="rId4"/>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a:extLst>
                <a:ext uri="{FF2B5EF4-FFF2-40B4-BE49-F238E27FC236}">
                  <a16:creationId xmlns:a16="http://schemas.microsoft.com/office/drawing/2014/main" id="{53585078-156E-43B4-9EC2-438E9F02073F}"/>
                </a:ext>
              </a:extLst>
            </p:cNvPr>
            <p:cNvSpPr/>
            <p:nvPr userDrawn="1"/>
          </p:nvSpPr>
          <p:spPr>
            <a:xfrm>
              <a:off x="4763139"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48" name="组合 47">
            <a:extLst>
              <a:ext uri="{FF2B5EF4-FFF2-40B4-BE49-F238E27FC236}">
                <a16:creationId xmlns:a16="http://schemas.microsoft.com/office/drawing/2014/main" id="{4876FA53-4A7A-4FC7-8EEB-60DA5B97336F}"/>
              </a:ext>
            </a:extLst>
          </p:cNvPr>
          <p:cNvGrpSpPr/>
          <p:nvPr userDrawn="1"/>
        </p:nvGrpSpPr>
        <p:grpSpPr>
          <a:xfrm>
            <a:off x="8350027" y="1607089"/>
            <a:ext cx="2665723" cy="3575676"/>
            <a:chOff x="8350027" y="1607089"/>
            <a:chExt cx="2665723" cy="3575676"/>
          </a:xfrm>
        </p:grpSpPr>
        <p:sp>
          <p:nvSpPr>
            <p:cNvPr id="43" name="矩形 42">
              <a:extLst>
                <a:ext uri="{FF2B5EF4-FFF2-40B4-BE49-F238E27FC236}">
                  <a16:creationId xmlns:a16="http://schemas.microsoft.com/office/drawing/2014/main" id="{9C406E35-A419-4856-9DCB-5D3A126944FC}"/>
                </a:ext>
              </a:extLst>
            </p:cNvPr>
            <p:cNvSpPr/>
            <p:nvPr userDrawn="1"/>
          </p:nvSpPr>
          <p:spPr>
            <a:xfrm>
              <a:off x="8350027" y="1607089"/>
              <a:ext cx="2665723" cy="3507530"/>
            </a:xfrm>
            <a:prstGeom prst="rect">
              <a:avLst/>
            </a:prstGeom>
            <a:solidFill>
              <a:schemeClr val="bg1">
                <a:alpha val="64000"/>
              </a:schemeClr>
            </a:solidFill>
            <a:ln>
              <a:noFill/>
            </a:ln>
            <a:effectLst>
              <a:outerShdw blurRad="88900" sx="102000" sy="102000" algn="ctr"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01DD0141-A5C0-4BC5-A759-896F71BEF2F0}"/>
                </a:ext>
              </a:extLst>
            </p:cNvPr>
            <p:cNvSpPr/>
            <p:nvPr userDrawn="1"/>
          </p:nvSpPr>
          <p:spPr>
            <a:xfrm>
              <a:off x="8350027" y="4741333"/>
              <a:ext cx="2665723" cy="441432"/>
            </a:xfrm>
            <a:prstGeom prst="rect">
              <a:avLst/>
            </a:prstGeom>
            <a:blipFill dpi="0" rotWithShape="1">
              <a:blip r:embed="rId5"/>
              <a:srcRect/>
              <a:tile tx="0" ty="0" sx="100000" sy="100000" flip="none"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矩形 44">
              <a:extLst>
                <a:ext uri="{FF2B5EF4-FFF2-40B4-BE49-F238E27FC236}">
                  <a16:creationId xmlns:a16="http://schemas.microsoft.com/office/drawing/2014/main" id="{073B1A69-4248-4082-B253-01A9E418F787}"/>
                </a:ext>
              </a:extLst>
            </p:cNvPr>
            <p:cNvSpPr/>
            <p:nvPr userDrawn="1"/>
          </p:nvSpPr>
          <p:spPr>
            <a:xfrm>
              <a:off x="8350027" y="4741333"/>
              <a:ext cx="2665723" cy="441432"/>
            </a:xfrm>
            <a:prstGeom prst="rect">
              <a:avLst/>
            </a:prstGeom>
            <a:solidFill>
              <a:schemeClr val="accent1">
                <a:lumMod val="60000"/>
                <a:lumOff val="40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Tree>
    <p:extLst>
      <p:ext uri="{BB962C8B-B14F-4D97-AF65-F5344CB8AC3E}">
        <p14:creationId xmlns:p14="http://schemas.microsoft.com/office/powerpoint/2010/main" val="71883326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内容页15">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E609E687-6FF3-497E-8D2B-0726366B5A6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solidFill>
            <a:schemeClr val="bg1">
              <a:lumMod val="95000"/>
            </a:schemeClr>
          </a:solidFill>
        </p:spPr>
      </p:pic>
      <p:sp>
        <p:nvSpPr>
          <p:cNvPr id="4" name="文本框 3">
            <a:extLst>
              <a:ext uri="{FF2B5EF4-FFF2-40B4-BE49-F238E27FC236}">
                <a16:creationId xmlns:a16="http://schemas.microsoft.com/office/drawing/2014/main" id="{AAB9FB1F-A3CF-4CA9-A9EF-0C48F4A86958}"/>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5" name="文本框 4">
            <a:extLst>
              <a:ext uri="{FF2B5EF4-FFF2-40B4-BE49-F238E27FC236}">
                <a16:creationId xmlns:a16="http://schemas.microsoft.com/office/drawing/2014/main" id="{81452CF3-21CF-4F76-AD35-B3F9496A01CA}"/>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6" name="椭圆 5">
            <a:extLst>
              <a:ext uri="{FF2B5EF4-FFF2-40B4-BE49-F238E27FC236}">
                <a16:creationId xmlns:a16="http://schemas.microsoft.com/office/drawing/2014/main" id="{FAEE827E-265E-4523-9A1B-2462FC7787A9}"/>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占位符 163">
            <a:extLst>
              <a:ext uri="{FF2B5EF4-FFF2-40B4-BE49-F238E27FC236}">
                <a16:creationId xmlns:a16="http://schemas.microsoft.com/office/drawing/2014/main" id="{84E4C8C5-8729-407F-88E4-E64D9E5A8F4C}"/>
              </a:ext>
            </a:extLst>
          </p:cNvPr>
          <p:cNvSpPr>
            <a:spLocks noGrp="1"/>
          </p:cNvSpPr>
          <p:nvPr>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8" name="直接连接符 7">
            <a:extLst>
              <a:ext uri="{FF2B5EF4-FFF2-40B4-BE49-F238E27FC236}">
                <a16:creationId xmlns:a16="http://schemas.microsoft.com/office/drawing/2014/main" id="{FA719032-0D1F-4457-A6F4-CD326AC58616}"/>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E5E857CB-1D67-40E0-9A56-A3291BF50DAB}"/>
              </a:ext>
            </a:extLst>
          </p:cNvPr>
          <p:cNvGrpSpPr/>
          <p:nvPr userDrawn="1"/>
        </p:nvGrpSpPr>
        <p:grpSpPr>
          <a:xfrm>
            <a:off x="10672870" y="250062"/>
            <a:ext cx="913766" cy="457978"/>
            <a:chOff x="1585727" y="453077"/>
            <a:chExt cx="374706" cy="187802"/>
          </a:xfrm>
          <a:solidFill>
            <a:schemeClr val="accent1"/>
          </a:solidFill>
        </p:grpSpPr>
        <p:sp>
          <p:nvSpPr>
            <p:cNvPr id="10" name="îśliďe">
              <a:extLst>
                <a:ext uri="{FF2B5EF4-FFF2-40B4-BE49-F238E27FC236}">
                  <a16:creationId xmlns:a16="http://schemas.microsoft.com/office/drawing/2014/main" id="{EDD6936A-E126-457C-9B28-47B3FED26544}"/>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1" name="íšḻíḍé">
              <a:extLst>
                <a:ext uri="{FF2B5EF4-FFF2-40B4-BE49-F238E27FC236}">
                  <a16:creationId xmlns:a16="http://schemas.microsoft.com/office/drawing/2014/main" id="{70E56523-74B0-4F94-AA1C-DE8A7B3B6EF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 name="ïṥḻïḓé">
              <a:extLst>
                <a:ext uri="{FF2B5EF4-FFF2-40B4-BE49-F238E27FC236}">
                  <a16:creationId xmlns:a16="http://schemas.microsoft.com/office/drawing/2014/main" id="{21321976-BA9B-4E34-8E85-5D3CDB97A08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3" name="î$ḷíḋè">
              <a:extLst>
                <a:ext uri="{FF2B5EF4-FFF2-40B4-BE49-F238E27FC236}">
                  <a16:creationId xmlns:a16="http://schemas.microsoft.com/office/drawing/2014/main" id="{2943ADE6-39AA-4335-9F6A-54AE5B453C5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4" name="i$ḷiḍe">
              <a:extLst>
                <a:ext uri="{FF2B5EF4-FFF2-40B4-BE49-F238E27FC236}">
                  <a16:creationId xmlns:a16="http://schemas.microsoft.com/office/drawing/2014/main" id="{31F0CBAE-4361-4C06-ABD8-552E55255E4F}"/>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5" name="ïṡļïdè">
              <a:extLst>
                <a:ext uri="{FF2B5EF4-FFF2-40B4-BE49-F238E27FC236}">
                  <a16:creationId xmlns:a16="http://schemas.microsoft.com/office/drawing/2014/main" id="{BC199AEB-7B5B-4708-97DC-0B9BEDB04A22}"/>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6" name="íŝḻíḓê">
              <a:extLst>
                <a:ext uri="{FF2B5EF4-FFF2-40B4-BE49-F238E27FC236}">
                  <a16:creationId xmlns:a16="http://schemas.microsoft.com/office/drawing/2014/main" id="{1B8A1C35-C9EF-4011-ABEA-244F3FC19D2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7" name="isľîḑê">
              <a:extLst>
                <a:ext uri="{FF2B5EF4-FFF2-40B4-BE49-F238E27FC236}">
                  <a16:creationId xmlns:a16="http://schemas.microsoft.com/office/drawing/2014/main" id="{50EAE709-8FFA-4B75-9F56-9CF7FFD0E70B}"/>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18" name="矩形 17">
            <a:extLst>
              <a:ext uri="{FF2B5EF4-FFF2-40B4-BE49-F238E27FC236}">
                <a16:creationId xmlns:a16="http://schemas.microsoft.com/office/drawing/2014/main" id="{215F96B7-1B6D-45C7-89C4-1B1CB521F90F}"/>
              </a:ext>
            </a:extLst>
          </p:cNvPr>
          <p:cNvSpPr/>
          <p:nvPr userDrawn="1"/>
        </p:nvSpPr>
        <p:spPr>
          <a:xfrm>
            <a:off x="-6350" y="1498600"/>
            <a:ext cx="12192000" cy="2197569"/>
          </a:xfrm>
          <a:prstGeom prst="rect">
            <a:avLst/>
          </a:prstGeom>
          <a:solidFill>
            <a:schemeClr val="bg1">
              <a:alpha val="80000"/>
            </a:schemeClr>
          </a:solidFill>
          <a:ln w="9525">
            <a:noFill/>
          </a:ln>
          <a:effectLst>
            <a:outerShdw blurRad="127000" dist="12700" sx="102000" sy="102000" algn="ctr" rotWithShape="0">
              <a:schemeClr val="accent1">
                <a:lumMod val="20000"/>
                <a:lumOff val="80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endParaRPr lang="zh-CN" altLang="en-US"/>
          </a:p>
        </p:txBody>
      </p:sp>
      <p:pic>
        <p:nvPicPr>
          <p:cNvPr id="19" name="图片 18">
            <a:extLst>
              <a:ext uri="{FF2B5EF4-FFF2-40B4-BE49-F238E27FC236}">
                <a16:creationId xmlns:a16="http://schemas.microsoft.com/office/drawing/2014/main" id="{435FE387-D85A-4629-A68D-0B405174EF74}"/>
              </a:ext>
            </a:extLst>
          </p:cNvPr>
          <p:cNvPicPr>
            <a:picLocks noChangeAspect="1"/>
          </p:cNvPicPr>
          <p:nvPr userDrawn="1"/>
        </p:nvPicPr>
        <p:blipFill rotWithShape="1">
          <a:blip r:embed="rId3" cstate="hqprint">
            <a:extLst>
              <a:ext uri="{28A0092B-C50C-407E-A947-70E740481C1C}">
                <a14:useLocalDpi xmlns:a14="http://schemas.microsoft.com/office/drawing/2010/main" val="0"/>
              </a:ext>
            </a:extLst>
          </a:blip>
          <a:srcRect l="46260"/>
          <a:stretch/>
        </p:blipFill>
        <p:spPr>
          <a:xfrm>
            <a:off x="1138462" y="958941"/>
            <a:ext cx="3019881" cy="5158438"/>
          </a:xfrm>
          <a:prstGeom prst="rect">
            <a:avLst/>
          </a:prstGeom>
        </p:spPr>
      </p:pic>
      <p:sp>
        <p:nvSpPr>
          <p:cNvPr id="20" name="图片占位符 2">
            <a:extLst>
              <a:ext uri="{FF2B5EF4-FFF2-40B4-BE49-F238E27FC236}">
                <a16:creationId xmlns:a16="http://schemas.microsoft.com/office/drawing/2014/main" id="{4E141A2D-B968-450E-8E30-996219BECC5D}"/>
              </a:ext>
            </a:extLst>
          </p:cNvPr>
          <p:cNvSpPr>
            <a:spLocks noGrp="1"/>
          </p:cNvSpPr>
          <p:nvPr>
            <p:ph type="pic" sz="quarter" idx="13"/>
          </p:nvPr>
        </p:nvSpPr>
        <p:spPr>
          <a:xfrm>
            <a:off x="1574799" y="1498600"/>
            <a:ext cx="2098041" cy="3728720"/>
          </a:xfrm>
          <a:prstGeom prst="rect">
            <a:avLst/>
          </a:prstGeom>
        </p:spPr>
        <p:txBody>
          <a:bodyPr/>
          <a:lstStyle/>
          <a:p>
            <a:endParaRPr lang="zh-CN" altLang="en-US"/>
          </a:p>
        </p:txBody>
      </p:sp>
    </p:spTree>
    <p:extLst>
      <p:ext uri="{BB962C8B-B14F-4D97-AF65-F5344CB8AC3E}">
        <p14:creationId xmlns:p14="http://schemas.microsoft.com/office/powerpoint/2010/main" val="148620290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空白">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0210557"/>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标题和内容">
    <p:bg>
      <p:bgPr>
        <a:solidFill>
          <a:srgbClr val="F1F1F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064049"/>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423435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0984804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
        <p:nvSpPr>
          <p:cNvPr id="37" name="图片占位符 36">
            <a:extLst>
              <a:ext uri="{FF2B5EF4-FFF2-40B4-BE49-F238E27FC236}">
                <a16:creationId xmlns:a16="http://schemas.microsoft.com/office/drawing/2014/main" id="{740F6025-3196-4FA0-83DC-EE1179AC9D6C}"/>
              </a:ext>
            </a:extLst>
          </p:cNvPr>
          <p:cNvSpPr>
            <a:spLocks noGrp="1"/>
          </p:cNvSpPr>
          <p:nvPr>
            <p:ph type="pic" sz="quarter" idx="15"/>
          </p:nvPr>
        </p:nvSpPr>
        <p:spPr>
          <a:xfrm>
            <a:off x="-142829" y="0"/>
            <a:ext cx="12477663" cy="1972932"/>
          </a:xfrm>
          <a:custGeom>
            <a:avLst/>
            <a:gdLst>
              <a:gd name="connsiteX0" fmla="*/ 0 w 12477663"/>
              <a:gd name="connsiteY0" fmla="*/ 0 h 1972932"/>
              <a:gd name="connsiteX1" fmla="*/ 12477663 w 12477663"/>
              <a:gd name="connsiteY1" fmla="*/ 0 h 1972932"/>
              <a:gd name="connsiteX2" fmla="*/ 12458763 w 12477663"/>
              <a:gd name="connsiteY2" fmla="*/ 47047 h 1972932"/>
              <a:gd name="connsiteX3" fmla="*/ 6238831 w 12477663"/>
              <a:gd name="connsiteY3" fmla="*/ 1972932 h 1972932"/>
              <a:gd name="connsiteX4" fmla="*/ 18900 w 12477663"/>
              <a:gd name="connsiteY4" fmla="*/ 47047 h 1972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77663" h="1972932">
                <a:moveTo>
                  <a:pt x="0" y="0"/>
                </a:moveTo>
                <a:lnTo>
                  <a:pt x="12477663" y="0"/>
                </a:lnTo>
                <a:lnTo>
                  <a:pt x="12458763" y="47047"/>
                </a:lnTo>
                <a:cubicBezTo>
                  <a:pt x="11866750" y="1146147"/>
                  <a:pt x="9306941" y="1972932"/>
                  <a:pt x="6238831" y="1972932"/>
                </a:cubicBezTo>
                <a:cubicBezTo>
                  <a:pt x="3170721" y="1972932"/>
                  <a:pt x="610913" y="1146147"/>
                  <a:pt x="18900" y="47047"/>
                </a:cubicBezTo>
                <a:close/>
              </a:path>
            </a:pathLst>
          </a:custGeom>
        </p:spPr>
        <p:txBody>
          <a:bodyPr wrap="square">
            <a:noAutofit/>
          </a:bodyPr>
          <a:lstStyle/>
          <a:p>
            <a:endParaRPr lang="zh-CN" altLang="en-US"/>
          </a:p>
        </p:txBody>
      </p:sp>
      <p:sp>
        <p:nvSpPr>
          <p:cNvPr id="23" name="文本框 22">
            <a:extLst>
              <a:ext uri="{FF2B5EF4-FFF2-40B4-BE49-F238E27FC236}">
                <a16:creationId xmlns:a16="http://schemas.microsoft.com/office/drawing/2014/main" id="{D8B5D204-87E5-427E-BB02-DA7D22EC0A2F}"/>
              </a:ext>
            </a:extLst>
          </p:cNvPr>
          <p:cNvSpPr txBox="1"/>
          <p:nvPr/>
        </p:nvSpPr>
        <p:spPr>
          <a:xfrm rot="16200000">
            <a:off x="562328" y="2233386"/>
            <a:ext cx="861774" cy="787400"/>
          </a:xfrm>
          <a:prstGeom prst="rect">
            <a:avLst/>
          </a:prstGeom>
          <a:noFill/>
        </p:spPr>
        <p:txBody>
          <a:bodyPr vert="eaVert" wrap="square" rtlCol="0">
            <a:spAutoFit/>
          </a:bodyPr>
          <a:lstStyle/>
          <a:p>
            <a:r>
              <a:rPr lang="en-US" altLang="zh-CN" sz="4400" dirty="0">
                <a:solidFill>
                  <a:schemeClr val="accent1"/>
                </a:solidFill>
              </a:rPr>
              <a:t>01.</a:t>
            </a:r>
            <a:endParaRPr lang="zh-CN" altLang="en-US" sz="4400" dirty="0">
              <a:solidFill>
                <a:schemeClr val="accent1"/>
              </a:solidFill>
            </a:endParaRPr>
          </a:p>
        </p:txBody>
      </p:sp>
      <p:cxnSp>
        <p:nvCxnSpPr>
          <p:cNvPr id="24" name="直接连接符 23">
            <a:extLst>
              <a:ext uri="{FF2B5EF4-FFF2-40B4-BE49-F238E27FC236}">
                <a16:creationId xmlns:a16="http://schemas.microsoft.com/office/drawing/2014/main" id="{2F371450-7476-4869-ABD4-D78E4EFF9B2C}"/>
              </a:ext>
            </a:extLst>
          </p:cNvPr>
          <p:cNvCxnSpPr>
            <a:cxnSpLocks/>
          </p:cNvCxnSpPr>
          <p:nvPr/>
        </p:nvCxnSpPr>
        <p:spPr>
          <a:xfrm>
            <a:off x="660400"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5A0BFB36-33E5-4B00-AFFA-3D114104E615}"/>
              </a:ext>
            </a:extLst>
          </p:cNvPr>
          <p:cNvSpPr txBox="1"/>
          <p:nvPr/>
        </p:nvSpPr>
        <p:spPr>
          <a:xfrm rot="16200000">
            <a:off x="4609919" y="2233386"/>
            <a:ext cx="861774" cy="787400"/>
          </a:xfrm>
          <a:prstGeom prst="rect">
            <a:avLst/>
          </a:prstGeom>
          <a:noFill/>
        </p:spPr>
        <p:txBody>
          <a:bodyPr vert="eaVert" wrap="square" rtlCol="0">
            <a:spAutoFit/>
          </a:bodyPr>
          <a:lstStyle/>
          <a:p>
            <a:r>
              <a:rPr lang="en-US" altLang="zh-CN" sz="4400" dirty="0">
                <a:solidFill>
                  <a:schemeClr val="accent1"/>
                </a:solidFill>
              </a:rPr>
              <a:t>02.</a:t>
            </a:r>
            <a:endParaRPr lang="zh-CN" altLang="en-US" sz="4400" dirty="0">
              <a:solidFill>
                <a:schemeClr val="accent1"/>
              </a:solidFill>
            </a:endParaRPr>
          </a:p>
        </p:txBody>
      </p:sp>
      <p:cxnSp>
        <p:nvCxnSpPr>
          <p:cNvPr id="29" name="直接连接符 28">
            <a:extLst>
              <a:ext uri="{FF2B5EF4-FFF2-40B4-BE49-F238E27FC236}">
                <a16:creationId xmlns:a16="http://schemas.microsoft.com/office/drawing/2014/main" id="{5885CF53-AFA6-4BCD-ACD7-C936DAB2DCCB}"/>
              </a:ext>
            </a:extLst>
          </p:cNvPr>
          <p:cNvCxnSpPr>
            <a:cxnSpLocks/>
          </p:cNvCxnSpPr>
          <p:nvPr/>
        </p:nvCxnSpPr>
        <p:spPr>
          <a:xfrm>
            <a:off x="4707991"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B1AFA5B-9366-4E92-A1A8-650789D6FE27}"/>
              </a:ext>
            </a:extLst>
          </p:cNvPr>
          <p:cNvSpPr txBox="1"/>
          <p:nvPr/>
        </p:nvSpPr>
        <p:spPr>
          <a:xfrm rot="16200000">
            <a:off x="9043411" y="2233385"/>
            <a:ext cx="861774" cy="787400"/>
          </a:xfrm>
          <a:prstGeom prst="rect">
            <a:avLst/>
          </a:prstGeom>
          <a:noFill/>
        </p:spPr>
        <p:txBody>
          <a:bodyPr vert="eaVert" wrap="square" rtlCol="0">
            <a:spAutoFit/>
          </a:bodyPr>
          <a:lstStyle/>
          <a:p>
            <a:r>
              <a:rPr lang="en-US" altLang="zh-CN" sz="4400" dirty="0">
                <a:solidFill>
                  <a:schemeClr val="accent1"/>
                </a:solidFill>
              </a:rPr>
              <a:t>03.</a:t>
            </a:r>
            <a:endParaRPr lang="zh-CN" altLang="en-US" sz="4400" dirty="0">
              <a:solidFill>
                <a:schemeClr val="accent1"/>
              </a:solidFill>
            </a:endParaRPr>
          </a:p>
        </p:txBody>
      </p:sp>
      <p:cxnSp>
        <p:nvCxnSpPr>
          <p:cNvPr id="34" name="直接连接符 33">
            <a:extLst>
              <a:ext uri="{FF2B5EF4-FFF2-40B4-BE49-F238E27FC236}">
                <a16:creationId xmlns:a16="http://schemas.microsoft.com/office/drawing/2014/main" id="{C5A026E9-295E-4DD0-A1A7-24F2752DF1F0}"/>
              </a:ext>
            </a:extLst>
          </p:cNvPr>
          <p:cNvCxnSpPr>
            <a:cxnSpLocks/>
          </p:cNvCxnSpPr>
          <p:nvPr/>
        </p:nvCxnSpPr>
        <p:spPr>
          <a:xfrm>
            <a:off x="9141483" y="3005980"/>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49EE7BA2-3D72-40FD-9831-242C8E3234EE}"/>
              </a:ext>
            </a:extLst>
          </p:cNvPr>
          <p:cNvSpPr txBox="1"/>
          <p:nvPr/>
        </p:nvSpPr>
        <p:spPr>
          <a:xfrm rot="16200000">
            <a:off x="2977842" y="4559831"/>
            <a:ext cx="861774" cy="787400"/>
          </a:xfrm>
          <a:prstGeom prst="rect">
            <a:avLst/>
          </a:prstGeom>
          <a:noFill/>
        </p:spPr>
        <p:txBody>
          <a:bodyPr vert="eaVert" wrap="square" rtlCol="0">
            <a:spAutoFit/>
          </a:bodyPr>
          <a:lstStyle/>
          <a:p>
            <a:r>
              <a:rPr lang="en-US" altLang="zh-CN" sz="4400">
                <a:solidFill>
                  <a:schemeClr val="accent1"/>
                </a:solidFill>
              </a:rPr>
              <a:t>04.</a:t>
            </a:r>
            <a:endParaRPr lang="zh-CN" altLang="en-US" sz="4400" dirty="0">
              <a:solidFill>
                <a:schemeClr val="accent1"/>
              </a:solidFill>
            </a:endParaRPr>
          </a:p>
        </p:txBody>
      </p:sp>
      <p:cxnSp>
        <p:nvCxnSpPr>
          <p:cNvPr id="45" name="直接连接符 44">
            <a:extLst>
              <a:ext uri="{FF2B5EF4-FFF2-40B4-BE49-F238E27FC236}">
                <a16:creationId xmlns:a16="http://schemas.microsoft.com/office/drawing/2014/main" id="{B14D238C-5295-460B-9F73-0A6C665AADEE}"/>
              </a:ext>
            </a:extLst>
          </p:cNvPr>
          <p:cNvCxnSpPr>
            <a:cxnSpLocks/>
          </p:cNvCxnSpPr>
          <p:nvPr/>
        </p:nvCxnSpPr>
        <p:spPr>
          <a:xfrm>
            <a:off x="3075914"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0" name="文本框 39">
            <a:extLst>
              <a:ext uri="{FF2B5EF4-FFF2-40B4-BE49-F238E27FC236}">
                <a16:creationId xmlns:a16="http://schemas.microsoft.com/office/drawing/2014/main" id="{570F8935-A799-464B-A969-50F10DC9224E}"/>
              </a:ext>
            </a:extLst>
          </p:cNvPr>
          <p:cNvSpPr txBox="1"/>
          <p:nvPr/>
        </p:nvSpPr>
        <p:spPr>
          <a:xfrm rot="16200000">
            <a:off x="7025433" y="4559831"/>
            <a:ext cx="861774" cy="787400"/>
          </a:xfrm>
          <a:prstGeom prst="rect">
            <a:avLst/>
          </a:prstGeom>
          <a:noFill/>
        </p:spPr>
        <p:txBody>
          <a:bodyPr vert="eaVert" wrap="square" rtlCol="0">
            <a:spAutoFit/>
          </a:bodyPr>
          <a:lstStyle/>
          <a:p>
            <a:r>
              <a:rPr lang="en-US" altLang="zh-CN" sz="4400" dirty="0">
                <a:solidFill>
                  <a:schemeClr val="accent1"/>
                </a:solidFill>
              </a:rPr>
              <a:t>05.</a:t>
            </a:r>
            <a:endParaRPr lang="zh-CN" altLang="en-US" sz="4400" dirty="0">
              <a:solidFill>
                <a:schemeClr val="accent1"/>
              </a:solidFill>
            </a:endParaRPr>
          </a:p>
        </p:txBody>
      </p:sp>
      <p:cxnSp>
        <p:nvCxnSpPr>
          <p:cNvPr id="41" name="直接连接符 40">
            <a:extLst>
              <a:ext uri="{FF2B5EF4-FFF2-40B4-BE49-F238E27FC236}">
                <a16:creationId xmlns:a16="http://schemas.microsoft.com/office/drawing/2014/main" id="{3B7022D4-18C5-4008-AC4D-9CB858B782B3}"/>
              </a:ext>
            </a:extLst>
          </p:cNvPr>
          <p:cNvCxnSpPr>
            <a:cxnSpLocks/>
          </p:cNvCxnSpPr>
          <p:nvPr/>
        </p:nvCxnSpPr>
        <p:spPr>
          <a:xfrm>
            <a:off x="7123505" y="5332425"/>
            <a:ext cx="0" cy="809625"/>
          </a:xfrm>
          <a:prstGeom prst="line">
            <a:avLst/>
          </a:prstGeom>
          <a:ln w="28575" cap="rnd">
            <a:round/>
            <a:headEnd type="oval"/>
            <a:tailEnd type="oval"/>
          </a:ln>
        </p:spPr>
        <p:style>
          <a:lnRef idx="1">
            <a:schemeClr val="accent1"/>
          </a:lnRef>
          <a:fillRef idx="0">
            <a:schemeClr val="accent1"/>
          </a:fillRef>
          <a:effectRef idx="0">
            <a:schemeClr val="accent1"/>
          </a:effectRef>
          <a:fontRef idx="minor">
            <a:schemeClr val="tx1"/>
          </a:fontRef>
        </p:style>
      </p:cxnSp>
      <p:sp>
        <p:nvSpPr>
          <p:cNvPr id="49" name="文本占位符 48">
            <a:extLst>
              <a:ext uri="{FF2B5EF4-FFF2-40B4-BE49-F238E27FC236}">
                <a16:creationId xmlns:a16="http://schemas.microsoft.com/office/drawing/2014/main" id="{8AAFBE5E-9951-468D-842C-C373B57E162C}"/>
              </a:ext>
            </a:extLst>
          </p:cNvPr>
          <p:cNvSpPr>
            <a:spLocks noGrp="1"/>
          </p:cNvSpPr>
          <p:nvPr>
            <p:ph type="body" sz="quarter" idx="10" hasCustomPrompt="1"/>
          </p:nvPr>
        </p:nvSpPr>
        <p:spPr>
          <a:xfrm>
            <a:off x="747157" y="2989948"/>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56" name="文本占位符 48">
            <a:extLst>
              <a:ext uri="{FF2B5EF4-FFF2-40B4-BE49-F238E27FC236}">
                <a16:creationId xmlns:a16="http://schemas.microsoft.com/office/drawing/2014/main" id="{22B6D61A-4B56-40D1-9606-DE6C1B116D46}"/>
              </a:ext>
            </a:extLst>
          </p:cNvPr>
          <p:cNvSpPr>
            <a:spLocks noGrp="1"/>
          </p:cNvSpPr>
          <p:nvPr>
            <p:ph type="body" sz="quarter" idx="11" hasCustomPrompt="1"/>
          </p:nvPr>
        </p:nvSpPr>
        <p:spPr>
          <a:xfrm>
            <a:off x="478930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1" name="文本占位符 48">
            <a:extLst>
              <a:ext uri="{FF2B5EF4-FFF2-40B4-BE49-F238E27FC236}">
                <a16:creationId xmlns:a16="http://schemas.microsoft.com/office/drawing/2014/main" id="{BB7DBF4A-F336-4D0E-AEAA-442EF57D61E6}"/>
              </a:ext>
            </a:extLst>
          </p:cNvPr>
          <p:cNvSpPr>
            <a:spLocks noGrp="1"/>
          </p:cNvSpPr>
          <p:nvPr>
            <p:ph type="body" sz="quarter" idx="12" hasCustomPrompt="1"/>
          </p:nvPr>
        </p:nvSpPr>
        <p:spPr>
          <a:xfrm>
            <a:off x="9223944" y="2989948"/>
            <a:ext cx="2333631"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3" name="文本占位符 48">
            <a:extLst>
              <a:ext uri="{FF2B5EF4-FFF2-40B4-BE49-F238E27FC236}">
                <a16:creationId xmlns:a16="http://schemas.microsoft.com/office/drawing/2014/main" id="{ABAC8E71-7622-44BD-B9EF-FB2DDE2DEC12}"/>
              </a:ext>
            </a:extLst>
          </p:cNvPr>
          <p:cNvSpPr>
            <a:spLocks noGrp="1"/>
          </p:cNvSpPr>
          <p:nvPr>
            <p:ph type="body" sz="quarter" idx="13" hasCustomPrompt="1"/>
          </p:nvPr>
        </p:nvSpPr>
        <p:spPr>
          <a:xfrm>
            <a:off x="3158375"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sp>
        <p:nvSpPr>
          <p:cNvPr id="65" name="文本占位符 48">
            <a:extLst>
              <a:ext uri="{FF2B5EF4-FFF2-40B4-BE49-F238E27FC236}">
                <a16:creationId xmlns:a16="http://schemas.microsoft.com/office/drawing/2014/main" id="{BF93E37B-BAE5-44B2-9D04-125CCAB615B8}"/>
              </a:ext>
            </a:extLst>
          </p:cNvPr>
          <p:cNvSpPr>
            <a:spLocks noGrp="1"/>
          </p:cNvSpPr>
          <p:nvPr>
            <p:ph type="body" sz="quarter" idx="14" hasCustomPrompt="1"/>
          </p:nvPr>
        </p:nvSpPr>
        <p:spPr>
          <a:xfrm>
            <a:off x="7205966" y="5333191"/>
            <a:ext cx="2328753" cy="439052"/>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latin typeface="+mn-ea"/>
                <a:ea typeface="+mn-ea"/>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sz="2800" dirty="0">
                <a:solidFill>
                  <a:schemeClr val="tx1">
                    <a:lumMod val="85000"/>
                    <a:lumOff val="15000"/>
                  </a:schemeClr>
                </a:solidFill>
              </a:rPr>
              <a:t>单击添加文本</a:t>
            </a:r>
          </a:p>
        </p:txBody>
      </p:sp>
      <p:grpSp>
        <p:nvGrpSpPr>
          <p:cNvPr id="39" name="组合 38">
            <a:extLst>
              <a:ext uri="{FF2B5EF4-FFF2-40B4-BE49-F238E27FC236}">
                <a16:creationId xmlns:a16="http://schemas.microsoft.com/office/drawing/2014/main" id="{4689036F-78DA-4278-A853-444342F03DB3}"/>
              </a:ext>
            </a:extLst>
          </p:cNvPr>
          <p:cNvGrpSpPr/>
          <p:nvPr userDrawn="1"/>
        </p:nvGrpSpPr>
        <p:grpSpPr>
          <a:xfrm>
            <a:off x="2539883" y="2413261"/>
            <a:ext cx="7112234" cy="3564639"/>
            <a:chOff x="1585727" y="453077"/>
            <a:chExt cx="374706" cy="187802"/>
          </a:xfrm>
          <a:solidFill>
            <a:schemeClr val="bg1">
              <a:lumMod val="65000"/>
              <a:alpha val="5000"/>
            </a:schemeClr>
          </a:solidFill>
        </p:grpSpPr>
        <p:sp>
          <p:nvSpPr>
            <p:cNvPr id="42" name="îśliďe">
              <a:extLst>
                <a:ext uri="{FF2B5EF4-FFF2-40B4-BE49-F238E27FC236}">
                  <a16:creationId xmlns:a16="http://schemas.microsoft.com/office/drawing/2014/main" id="{14FFDB68-D4A2-4EF1-B52B-39615FA1529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43" name="íšḻíḍé">
              <a:extLst>
                <a:ext uri="{FF2B5EF4-FFF2-40B4-BE49-F238E27FC236}">
                  <a16:creationId xmlns:a16="http://schemas.microsoft.com/office/drawing/2014/main" id="{0AB45B29-6AB1-4C60-9DD1-33AF43FFA1E5}"/>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46" name="ïṥḻïḓé">
              <a:extLst>
                <a:ext uri="{FF2B5EF4-FFF2-40B4-BE49-F238E27FC236}">
                  <a16:creationId xmlns:a16="http://schemas.microsoft.com/office/drawing/2014/main" id="{CD99A818-0C1D-482E-A96C-917036EBFF90}"/>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47" name="î$ḷíḋè">
              <a:extLst>
                <a:ext uri="{FF2B5EF4-FFF2-40B4-BE49-F238E27FC236}">
                  <a16:creationId xmlns:a16="http://schemas.microsoft.com/office/drawing/2014/main" id="{220B3C49-5424-4D5C-B740-92DDFE0807AA}"/>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48" name="i$ḷiḍe">
              <a:extLst>
                <a:ext uri="{FF2B5EF4-FFF2-40B4-BE49-F238E27FC236}">
                  <a16:creationId xmlns:a16="http://schemas.microsoft.com/office/drawing/2014/main" id="{29EBB59F-1A1E-4BEC-B5EF-DE011D905D0C}"/>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50" name="ïṡļïdè">
              <a:extLst>
                <a:ext uri="{FF2B5EF4-FFF2-40B4-BE49-F238E27FC236}">
                  <a16:creationId xmlns:a16="http://schemas.microsoft.com/office/drawing/2014/main" id="{62EA3F3B-BAF9-4E7B-B86E-52EAD2AA10B3}"/>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51" name="íŝḻíḓê">
              <a:extLst>
                <a:ext uri="{FF2B5EF4-FFF2-40B4-BE49-F238E27FC236}">
                  <a16:creationId xmlns:a16="http://schemas.microsoft.com/office/drawing/2014/main" id="{FB650BD5-0822-472D-B58F-AE9450B041D1}"/>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52" name="isľîḑê">
              <a:extLst>
                <a:ext uri="{FF2B5EF4-FFF2-40B4-BE49-F238E27FC236}">
                  <a16:creationId xmlns:a16="http://schemas.microsoft.com/office/drawing/2014/main" id="{09B8C62F-2EFC-4D33-851E-989224FE0B5C}"/>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518949665"/>
      </p:ext>
    </p:extLst>
  </p:cSld>
  <p:clrMapOvr>
    <a:masterClrMapping/>
  </p:clrMapOvr>
  <p:extLst>
    <p:ext uri="{DCECCB84-F9BA-43D5-87BE-67443E8EF086}">
      <p15:sldGuideLst xmlns:p15="http://schemas.microsoft.com/office/powerpoint/2012/main">
        <p15:guide id="1" pos="20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22" name="图片占位符 21">
            <a:extLst>
              <a:ext uri="{FF2B5EF4-FFF2-40B4-BE49-F238E27FC236}">
                <a16:creationId xmlns:a16="http://schemas.microsoft.com/office/drawing/2014/main" id="{7AE66B26-FD1C-4615-AFBA-EC01DC5A60D8}"/>
              </a:ext>
            </a:extLst>
          </p:cNvPr>
          <p:cNvSpPr>
            <a:spLocks noGrp="1"/>
          </p:cNvSpPr>
          <p:nvPr>
            <p:ph type="pic" sz="quarter" idx="14"/>
          </p:nvPr>
        </p:nvSpPr>
        <p:spPr>
          <a:xfrm>
            <a:off x="5656409" y="322405"/>
            <a:ext cx="6540686" cy="6540688"/>
          </a:xfrm>
          <a:custGeom>
            <a:avLst/>
            <a:gdLst>
              <a:gd name="connsiteX0" fmla="*/ 6530501 w 6530501"/>
              <a:gd name="connsiteY0" fmla="*/ 0 h 6530502"/>
              <a:gd name="connsiteX1" fmla="*/ 6530501 w 6530501"/>
              <a:gd name="connsiteY1" fmla="*/ 6530502 h 6530502"/>
              <a:gd name="connsiteX2" fmla="*/ 0 w 6530501"/>
              <a:gd name="connsiteY2" fmla="*/ 6530502 h 6530502"/>
              <a:gd name="connsiteX3" fmla="*/ 6530501 w 6530501"/>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1" h="6530502">
                <a:moveTo>
                  <a:pt x="6530501" y="0"/>
                </a:moveTo>
                <a:lnTo>
                  <a:pt x="6530501" y="6530502"/>
                </a:lnTo>
                <a:lnTo>
                  <a:pt x="0" y="6530502"/>
                </a:lnTo>
                <a:cubicBezTo>
                  <a:pt x="0" y="2923805"/>
                  <a:pt x="2923804" y="0"/>
                  <a:pt x="6530501"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78356"/>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12453"/>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11324" y="3436355"/>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p>
            <a:r>
              <a:rPr lang="zh-CN" altLang="en-US" sz="1400" dirty="0">
                <a:solidFill>
                  <a:schemeClr val="bg1">
                    <a:lumMod val="65000"/>
                  </a:schemeClr>
                </a:solidFill>
              </a:rPr>
              <a:t>明德 厚学 求是 创新      </a:t>
            </a:r>
            <a:r>
              <a:rPr lang="en-US" altLang="zh-CN" sz="1400" dirty="0">
                <a:solidFill>
                  <a:schemeClr val="bg1">
                    <a:lumMod val="65000"/>
                  </a:schemeClr>
                </a:solidFill>
              </a:rPr>
              <a:t>http://www.hust.edu.cn/</a:t>
            </a:r>
            <a:endParaRPr lang="zh-CN" altLang="en-US" sz="1400" dirty="0">
              <a:solidFill>
                <a:schemeClr val="bg1">
                  <a:lumMod val="65000"/>
                </a:schemeClr>
              </a:solidFill>
            </a:endParaRPr>
          </a:p>
        </p:txBody>
      </p:sp>
    </p:spTree>
    <p:extLst>
      <p:ext uri="{BB962C8B-B14F-4D97-AF65-F5344CB8AC3E}">
        <p14:creationId xmlns:p14="http://schemas.microsoft.com/office/powerpoint/2010/main" val="1296684054"/>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过渡页">
    <p:spTree>
      <p:nvGrpSpPr>
        <p:cNvPr id="1" name=""/>
        <p:cNvGrpSpPr/>
        <p:nvPr/>
      </p:nvGrpSpPr>
      <p:grpSpPr>
        <a:xfrm>
          <a:off x="0" y="0"/>
          <a:ext cx="0" cy="0"/>
          <a:chOff x="0" y="0"/>
          <a:chExt cx="0" cy="0"/>
        </a:xfrm>
      </p:grpSpPr>
      <p:sp>
        <p:nvSpPr>
          <p:cNvPr id="25" name="图片占位符 24">
            <a:extLst>
              <a:ext uri="{FF2B5EF4-FFF2-40B4-BE49-F238E27FC236}">
                <a16:creationId xmlns:a16="http://schemas.microsoft.com/office/drawing/2014/main" id="{C9513911-6F82-465B-AA1D-A50590958317}"/>
              </a:ext>
            </a:extLst>
          </p:cNvPr>
          <p:cNvSpPr>
            <a:spLocks noGrp="1"/>
          </p:cNvSpPr>
          <p:nvPr>
            <p:ph type="pic" sz="quarter" idx="14"/>
          </p:nvPr>
        </p:nvSpPr>
        <p:spPr>
          <a:xfrm>
            <a:off x="0" y="327498"/>
            <a:ext cx="6530502" cy="6530502"/>
          </a:xfrm>
          <a:custGeom>
            <a:avLst/>
            <a:gdLst>
              <a:gd name="connsiteX0" fmla="*/ 0 w 6530502"/>
              <a:gd name="connsiteY0" fmla="*/ 0 h 6530502"/>
              <a:gd name="connsiteX1" fmla="*/ 6530502 w 6530502"/>
              <a:gd name="connsiteY1" fmla="*/ 6530502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cubicBezTo>
                  <a:pt x="3606697" y="0"/>
                  <a:pt x="6530502" y="2923805"/>
                  <a:pt x="6530502" y="6530502"/>
                </a:cubicBezTo>
                <a:lnTo>
                  <a:pt x="0" y="6530502"/>
                </a:ln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2962113"/>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395"/>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36629"/>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358438523"/>
      </p:ext>
    </p:extLst>
  </p:cSld>
  <p:clrMapOvr>
    <a:masterClrMapping/>
  </p:clrMapOvr>
  <p:extLst>
    <p:ext uri="{DCECCB84-F9BA-43D5-87BE-67443E8EF086}">
      <p15:sldGuideLst xmlns:p15="http://schemas.microsoft.com/office/powerpoint/2012/main">
        <p15:guide id="3" pos="23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过渡页">
    <p:spTree>
      <p:nvGrpSpPr>
        <p:cNvPr id="1" name=""/>
        <p:cNvGrpSpPr/>
        <p:nvPr/>
      </p:nvGrpSpPr>
      <p:grpSpPr>
        <a:xfrm>
          <a:off x="0" y="0"/>
          <a:ext cx="0" cy="0"/>
          <a:chOff x="0" y="0"/>
          <a:chExt cx="0" cy="0"/>
        </a:xfrm>
      </p:grpSpPr>
      <p:sp>
        <p:nvSpPr>
          <p:cNvPr id="38" name="图片占位符 37">
            <a:extLst>
              <a:ext uri="{FF2B5EF4-FFF2-40B4-BE49-F238E27FC236}">
                <a16:creationId xmlns:a16="http://schemas.microsoft.com/office/drawing/2014/main" id="{15DC2A65-FE98-4711-9BCC-2CEE396972E9}"/>
              </a:ext>
            </a:extLst>
          </p:cNvPr>
          <p:cNvSpPr>
            <a:spLocks noGrp="1"/>
          </p:cNvSpPr>
          <p:nvPr>
            <p:ph type="pic" sz="quarter" idx="14"/>
          </p:nvPr>
        </p:nvSpPr>
        <p:spPr>
          <a:xfrm>
            <a:off x="5661498" y="0"/>
            <a:ext cx="6530502" cy="6530502"/>
          </a:xfrm>
          <a:custGeom>
            <a:avLst/>
            <a:gdLst>
              <a:gd name="connsiteX0" fmla="*/ 0 w 6530502"/>
              <a:gd name="connsiteY0" fmla="*/ 0 h 6530502"/>
              <a:gd name="connsiteX1" fmla="*/ 6530502 w 6530502"/>
              <a:gd name="connsiteY1" fmla="*/ 0 h 6530502"/>
              <a:gd name="connsiteX2" fmla="*/ 6530502 w 6530502"/>
              <a:gd name="connsiteY2" fmla="*/ 6530502 h 6530502"/>
              <a:gd name="connsiteX3" fmla="*/ 0 w 6530502"/>
              <a:gd name="connsiteY3" fmla="*/ 0 h 6530502"/>
            </a:gdLst>
            <a:ahLst/>
            <a:cxnLst>
              <a:cxn ang="0">
                <a:pos x="connsiteX0" y="connsiteY0"/>
              </a:cxn>
              <a:cxn ang="0">
                <a:pos x="connsiteX1" y="connsiteY1"/>
              </a:cxn>
              <a:cxn ang="0">
                <a:pos x="connsiteX2" y="connsiteY2"/>
              </a:cxn>
              <a:cxn ang="0">
                <a:pos x="connsiteX3" y="connsiteY3"/>
              </a:cxn>
            </a:cxnLst>
            <a:rect l="l" t="t" r="r" b="b"/>
            <a:pathLst>
              <a:path w="6530502" h="6530502">
                <a:moveTo>
                  <a:pt x="0" y="0"/>
                </a:moveTo>
                <a:lnTo>
                  <a:pt x="6530502" y="0"/>
                </a:lnTo>
                <a:lnTo>
                  <a:pt x="6530502" y="6530502"/>
                </a:lnTo>
                <a:cubicBezTo>
                  <a:pt x="2923805" y="6530502"/>
                  <a:pt x="0" y="3606697"/>
                  <a:pt x="0" y="0"/>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7706648" y="1130300"/>
            <a:ext cx="4155152" cy="2854487"/>
          </a:xfrm>
          <a:prstGeom prst="rect">
            <a:avLst/>
          </a:prstGeom>
          <a:noFill/>
        </p:spPr>
        <p:txBody>
          <a:bodyPr wrap="none" lIns="0" rIns="0" rtlCol="0">
            <a:noAutofit/>
          </a:bodyPr>
          <a:lstStyle>
            <a:lvl1pPr marL="0" indent="0">
              <a:buNone/>
              <a:defRPr lang="zh-CN" altLang="en-US" sz="23900" b="1" smtClean="0">
                <a:solidFill>
                  <a:schemeClr val="bg1">
                    <a:alpha val="60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1296778"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1296778" y="3709946"/>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1336724"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660400"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549059"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2239431042"/>
      </p:ext>
    </p:extLst>
  </p:cSld>
  <p:clrMapOvr>
    <a:masterClrMapping/>
  </p:clrMapOvr>
  <p:extLst>
    <p:ext uri="{DCECCB84-F9BA-43D5-87BE-67443E8EF086}">
      <p15:sldGuideLst xmlns:p15="http://schemas.microsoft.com/office/powerpoint/2012/main">
        <p15:guide id="1" orient="horz" pos="21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过渡页">
    <p:spTree>
      <p:nvGrpSpPr>
        <p:cNvPr id="1" name=""/>
        <p:cNvGrpSpPr/>
        <p:nvPr/>
      </p:nvGrpSpPr>
      <p:grpSpPr>
        <a:xfrm>
          <a:off x="0" y="0"/>
          <a:ext cx="0" cy="0"/>
          <a:chOff x="0" y="0"/>
          <a:chExt cx="0" cy="0"/>
        </a:xfrm>
      </p:grpSpPr>
      <p:sp>
        <p:nvSpPr>
          <p:cNvPr id="21" name="图片占位符 20">
            <a:extLst>
              <a:ext uri="{FF2B5EF4-FFF2-40B4-BE49-F238E27FC236}">
                <a16:creationId xmlns:a16="http://schemas.microsoft.com/office/drawing/2014/main" id="{FC237A11-D652-4937-8A62-5371D6867CA4}"/>
              </a:ext>
            </a:extLst>
          </p:cNvPr>
          <p:cNvSpPr>
            <a:spLocks noGrp="1"/>
          </p:cNvSpPr>
          <p:nvPr>
            <p:ph type="pic" sz="quarter" idx="14"/>
          </p:nvPr>
        </p:nvSpPr>
        <p:spPr>
          <a:xfrm>
            <a:off x="0" y="0"/>
            <a:ext cx="6530502" cy="6530502"/>
          </a:xfrm>
          <a:custGeom>
            <a:avLst/>
            <a:gdLst>
              <a:gd name="connsiteX0" fmla="*/ 0 w 6530502"/>
              <a:gd name="connsiteY0" fmla="*/ 0 h 6530502"/>
              <a:gd name="connsiteX1" fmla="*/ 6530502 w 6530502"/>
              <a:gd name="connsiteY1" fmla="*/ 0 h 6530502"/>
              <a:gd name="connsiteX2" fmla="*/ 0 w 6530502"/>
              <a:gd name="connsiteY2" fmla="*/ 6530502 h 6530502"/>
            </a:gdLst>
            <a:ahLst/>
            <a:cxnLst>
              <a:cxn ang="0">
                <a:pos x="connsiteX0" y="connsiteY0"/>
              </a:cxn>
              <a:cxn ang="0">
                <a:pos x="connsiteX1" y="connsiteY1"/>
              </a:cxn>
              <a:cxn ang="0">
                <a:pos x="connsiteX2" y="connsiteY2"/>
              </a:cxn>
            </a:cxnLst>
            <a:rect l="l" t="t" r="r" b="b"/>
            <a:pathLst>
              <a:path w="6530502" h="6530502">
                <a:moveTo>
                  <a:pt x="0" y="0"/>
                </a:moveTo>
                <a:lnTo>
                  <a:pt x="6530502" y="0"/>
                </a:lnTo>
                <a:cubicBezTo>
                  <a:pt x="6530502" y="3606697"/>
                  <a:pt x="3606697" y="6530502"/>
                  <a:pt x="0" y="6530502"/>
                </a:cubicBezTo>
                <a:close/>
              </a:path>
            </a:pathLst>
          </a:custGeom>
        </p:spPr>
        <p:txBody>
          <a:bodyPr wrap="square">
            <a:noAutofit/>
          </a:bodyPr>
          <a:lstStyle/>
          <a:p>
            <a:endParaRPr lang="zh-CN" altLang="en-US"/>
          </a:p>
        </p:txBody>
      </p:sp>
      <p:pic>
        <p:nvPicPr>
          <p:cNvPr id="13" name="图片 12">
            <a:extLst>
              <a:ext uri="{FF2B5EF4-FFF2-40B4-BE49-F238E27FC236}">
                <a16:creationId xmlns:a16="http://schemas.microsoft.com/office/drawing/2014/main" id="{31F15EFC-0D55-4F34-B344-4E1EE79A7028}"/>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p:spPr>
      </p:pic>
      <p:sp>
        <p:nvSpPr>
          <p:cNvPr id="10" name="文本占位符 13">
            <a:extLst>
              <a:ext uri="{FF2B5EF4-FFF2-40B4-BE49-F238E27FC236}">
                <a16:creationId xmlns:a16="http://schemas.microsoft.com/office/drawing/2014/main" id="{AD261FF8-B76B-4B6C-B886-997FC5E617CA}"/>
              </a:ext>
            </a:extLst>
          </p:cNvPr>
          <p:cNvSpPr>
            <a:spLocks noGrp="1"/>
          </p:cNvSpPr>
          <p:nvPr>
            <p:ph type="body" sz="quarter" idx="11" hasCustomPrompt="1"/>
          </p:nvPr>
        </p:nvSpPr>
        <p:spPr>
          <a:xfrm>
            <a:off x="474030" y="1207371"/>
            <a:ext cx="4155152" cy="2854487"/>
          </a:xfrm>
          <a:prstGeom prst="rect">
            <a:avLst/>
          </a:prstGeom>
          <a:noFill/>
        </p:spPr>
        <p:txBody>
          <a:bodyPr wrap="none" lIns="0" rIns="0" rtlCol="0">
            <a:noAutofit/>
          </a:bodyPr>
          <a:lstStyle>
            <a:lvl1pPr marL="0" indent="0">
              <a:buNone/>
              <a:defRPr lang="zh-CN" altLang="en-US" sz="23900" b="1" smtClean="0">
                <a:solidFill>
                  <a:schemeClr val="bg1">
                    <a:alpha val="72000"/>
                  </a:schemeClr>
                </a:solidFill>
                <a:latin typeface="+mn-ea"/>
                <a:ea typeface="+mn-ea"/>
              </a:defRPr>
            </a:lvl1pPr>
          </a:lstStyle>
          <a:p>
            <a:pPr marL="0" lvl="0"/>
            <a:r>
              <a:rPr lang="en-US" altLang="zh-CN" dirty="0"/>
              <a:t>0X</a:t>
            </a:r>
            <a:endParaRPr lang="zh-CN" altLang="en-US" dirty="0"/>
          </a:p>
        </p:txBody>
      </p:sp>
      <p:sp>
        <p:nvSpPr>
          <p:cNvPr id="11" name="文本占位符 13">
            <a:extLst>
              <a:ext uri="{FF2B5EF4-FFF2-40B4-BE49-F238E27FC236}">
                <a16:creationId xmlns:a16="http://schemas.microsoft.com/office/drawing/2014/main" id="{E9BD208D-31FF-43DD-9BD8-F665676DD15B}"/>
              </a:ext>
            </a:extLst>
          </p:cNvPr>
          <p:cNvSpPr>
            <a:spLocks noGrp="1"/>
          </p:cNvSpPr>
          <p:nvPr>
            <p:ph type="body" sz="quarter" idx="12" hasCustomPrompt="1"/>
          </p:nvPr>
        </p:nvSpPr>
        <p:spPr>
          <a:xfrm>
            <a:off x="7197557" y="2284554"/>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2" name="文本占位符 13">
            <a:extLst>
              <a:ext uri="{FF2B5EF4-FFF2-40B4-BE49-F238E27FC236}">
                <a16:creationId xmlns:a16="http://schemas.microsoft.com/office/drawing/2014/main" id="{EE75DC56-A856-4027-A6E9-6F0AFFB70D89}"/>
              </a:ext>
            </a:extLst>
          </p:cNvPr>
          <p:cNvSpPr>
            <a:spLocks noGrp="1"/>
          </p:cNvSpPr>
          <p:nvPr>
            <p:ph type="body" sz="quarter" idx="13" hasCustomPrompt="1"/>
          </p:nvPr>
        </p:nvSpPr>
        <p:spPr>
          <a:xfrm>
            <a:off x="7197557" y="3711707"/>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cxnSp>
        <p:nvCxnSpPr>
          <p:cNvPr id="27" name="直接连接符 26">
            <a:extLst>
              <a:ext uri="{FF2B5EF4-FFF2-40B4-BE49-F238E27FC236}">
                <a16:creationId xmlns:a16="http://schemas.microsoft.com/office/drawing/2014/main" id="{C09A50D6-2850-4D9E-9127-285FB821A321}"/>
              </a:ext>
            </a:extLst>
          </p:cNvPr>
          <p:cNvCxnSpPr>
            <a:cxnSpLocks/>
          </p:cNvCxnSpPr>
          <p:nvPr userDrawn="1"/>
        </p:nvCxnSpPr>
        <p:spPr>
          <a:xfrm>
            <a:off x="7237503" y="3429067"/>
            <a:ext cx="1103522" cy="0"/>
          </a:xfrm>
          <a:prstGeom prst="line">
            <a:avLst/>
          </a:prstGeom>
          <a:ln w="508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2B1109C1-BE14-4007-867B-C608C8E8BCD4}"/>
              </a:ext>
            </a:extLst>
          </p:cNvPr>
          <p:cNvGrpSpPr/>
          <p:nvPr userDrawn="1"/>
        </p:nvGrpSpPr>
        <p:grpSpPr>
          <a:xfrm>
            <a:off x="10227936" y="338593"/>
            <a:ext cx="1378010" cy="690656"/>
            <a:chOff x="1585727" y="453077"/>
            <a:chExt cx="374706" cy="187802"/>
          </a:xfrm>
          <a:solidFill>
            <a:schemeClr val="accent1"/>
          </a:solidFill>
        </p:grpSpPr>
        <p:sp>
          <p:nvSpPr>
            <p:cNvPr id="29" name="îśliďe">
              <a:extLst>
                <a:ext uri="{FF2B5EF4-FFF2-40B4-BE49-F238E27FC236}">
                  <a16:creationId xmlns:a16="http://schemas.microsoft.com/office/drawing/2014/main" id="{F3BCF2A2-6C87-4620-95DF-7E07907362CC}"/>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30" name="íšḻíḍé">
              <a:extLst>
                <a:ext uri="{FF2B5EF4-FFF2-40B4-BE49-F238E27FC236}">
                  <a16:creationId xmlns:a16="http://schemas.microsoft.com/office/drawing/2014/main" id="{65F985B7-E3F7-4429-AE2E-A2B148FC7E19}"/>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31" name="ïṥḻïḓé">
              <a:extLst>
                <a:ext uri="{FF2B5EF4-FFF2-40B4-BE49-F238E27FC236}">
                  <a16:creationId xmlns:a16="http://schemas.microsoft.com/office/drawing/2014/main" id="{18246C92-7580-4E66-8710-8767865C4019}"/>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32" name="î$ḷíḋè">
              <a:extLst>
                <a:ext uri="{FF2B5EF4-FFF2-40B4-BE49-F238E27FC236}">
                  <a16:creationId xmlns:a16="http://schemas.microsoft.com/office/drawing/2014/main" id="{F02EF40A-93D5-4144-BF73-14BF33F81D12}"/>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33" name="i$ḷiḍe">
              <a:extLst>
                <a:ext uri="{FF2B5EF4-FFF2-40B4-BE49-F238E27FC236}">
                  <a16:creationId xmlns:a16="http://schemas.microsoft.com/office/drawing/2014/main" id="{FC5AD484-3D4C-43C9-BA11-0357F1D61CB7}"/>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34" name="ïṡļïdè">
              <a:extLst>
                <a:ext uri="{FF2B5EF4-FFF2-40B4-BE49-F238E27FC236}">
                  <a16:creationId xmlns:a16="http://schemas.microsoft.com/office/drawing/2014/main" id="{F97D9523-78C6-4FCB-BE80-E3E0978F4761}"/>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35" name="íŝḻíḓê">
              <a:extLst>
                <a:ext uri="{FF2B5EF4-FFF2-40B4-BE49-F238E27FC236}">
                  <a16:creationId xmlns:a16="http://schemas.microsoft.com/office/drawing/2014/main" id="{E5BD207C-4E93-4E60-BE2F-DE890592A908}"/>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36" name="isľîḑê">
              <a:extLst>
                <a:ext uri="{FF2B5EF4-FFF2-40B4-BE49-F238E27FC236}">
                  <a16:creationId xmlns:a16="http://schemas.microsoft.com/office/drawing/2014/main" id="{6417E722-F866-4256-8145-2ABD39CE3899}"/>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
        <p:nvSpPr>
          <p:cNvPr id="37" name="文本框 36">
            <a:extLst>
              <a:ext uri="{FF2B5EF4-FFF2-40B4-BE49-F238E27FC236}">
                <a16:creationId xmlns:a16="http://schemas.microsoft.com/office/drawing/2014/main" id="{E9781AC3-8B0A-4AB9-8394-5CA7A029210E}"/>
              </a:ext>
            </a:extLst>
          </p:cNvPr>
          <p:cNvSpPr txBox="1"/>
          <p:nvPr userDrawn="1"/>
        </p:nvSpPr>
        <p:spPr>
          <a:xfrm>
            <a:off x="7692930" y="6259195"/>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spTree>
    <p:extLst>
      <p:ext uri="{BB962C8B-B14F-4D97-AF65-F5344CB8AC3E}">
        <p14:creationId xmlns:p14="http://schemas.microsoft.com/office/powerpoint/2010/main" val="3231510787"/>
      </p:ext>
    </p:extLst>
  </p:cSld>
  <p:clrMapOvr>
    <a:masterClrMapping/>
  </p:clrMapOvr>
  <p:extLst>
    <p:ext uri="{DCECCB84-F9BA-43D5-87BE-67443E8EF086}">
      <p15:sldGuideLst xmlns:p15="http://schemas.microsoft.com/office/powerpoint/2012/main">
        <p15:guide id="1" orient="horz" pos="2160">
          <p15:clr>
            <a:srgbClr val="FBAE40"/>
          </p15:clr>
        </p15:guide>
        <p15:guide id="3" pos="234">
          <p15:clr>
            <a:srgbClr val="FBAE40"/>
          </p15:clr>
        </p15:guide>
        <p15:guide id="4" orient="horz" pos="1933">
          <p15:clr>
            <a:srgbClr val="FBAE40"/>
          </p15:clr>
        </p15:guide>
        <p15:guide id="5" orient="horz" pos="2387">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过渡页1">
    <p:spTree>
      <p:nvGrpSpPr>
        <p:cNvPr id="1" name=""/>
        <p:cNvGrpSpPr/>
        <p:nvPr/>
      </p:nvGrpSpPr>
      <p:grpSpPr>
        <a:xfrm>
          <a:off x="0" y="0"/>
          <a:ext cx="0" cy="0"/>
          <a:chOff x="0" y="0"/>
          <a:chExt cx="0" cy="0"/>
        </a:xfrm>
      </p:grpSpPr>
      <p:sp>
        <p:nvSpPr>
          <p:cNvPr id="7" name="图片占位符 10">
            <a:extLst>
              <a:ext uri="{FF2B5EF4-FFF2-40B4-BE49-F238E27FC236}">
                <a16:creationId xmlns:a16="http://schemas.microsoft.com/office/drawing/2014/main" id="{35313B20-8690-4136-A1F3-47CF2D2E1067}"/>
              </a:ext>
            </a:extLst>
          </p:cNvPr>
          <p:cNvSpPr>
            <a:spLocks noGrp="1"/>
          </p:cNvSpPr>
          <p:nvPr>
            <p:ph type="pic" sz="quarter" idx="10"/>
          </p:nvPr>
        </p:nvSpPr>
        <p:spPr>
          <a:xfrm>
            <a:off x="6772750" y="0"/>
            <a:ext cx="5419250" cy="6858000"/>
          </a:xfrm>
          <a:custGeom>
            <a:avLst/>
            <a:gdLst>
              <a:gd name="connsiteX0" fmla="*/ 3429000 w 5419250"/>
              <a:gd name="connsiteY0" fmla="*/ 0 h 6858000"/>
              <a:gd name="connsiteX1" fmla="*/ 5419250 w 5419250"/>
              <a:gd name="connsiteY1" fmla="*/ 0 h 6858000"/>
              <a:gd name="connsiteX2" fmla="*/ 5419250 w 5419250"/>
              <a:gd name="connsiteY2" fmla="*/ 6858000 h 6858000"/>
              <a:gd name="connsiteX3" fmla="*/ 3429000 w 5419250"/>
              <a:gd name="connsiteY3" fmla="*/ 6858000 h 6858000"/>
              <a:gd name="connsiteX4" fmla="*/ 0 w 5419250"/>
              <a:gd name="connsiteY4" fmla="*/ 3429000 h 6858000"/>
              <a:gd name="connsiteX5" fmla="*/ 3429000 w 5419250"/>
              <a:gd name="connsiteY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19250" h="6858000">
                <a:moveTo>
                  <a:pt x="3429000" y="0"/>
                </a:moveTo>
                <a:lnTo>
                  <a:pt x="5419250" y="0"/>
                </a:lnTo>
                <a:lnTo>
                  <a:pt x="5419250" y="6858000"/>
                </a:lnTo>
                <a:lnTo>
                  <a:pt x="3429000" y="6858000"/>
                </a:lnTo>
                <a:cubicBezTo>
                  <a:pt x="1535216" y="6858000"/>
                  <a:pt x="0" y="5322784"/>
                  <a:pt x="0" y="3429000"/>
                </a:cubicBezTo>
                <a:cubicBezTo>
                  <a:pt x="0" y="1535216"/>
                  <a:pt x="1535216" y="0"/>
                  <a:pt x="3429000" y="0"/>
                </a:cubicBezTo>
                <a:close/>
              </a:path>
            </a:pathLst>
          </a:custGeom>
        </p:spPr>
        <p:txBody>
          <a:bodyPr wrap="square">
            <a:noAutofit/>
          </a:bodyPr>
          <a:lstStyle/>
          <a:p>
            <a:endParaRPr lang="zh-CN" altLang="en-US"/>
          </a:p>
        </p:txBody>
      </p:sp>
      <p:cxnSp>
        <p:nvCxnSpPr>
          <p:cNvPr id="8" name="直接连接符 7">
            <a:extLst>
              <a:ext uri="{FF2B5EF4-FFF2-40B4-BE49-F238E27FC236}">
                <a16:creationId xmlns:a16="http://schemas.microsoft.com/office/drawing/2014/main" id="{49E68DCC-3FD5-47C1-AFCE-A8CBA6C16AB7}"/>
              </a:ext>
            </a:extLst>
          </p:cNvPr>
          <p:cNvCxnSpPr>
            <a:cxnSpLocks/>
          </p:cNvCxnSpPr>
          <p:nvPr userDrawn="1"/>
        </p:nvCxnSpPr>
        <p:spPr>
          <a:xfrm>
            <a:off x="1626978" y="5301345"/>
            <a:ext cx="3124636"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文本占位符 13">
            <a:extLst>
              <a:ext uri="{FF2B5EF4-FFF2-40B4-BE49-F238E27FC236}">
                <a16:creationId xmlns:a16="http://schemas.microsoft.com/office/drawing/2014/main" id="{9C424561-9732-440B-AB95-190BCC88D5CE}"/>
              </a:ext>
            </a:extLst>
          </p:cNvPr>
          <p:cNvSpPr>
            <a:spLocks noGrp="1"/>
          </p:cNvSpPr>
          <p:nvPr>
            <p:ph type="body" sz="quarter" idx="11" hasCustomPrompt="1"/>
          </p:nvPr>
        </p:nvSpPr>
        <p:spPr>
          <a:xfrm>
            <a:off x="1550777" y="1819627"/>
            <a:ext cx="2732752" cy="2003625"/>
          </a:xfrm>
          <a:prstGeom prst="rect">
            <a:avLst/>
          </a:prstGeom>
          <a:noFill/>
        </p:spPr>
        <p:txBody>
          <a:bodyPr wrap="none" lIns="0" rIns="0" rtlCol="0">
            <a:noAutofit/>
          </a:bodyPr>
          <a:lstStyle>
            <a:lvl1pPr marL="0" indent="0">
              <a:buNone/>
              <a:defRPr lang="zh-CN" altLang="en-US" sz="13800" b="1" smtClean="0">
                <a:gradFill>
                  <a:gsLst>
                    <a:gs pos="9000">
                      <a:schemeClr val="accent1">
                        <a:lumMod val="5000"/>
                        <a:lumOff val="95000"/>
                        <a:alpha val="0"/>
                      </a:schemeClr>
                    </a:gs>
                    <a:gs pos="35255">
                      <a:schemeClr val="accent1">
                        <a:lumMod val="40000"/>
                        <a:lumOff val="60000"/>
                      </a:schemeClr>
                    </a:gs>
                    <a:gs pos="61000">
                      <a:schemeClr val="accent1">
                        <a:lumMod val="60000"/>
                        <a:lumOff val="40000"/>
                      </a:schemeClr>
                    </a:gs>
                    <a:gs pos="100000">
                      <a:schemeClr val="accent1"/>
                    </a:gs>
                  </a:gsLst>
                  <a:lin ang="16200000" scaled="0"/>
                </a:gradFill>
                <a:latin typeface="+mn-ea"/>
                <a:ea typeface="+mn-ea"/>
              </a:defRPr>
            </a:lvl1pPr>
          </a:lstStyle>
          <a:p>
            <a:pPr marL="0" lvl="0"/>
            <a:r>
              <a:rPr lang="en-US" altLang="zh-CN" dirty="0"/>
              <a:t>0X</a:t>
            </a:r>
            <a:endParaRPr lang="zh-CN" altLang="en-US" dirty="0"/>
          </a:p>
        </p:txBody>
      </p:sp>
      <p:sp>
        <p:nvSpPr>
          <p:cNvPr id="10" name="文本占位符 13">
            <a:extLst>
              <a:ext uri="{FF2B5EF4-FFF2-40B4-BE49-F238E27FC236}">
                <a16:creationId xmlns:a16="http://schemas.microsoft.com/office/drawing/2014/main" id="{6A8E70DD-B9AA-401F-9F1E-D97B8C26A1C9}"/>
              </a:ext>
            </a:extLst>
          </p:cNvPr>
          <p:cNvSpPr>
            <a:spLocks noGrp="1"/>
          </p:cNvSpPr>
          <p:nvPr>
            <p:ph type="body" sz="quarter" idx="12" hasCustomPrompt="1"/>
          </p:nvPr>
        </p:nvSpPr>
        <p:spPr>
          <a:xfrm>
            <a:off x="1626978" y="3706948"/>
            <a:ext cx="3574579" cy="923330"/>
          </a:xfrm>
          <a:prstGeom prst="rect">
            <a:avLst/>
          </a:prstGeom>
          <a:noFill/>
        </p:spPr>
        <p:txBody>
          <a:bodyPr wrap="square" lIns="0" rtlCol="0">
            <a:spAutoFit/>
          </a:bodyPr>
          <a:lstStyle>
            <a:lvl1pPr marL="0" indent="0">
              <a:buNone/>
              <a:defRPr lang="zh-CN" altLang="en-US" sz="6000" b="1" smtClean="0">
                <a:solidFill>
                  <a:schemeClr val="accent1"/>
                </a:solidFill>
                <a:latin typeface="+mn-ea"/>
                <a:ea typeface="+mn-ea"/>
              </a:defRPr>
            </a:lvl1pPr>
          </a:lstStyle>
          <a:p>
            <a:pPr marL="0" lvl="0"/>
            <a:r>
              <a:rPr lang="zh-CN" altLang="en-US" dirty="0"/>
              <a:t>章节标题</a:t>
            </a:r>
            <a:endParaRPr lang="en-US" altLang="zh-CN" dirty="0"/>
          </a:p>
        </p:txBody>
      </p:sp>
      <p:sp>
        <p:nvSpPr>
          <p:cNvPr id="11" name="文本占位符 13">
            <a:extLst>
              <a:ext uri="{FF2B5EF4-FFF2-40B4-BE49-F238E27FC236}">
                <a16:creationId xmlns:a16="http://schemas.microsoft.com/office/drawing/2014/main" id="{B3F042AC-770A-4123-8A4B-A2ADC3C86B4C}"/>
              </a:ext>
            </a:extLst>
          </p:cNvPr>
          <p:cNvSpPr>
            <a:spLocks noGrp="1"/>
          </p:cNvSpPr>
          <p:nvPr>
            <p:ph type="body" sz="quarter" idx="13" hasCustomPrompt="1"/>
          </p:nvPr>
        </p:nvSpPr>
        <p:spPr>
          <a:xfrm>
            <a:off x="1626978" y="4646022"/>
            <a:ext cx="3574579" cy="424732"/>
          </a:xfrm>
          <a:prstGeom prst="rect">
            <a:avLst/>
          </a:prstGeom>
        </p:spPr>
        <p:txBody>
          <a:bodyPr wrap="square" lIns="0">
            <a:spAutoFit/>
          </a:bodyPr>
          <a:lstStyle>
            <a:lvl1pPr marL="0" indent="0">
              <a:buNone/>
              <a:defRPr lang="en-US" altLang="zh-CN" sz="2400" smtClean="0">
                <a:solidFill>
                  <a:schemeClr val="tx1">
                    <a:lumMod val="65000"/>
                    <a:lumOff val="35000"/>
                  </a:schemeClr>
                </a:solidFill>
                <a:latin typeface="+mn-lt"/>
                <a:ea typeface="+mn-ea"/>
              </a:defRPr>
            </a:lvl1pPr>
          </a:lstStyle>
          <a:p>
            <a:pPr marL="0" lvl="0"/>
            <a:r>
              <a:rPr lang="en-US" altLang="zh-CN" dirty="0"/>
              <a:t>Chapter Title</a:t>
            </a:r>
          </a:p>
        </p:txBody>
      </p:sp>
      <p:sp>
        <p:nvSpPr>
          <p:cNvPr id="118" name="文本框 117">
            <a:extLst>
              <a:ext uri="{FF2B5EF4-FFF2-40B4-BE49-F238E27FC236}">
                <a16:creationId xmlns:a16="http://schemas.microsoft.com/office/drawing/2014/main" id="{1B56CCC1-ACA5-4C89-AF09-34F0893C245F}"/>
              </a:ext>
            </a:extLst>
          </p:cNvPr>
          <p:cNvSpPr txBox="1"/>
          <p:nvPr userDrawn="1"/>
        </p:nvSpPr>
        <p:spPr>
          <a:xfrm>
            <a:off x="566643" y="6187578"/>
            <a:ext cx="4219670" cy="307777"/>
          </a:xfrm>
          <a:prstGeom prst="rect">
            <a:avLst/>
          </a:prstGeom>
          <a:noFill/>
        </p:spPr>
        <p:txBody>
          <a:bodyPr wrap="square" rtlCol="0">
            <a:spAutoFit/>
          </a:bodyPr>
          <a:lstStyle>
            <a:defPPr>
              <a:defRPr lang="zh-CN"/>
            </a:defPPr>
            <a:lvl1pPr>
              <a:defRPr sz="1400">
                <a:solidFill>
                  <a:schemeClr val="bg1">
                    <a:lumMod val="65000"/>
                  </a:schemeClr>
                </a:solidFill>
              </a:defRPr>
            </a:lvl1pPr>
          </a:lstStyle>
          <a:p>
            <a:pPr lvl="0"/>
            <a:r>
              <a:rPr lang="zh-CN" altLang="en-US" dirty="0"/>
              <a:t>明德 厚学 求是 创新      </a:t>
            </a:r>
            <a:r>
              <a:rPr lang="en-US" altLang="zh-CN" dirty="0"/>
              <a:t>http://www.hust.edu.cn/</a:t>
            </a:r>
            <a:endParaRPr lang="zh-CN" altLang="en-US" dirty="0"/>
          </a:p>
        </p:txBody>
      </p:sp>
      <p:grpSp>
        <p:nvGrpSpPr>
          <p:cNvPr id="119" name="组合 118">
            <a:extLst>
              <a:ext uri="{FF2B5EF4-FFF2-40B4-BE49-F238E27FC236}">
                <a16:creationId xmlns:a16="http://schemas.microsoft.com/office/drawing/2014/main" id="{8A6FC628-761A-4B9D-B9A9-FBF5C3E43D27}"/>
              </a:ext>
            </a:extLst>
          </p:cNvPr>
          <p:cNvGrpSpPr/>
          <p:nvPr userDrawn="1"/>
        </p:nvGrpSpPr>
        <p:grpSpPr>
          <a:xfrm>
            <a:off x="660401" y="439644"/>
            <a:ext cx="966578" cy="484447"/>
            <a:chOff x="1585727" y="453077"/>
            <a:chExt cx="374706" cy="187802"/>
          </a:xfrm>
          <a:solidFill>
            <a:schemeClr val="accent1"/>
          </a:solidFill>
        </p:grpSpPr>
        <p:sp>
          <p:nvSpPr>
            <p:cNvPr id="120" name="îśliďe">
              <a:extLst>
                <a:ext uri="{FF2B5EF4-FFF2-40B4-BE49-F238E27FC236}">
                  <a16:creationId xmlns:a16="http://schemas.microsoft.com/office/drawing/2014/main" id="{4964739B-F193-4C9B-9600-A6BB32703660}"/>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121" name="íšḻíḍé">
              <a:extLst>
                <a:ext uri="{FF2B5EF4-FFF2-40B4-BE49-F238E27FC236}">
                  <a16:creationId xmlns:a16="http://schemas.microsoft.com/office/drawing/2014/main" id="{05F18555-B9F4-4238-B849-F4ACE5A3C877}"/>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122" name="ïṥḻïḓé">
              <a:extLst>
                <a:ext uri="{FF2B5EF4-FFF2-40B4-BE49-F238E27FC236}">
                  <a16:creationId xmlns:a16="http://schemas.microsoft.com/office/drawing/2014/main" id="{AA558284-346E-499C-B4D2-013EA57A53D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123" name="î$ḷíḋè">
              <a:extLst>
                <a:ext uri="{FF2B5EF4-FFF2-40B4-BE49-F238E27FC236}">
                  <a16:creationId xmlns:a16="http://schemas.microsoft.com/office/drawing/2014/main" id="{A9668D34-6F9C-40AF-BD4E-0B221468C698}"/>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124" name="i$ḷiḍe">
              <a:extLst>
                <a:ext uri="{FF2B5EF4-FFF2-40B4-BE49-F238E27FC236}">
                  <a16:creationId xmlns:a16="http://schemas.microsoft.com/office/drawing/2014/main" id="{D6E56324-F00A-470C-BC5C-8EED22547343}"/>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125" name="ïṡļïdè">
              <a:extLst>
                <a:ext uri="{FF2B5EF4-FFF2-40B4-BE49-F238E27FC236}">
                  <a16:creationId xmlns:a16="http://schemas.microsoft.com/office/drawing/2014/main" id="{F6414755-474B-4557-BEBE-B01CBF06F838}"/>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126" name="íŝḻíḓê">
              <a:extLst>
                <a:ext uri="{FF2B5EF4-FFF2-40B4-BE49-F238E27FC236}">
                  <a16:creationId xmlns:a16="http://schemas.microsoft.com/office/drawing/2014/main" id="{2CFE885F-1278-4915-B764-4876D079105F}"/>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127" name="isľîḑê">
              <a:extLst>
                <a:ext uri="{FF2B5EF4-FFF2-40B4-BE49-F238E27FC236}">
                  <a16:creationId xmlns:a16="http://schemas.microsoft.com/office/drawing/2014/main" id="{DFC7FD85-FA4D-4D1C-8647-E1BA23B9F026}"/>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37059381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lumMod val="95000"/>
          </a:schemeClr>
        </a:solidFill>
        <a:effectLst/>
      </p:bgPr>
    </p:bg>
    <p:spTree>
      <p:nvGrpSpPr>
        <p:cNvPr id="1" name=""/>
        <p:cNvGrpSpPr/>
        <p:nvPr/>
      </p:nvGrpSpPr>
      <p:grpSpPr>
        <a:xfrm>
          <a:off x="0" y="0"/>
          <a:ext cx="0" cy="0"/>
          <a:chOff x="0" y="0"/>
          <a:chExt cx="0" cy="0"/>
        </a:xfrm>
      </p:grpSpPr>
      <p:pic>
        <p:nvPicPr>
          <p:cNvPr id="125" name="图片 124">
            <a:extLst>
              <a:ext uri="{FF2B5EF4-FFF2-40B4-BE49-F238E27FC236}">
                <a16:creationId xmlns:a16="http://schemas.microsoft.com/office/drawing/2014/main" id="{13776D83-9121-487D-A7ED-9C20A7347934}"/>
              </a:ext>
            </a:extLst>
          </p:cNvPr>
          <p:cNvPicPr>
            <a:picLocks noChangeAspect="1"/>
          </p:cNvPicPr>
          <p:nvPr userDrawn="1"/>
        </p:nvPicPr>
        <p:blipFill rotWithShape="1">
          <a:blip r:embed="rId2">
            <a:alphaModFix amt="6000"/>
            <a:extLst>
              <a:ext uri="{28A0092B-C50C-407E-A947-70E740481C1C}">
                <a14:useLocalDpi xmlns:a14="http://schemas.microsoft.com/office/drawing/2010/main" val="0"/>
              </a:ext>
            </a:extLst>
          </a:blip>
          <a:srcRect b="25000"/>
          <a:stretch/>
        </p:blipFill>
        <p:spPr>
          <a:xfrm>
            <a:off x="0" y="0"/>
            <a:ext cx="12192000" cy="6858000"/>
          </a:xfrm>
          <a:prstGeom prst="rect">
            <a:avLst/>
          </a:prstGeom>
          <a:noFill/>
        </p:spPr>
      </p:pic>
      <p:sp>
        <p:nvSpPr>
          <p:cNvPr id="119" name="文本框 118">
            <a:extLst>
              <a:ext uri="{FF2B5EF4-FFF2-40B4-BE49-F238E27FC236}">
                <a16:creationId xmlns:a16="http://schemas.microsoft.com/office/drawing/2014/main" id="{B3C25A68-AD4D-4079-835C-08450F3BB764}"/>
              </a:ext>
            </a:extLst>
          </p:cNvPr>
          <p:cNvSpPr txBox="1"/>
          <p:nvPr userDrawn="1"/>
        </p:nvSpPr>
        <p:spPr>
          <a:xfrm>
            <a:off x="573312" y="6385246"/>
            <a:ext cx="2339761" cy="307777"/>
          </a:xfrm>
          <a:prstGeom prst="rect">
            <a:avLst/>
          </a:prstGeom>
          <a:noFill/>
        </p:spPr>
        <p:txBody>
          <a:bodyPr wrap="square" rtlCol="0">
            <a:spAutoFit/>
          </a:bodyPr>
          <a:lstStyle/>
          <a:p>
            <a:r>
              <a:rPr lang="zh-CN" altLang="en-US" sz="1400" dirty="0">
                <a:solidFill>
                  <a:schemeClr val="tx1">
                    <a:lumMod val="85000"/>
                    <a:lumOff val="15000"/>
                  </a:schemeClr>
                </a:solidFill>
              </a:rPr>
              <a:t>明德 厚学 求是 创新</a:t>
            </a:r>
          </a:p>
        </p:txBody>
      </p:sp>
      <p:sp>
        <p:nvSpPr>
          <p:cNvPr id="120" name="文本框 119">
            <a:extLst>
              <a:ext uri="{FF2B5EF4-FFF2-40B4-BE49-F238E27FC236}">
                <a16:creationId xmlns:a16="http://schemas.microsoft.com/office/drawing/2014/main" id="{24D28F76-DF40-4388-9DA7-9EE4C513A516}"/>
              </a:ext>
            </a:extLst>
          </p:cNvPr>
          <p:cNvSpPr txBox="1"/>
          <p:nvPr userDrawn="1"/>
        </p:nvSpPr>
        <p:spPr>
          <a:xfrm>
            <a:off x="9548477" y="6385246"/>
            <a:ext cx="2339761" cy="307777"/>
          </a:xfrm>
          <a:prstGeom prst="rect">
            <a:avLst/>
          </a:prstGeom>
          <a:noFill/>
        </p:spPr>
        <p:txBody>
          <a:bodyPr wrap="square" rtlCol="0">
            <a:spAutoFit/>
          </a:bodyPr>
          <a:lstStyle/>
          <a:p>
            <a:r>
              <a:rPr lang="en-US" altLang="zh-CN" sz="1400" dirty="0">
                <a:solidFill>
                  <a:schemeClr val="tx1">
                    <a:lumMod val="85000"/>
                    <a:lumOff val="15000"/>
                  </a:schemeClr>
                </a:solidFill>
              </a:rPr>
              <a:t>http://www.hust.edu.cn/</a:t>
            </a:r>
            <a:endParaRPr lang="zh-CN" altLang="en-US" sz="1400" dirty="0">
              <a:solidFill>
                <a:schemeClr val="tx1">
                  <a:lumMod val="85000"/>
                  <a:lumOff val="15000"/>
                </a:schemeClr>
              </a:solidFill>
            </a:endParaRPr>
          </a:p>
        </p:txBody>
      </p:sp>
      <p:sp>
        <p:nvSpPr>
          <p:cNvPr id="287" name="椭圆 286">
            <a:extLst>
              <a:ext uri="{FF2B5EF4-FFF2-40B4-BE49-F238E27FC236}">
                <a16:creationId xmlns:a16="http://schemas.microsoft.com/office/drawing/2014/main" id="{C99B26D8-2643-44DC-B5E7-FAFF3847668B}"/>
              </a:ext>
            </a:extLst>
          </p:cNvPr>
          <p:cNvSpPr/>
          <p:nvPr userDrawn="1"/>
        </p:nvSpPr>
        <p:spPr>
          <a:xfrm>
            <a:off x="314691" y="151816"/>
            <a:ext cx="654470" cy="654470"/>
          </a:xfrm>
          <a:prstGeom prst="ellipse">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文本占位符 163">
            <a:extLst>
              <a:ext uri="{FF2B5EF4-FFF2-40B4-BE49-F238E27FC236}">
                <a16:creationId xmlns:a16="http://schemas.microsoft.com/office/drawing/2014/main" id="{FB1CF7D9-3AF3-4B69-93BC-184D5C1A583E}"/>
              </a:ext>
            </a:extLst>
          </p:cNvPr>
          <p:cNvSpPr>
            <a:spLocks noGrp="1"/>
          </p:cNvSpPr>
          <p:nvPr userDrawn="1">
            <p:ph type="body" sz="quarter" idx="12" hasCustomPrompt="1"/>
          </p:nvPr>
        </p:nvSpPr>
        <p:spPr>
          <a:xfrm>
            <a:off x="566962" y="265803"/>
            <a:ext cx="4836888" cy="426497"/>
          </a:xfrm>
          <a:prstGeom prst="rect">
            <a:avLst/>
          </a:prstGeom>
        </p:spPr>
        <p:txBody>
          <a:bodyPr vert="horz" lIns="91440" tIns="45720" rIns="91440" bIns="45720" rtlCol="0" anchor="ctr">
            <a:noAutofit/>
          </a:bodyPr>
          <a:lstStyle>
            <a:lvl1pPr>
              <a:defRPr lang="zh-CN" altLang="en-US" b="1" dirty="0">
                <a:solidFill>
                  <a:schemeClr val="tx1"/>
                </a:solidFill>
                <a:latin typeface="+mn-ea"/>
                <a:ea typeface="+mn-ea"/>
              </a:defRPr>
            </a:lvl1pPr>
          </a:lstStyle>
          <a:p>
            <a:pPr marL="0" lvl="0" indent="0">
              <a:buNone/>
            </a:pPr>
            <a:r>
              <a:rPr lang="zh-CN" altLang="en-US" dirty="0"/>
              <a:t>请输入标题或观点</a:t>
            </a:r>
          </a:p>
        </p:txBody>
      </p:sp>
      <p:cxnSp>
        <p:nvCxnSpPr>
          <p:cNvPr id="123" name="直接连接符 122">
            <a:extLst>
              <a:ext uri="{FF2B5EF4-FFF2-40B4-BE49-F238E27FC236}">
                <a16:creationId xmlns:a16="http://schemas.microsoft.com/office/drawing/2014/main" id="{DF36D376-C633-4FC3-A794-52336E7CD063}"/>
              </a:ext>
            </a:extLst>
          </p:cNvPr>
          <p:cNvCxnSpPr>
            <a:cxnSpLocks/>
          </p:cNvCxnSpPr>
          <p:nvPr userDrawn="1"/>
        </p:nvCxnSpPr>
        <p:spPr>
          <a:xfrm>
            <a:off x="660400" y="6293875"/>
            <a:ext cx="10858500" cy="0"/>
          </a:xfrm>
          <a:prstGeom prst="line">
            <a:avLst/>
          </a:prstGeom>
          <a:ln w="22225" cap="rnd">
            <a:solidFill>
              <a:schemeClr val="accent1"/>
            </a:solidFill>
            <a:round/>
            <a:headEnd type="oval"/>
            <a:tailEnd type="oval"/>
          </a:ln>
        </p:spPr>
        <p:style>
          <a:lnRef idx="1">
            <a:schemeClr val="accent1"/>
          </a:lnRef>
          <a:fillRef idx="0">
            <a:schemeClr val="accent1"/>
          </a:fillRef>
          <a:effectRef idx="0">
            <a:schemeClr val="accent1"/>
          </a:effectRef>
          <a:fontRef idx="minor">
            <a:schemeClr val="tx1"/>
          </a:fontRef>
        </p:style>
      </p:cxnSp>
      <p:grpSp>
        <p:nvGrpSpPr>
          <p:cNvPr id="275" name="组合 274">
            <a:extLst>
              <a:ext uri="{FF2B5EF4-FFF2-40B4-BE49-F238E27FC236}">
                <a16:creationId xmlns:a16="http://schemas.microsoft.com/office/drawing/2014/main" id="{8C880A74-95D2-486E-88F0-7B63631B9516}"/>
              </a:ext>
            </a:extLst>
          </p:cNvPr>
          <p:cNvGrpSpPr/>
          <p:nvPr userDrawn="1"/>
        </p:nvGrpSpPr>
        <p:grpSpPr>
          <a:xfrm>
            <a:off x="10672870" y="250062"/>
            <a:ext cx="913766" cy="457978"/>
            <a:chOff x="1585727" y="453077"/>
            <a:chExt cx="374706" cy="187802"/>
          </a:xfrm>
          <a:solidFill>
            <a:schemeClr val="accent1"/>
          </a:solidFill>
        </p:grpSpPr>
        <p:sp>
          <p:nvSpPr>
            <p:cNvPr id="276" name="îśliďe">
              <a:extLst>
                <a:ext uri="{FF2B5EF4-FFF2-40B4-BE49-F238E27FC236}">
                  <a16:creationId xmlns:a16="http://schemas.microsoft.com/office/drawing/2014/main" id="{ED2BDFF9-0084-4885-A9E5-43AF06C0D73D}"/>
                </a:ext>
              </a:extLst>
            </p:cNvPr>
            <p:cNvSpPr/>
            <p:nvPr userDrawn="1"/>
          </p:nvSpPr>
          <p:spPr bwMode="auto">
            <a:xfrm>
              <a:off x="1619443" y="555306"/>
              <a:ext cx="45210" cy="67195"/>
            </a:xfrm>
            <a:custGeom>
              <a:avLst/>
              <a:gdLst>
                <a:gd name="T0" fmla="*/ 27 w 59"/>
                <a:gd name="T1" fmla="*/ 0 h 117"/>
                <a:gd name="T2" fmla="*/ 59 w 59"/>
                <a:gd name="T3" fmla="*/ 0 h 117"/>
                <a:gd name="T4" fmla="*/ 33 w 59"/>
                <a:gd name="T5" fmla="*/ 117 h 117"/>
                <a:gd name="T6" fmla="*/ 0 w 59"/>
                <a:gd name="T7" fmla="*/ 117 h 117"/>
                <a:gd name="T8" fmla="*/ 27 w 59"/>
                <a:gd name="T9" fmla="*/ 0 h 117"/>
              </a:gdLst>
              <a:ahLst/>
              <a:cxnLst>
                <a:cxn ang="0">
                  <a:pos x="T0" y="T1"/>
                </a:cxn>
                <a:cxn ang="0">
                  <a:pos x="T2" y="T3"/>
                </a:cxn>
                <a:cxn ang="0">
                  <a:pos x="T4" y="T5"/>
                </a:cxn>
                <a:cxn ang="0">
                  <a:pos x="T6" y="T7"/>
                </a:cxn>
                <a:cxn ang="0">
                  <a:pos x="T8" y="T9"/>
                </a:cxn>
              </a:cxnLst>
              <a:rect l="0" t="0" r="r" b="b"/>
              <a:pathLst>
                <a:path w="59" h="117">
                  <a:moveTo>
                    <a:pt x="27" y="0"/>
                  </a:moveTo>
                  <a:lnTo>
                    <a:pt x="59" y="0"/>
                  </a:lnTo>
                  <a:lnTo>
                    <a:pt x="33" y="117"/>
                  </a:lnTo>
                  <a:lnTo>
                    <a:pt x="0" y="117"/>
                  </a:lnTo>
                  <a:lnTo>
                    <a:pt x="27" y="0"/>
                  </a:lnTo>
                  <a:close/>
                </a:path>
              </a:pathLst>
            </a:custGeom>
            <a:grpFill/>
            <a:ln>
              <a:noFill/>
            </a:ln>
          </p:spPr>
          <p:txBody>
            <a:bodyPr anchor="ctr"/>
            <a:lstStyle/>
            <a:p>
              <a:pPr algn="ctr"/>
              <a:endParaRPr/>
            </a:p>
          </p:txBody>
        </p:sp>
        <p:sp>
          <p:nvSpPr>
            <p:cNvPr id="277" name="íšḻíḍé">
              <a:extLst>
                <a:ext uri="{FF2B5EF4-FFF2-40B4-BE49-F238E27FC236}">
                  <a16:creationId xmlns:a16="http://schemas.microsoft.com/office/drawing/2014/main" id="{C0A46737-19ED-48C8-829E-E3901C0E3DA3}"/>
                </a:ext>
              </a:extLst>
            </p:cNvPr>
            <p:cNvSpPr/>
            <p:nvPr userDrawn="1"/>
          </p:nvSpPr>
          <p:spPr bwMode="auto">
            <a:xfrm>
              <a:off x="1653926" y="555306"/>
              <a:ext cx="48275" cy="67195"/>
            </a:xfrm>
            <a:custGeom>
              <a:avLst/>
              <a:gdLst>
                <a:gd name="T0" fmla="*/ 27 w 63"/>
                <a:gd name="T1" fmla="*/ 0 h 117"/>
                <a:gd name="T2" fmla="*/ 63 w 63"/>
                <a:gd name="T3" fmla="*/ 0 h 117"/>
                <a:gd name="T4" fmla="*/ 36 w 63"/>
                <a:gd name="T5" fmla="*/ 117 h 117"/>
                <a:gd name="T6" fmla="*/ 0 w 63"/>
                <a:gd name="T7" fmla="*/ 117 h 117"/>
                <a:gd name="T8" fmla="*/ 27 w 63"/>
                <a:gd name="T9" fmla="*/ 0 h 117"/>
              </a:gdLst>
              <a:ahLst/>
              <a:cxnLst>
                <a:cxn ang="0">
                  <a:pos x="T0" y="T1"/>
                </a:cxn>
                <a:cxn ang="0">
                  <a:pos x="T2" y="T3"/>
                </a:cxn>
                <a:cxn ang="0">
                  <a:pos x="T4" y="T5"/>
                </a:cxn>
                <a:cxn ang="0">
                  <a:pos x="T6" y="T7"/>
                </a:cxn>
                <a:cxn ang="0">
                  <a:pos x="T8" y="T9"/>
                </a:cxn>
              </a:cxnLst>
              <a:rect l="0" t="0" r="r" b="b"/>
              <a:pathLst>
                <a:path w="63" h="117">
                  <a:moveTo>
                    <a:pt x="27" y="0"/>
                  </a:moveTo>
                  <a:lnTo>
                    <a:pt x="63" y="0"/>
                  </a:lnTo>
                  <a:lnTo>
                    <a:pt x="36" y="117"/>
                  </a:lnTo>
                  <a:lnTo>
                    <a:pt x="0" y="117"/>
                  </a:lnTo>
                  <a:lnTo>
                    <a:pt x="27" y="0"/>
                  </a:lnTo>
                  <a:close/>
                </a:path>
              </a:pathLst>
            </a:custGeom>
            <a:grpFill/>
            <a:ln>
              <a:noFill/>
            </a:ln>
          </p:spPr>
          <p:txBody>
            <a:bodyPr anchor="ctr"/>
            <a:lstStyle/>
            <a:p>
              <a:pPr algn="ctr"/>
              <a:endParaRPr/>
            </a:p>
          </p:txBody>
        </p:sp>
        <p:sp>
          <p:nvSpPr>
            <p:cNvPr id="278" name="ïṥḻïḓé">
              <a:extLst>
                <a:ext uri="{FF2B5EF4-FFF2-40B4-BE49-F238E27FC236}">
                  <a16:creationId xmlns:a16="http://schemas.microsoft.com/office/drawing/2014/main" id="{1E4D9741-32E1-4390-BDFD-369B5E5B8EFA}"/>
                </a:ext>
              </a:extLst>
            </p:cNvPr>
            <p:cNvSpPr/>
            <p:nvPr userDrawn="1"/>
          </p:nvSpPr>
          <p:spPr bwMode="auto">
            <a:xfrm>
              <a:off x="1646263" y="596082"/>
              <a:ext cx="19157" cy="8615"/>
            </a:xfrm>
            <a:prstGeom prst="rect">
              <a:avLst/>
            </a:prstGeom>
            <a:grpFill/>
            <a:ln>
              <a:noFill/>
            </a:ln>
          </p:spPr>
          <p:txBody>
            <a:bodyPr anchor="ctr"/>
            <a:lstStyle/>
            <a:p>
              <a:pPr algn="ctr"/>
              <a:endParaRPr/>
            </a:p>
          </p:txBody>
        </p:sp>
        <p:sp>
          <p:nvSpPr>
            <p:cNvPr id="279" name="î$ḷíḋè">
              <a:extLst>
                <a:ext uri="{FF2B5EF4-FFF2-40B4-BE49-F238E27FC236}">
                  <a16:creationId xmlns:a16="http://schemas.microsoft.com/office/drawing/2014/main" id="{1A3E3C42-5720-4C54-BE49-541615956810}"/>
                </a:ext>
              </a:extLst>
            </p:cNvPr>
            <p:cNvSpPr/>
            <p:nvPr userDrawn="1"/>
          </p:nvSpPr>
          <p:spPr bwMode="auto">
            <a:xfrm>
              <a:off x="1689940" y="555306"/>
              <a:ext cx="45976" cy="67195"/>
            </a:xfrm>
            <a:custGeom>
              <a:avLst/>
              <a:gdLst>
                <a:gd name="T0" fmla="*/ 25 w 60"/>
                <a:gd name="T1" fmla="*/ 0 h 117"/>
                <a:gd name="T2" fmla="*/ 60 w 60"/>
                <a:gd name="T3" fmla="*/ 0 h 117"/>
                <a:gd name="T4" fmla="*/ 34 w 60"/>
                <a:gd name="T5" fmla="*/ 117 h 117"/>
                <a:gd name="T6" fmla="*/ 0 w 60"/>
                <a:gd name="T7" fmla="*/ 117 h 117"/>
                <a:gd name="T8" fmla="*/ 25 w 60"/>
                <a:gd name="T9" fmla="*/ 0 h 117"/>
              </a:gdLst>
              <a:ahLst/>
              <a:cxnLst>
                <a:cxn ang="0">
                  <a:pos x="T0" y="T1"/>
                </a:cxn>
                <a:cxn ang="0">
                  <a:pos x="T2" y="T3"/>
                </a:cxn>
                <a:cxn ang="0">
                  <a:pos x="T4" y="T5"/>
                </a:cxn>
                <a:cxn ang="0">
                  <a:pos x="T6" y="T7"/>
                </a:cxn>
                <a:cxn ang="0">
                  <a:pos x="T8" y="T9"/>
                </a:cxn>
              </a:cxnLst>
              <a:rect l="0" t="0" r="r" b="b"/>
              <a:pathLst>
                <a:path w="60" h="117">
                  <a:moveTo>
                    <a:pt x="25" y="0"/>
                  </a:moveTo>
                  <a:lnTo>
                    <a:pt x="60" y="0"/>
                  </a:lnTo>
                  <a:lnTo>
                    <a:pt x="34" y="117"/>
                  </a:lnTo>
                  <a:lnTo>
                    <a:pt x="0" y="117"/>
                  </a:lnTo>
                  <a:lnTo>
                    <a:pt x="25" y="0"/>
                  </a:lnTo>
                  <a:close/>
                </a:path>
              </a:pathLst>
            </a:custGeom>
            <a:grpFill/>
            <a:ln>
              <a:noFill/>
            </a:ln>
          </p:spPr>
          <p:txBody>
            <a:bodyPr anchor="ctr"/>
            <a:lstStyle/>
            <a:p>
              <a:pPr algn="ctr"/>
              <a:endParaRPr/>
            </a:p>
          </p:txBody>
        </p:sp>
        <p:sp>
          <p:nvSpPr>
            <p:cNvPr id="280" name="i$ḷiḍe">
              <a:extLst>
                <a:ext uri="{FF2B5EF4-FFF2-40B4-BE49-F238E27FC236}">
                  <a16:creationId xmlns:a16="http://schemas.microsoft.com/office/drawing/2014/main" id="{C73BBF15-75A1-48DB-B8E8-928413E7220A}"/>
                </a:ext>
              </a:extLst>
            </p:cNvPr>
            <p:cNvSpPr/>
            <p:nvPr userDrawn="1"/>
          </p:nvSpPr>
          <p:spPr bwMode="auto">
            <a:xfrm>
              <a:off x="1724422" y="555306"/>
              <a:ext cx="45210" cy="67195"/>
            </a:xfrm>
            <a:custGeom>
              <a:avLst/>
              <a:gdLst>
                <a:gd name="T0" fmla="*/ 25 w 59"/>
                <a:gd name="T1" fmla="*/ 0 h 117"/>
                <a:gd name="T2" fmla="*/ 59 w 59"/>
                <a:gd name="T3" fmla="*/ 0 h 117"/>
                <a:gd name="T4" fmla="*/ 34 w 59"/>
                <a:gd name="T5" fmla="*/ 117 h 117"/>
                <a:gd name="T6" fmla="*/ 0 w 59"/>
                <a:gd name="T7" fmla="*/ 117 h 117"/>
                <a:gd name="T8" fmla="*/ 25 w 59"/>
                <a:gd name="T9" fmla="*/ 0 h 117"/>
              </a:gdLst>
              <a:ahLst/>
              <a:cxnLst>
                <a:cxn ang="0">
                  <a:pos x="T0" y="T1"/>
                </a:cxn>
                <a:cxn ang="0">
                  <a:pos x="T2" y="T3"/>
                </a:cxn>
                <a:cxn ang="0">
                  <a:pos x="T4" y="T5"/>
                </a:cxn>
                <a:cxn ang="0">
                  <a:pos x="T6" y="T7"/>
                </a:cxn>
                <a:cxn ang="0">
                  <a:pos x="T8" y="T9"/>
                </a:cxn>
              </a:cxnLst>
              <a:rect l="0" t="0" r="r" b="b"/>
              <a:pathLst>
                <a:path w="59" h="117">
                  <a:moveTo>
                    <a:pt x="25" y="0"/>
                  </a:moveTo>
                  <a:lnTo>
                    <a:pt x="59" y="0"/>
                  </a:lnTo>
                  <a:lnTo>
                    <a:pt x="34" y="117"/>
                  </a:lnTo>
                  <a:lnTo>
                    <a:pt x="0" y="117"/>
                  </a:lnTo>
                  <a:lnTo>
                    <a:pt x="25" y="0"/>
                  </a:lnTo>
                  <a:close/>
                </a:path>
              </a:pathLst>
            </a:custGeom>
            <a:grpFill/>
            <a:ln>
              <a:noFill/>
            </a:ln>
          </p:spPr>
          <p:txBody>
            <a:bodyPr anchor="ctr"/>
            <a:lstStyle/>
            <a:p>
              <a:pPr algn="ctr"/>
              <a:endParaRPr/>
            </a:p>
          </p:txBody>
        </p:sp>
        <p:sp>
          <p:nvSpPr>
            <p:cNvPr id="281" name="ïṡļïdè">
              <a:extLst>
                <a:ext uri="{FF2B5EF4-FFF2-40B4-BE49-F238E27FC236}">
                  <a16:creationId xmlns:a16="http://schemas.microsoft.com/office/drawing/2014/main" id="{FC002ACE-A1AF-43FA-BE5A-52DB0A175F95}"/>
                </a:ext>
              </a:extLst>
            </p:cNvPr>
            <p:cNvSpPr/>
            <p:nvPr userDrawn="1"/>
          </p:nvSpPr>
          <p:spPr bwMode="auto">
            <a:xfrm>
              <a:off x="1713695" y="613312"/>
              <a:ext cx="19157" cy="9189"/>
            </a:xfrm>
            <a:prstGeom prst="rect">
              <a:avLst/>
            </a:prstGeom>
            <a:grpFill/>
            <a:ln>
              <a:noFill/>
            </a:ln>
          </p:spPr>
          <p:txBody>
            <a:bodyPr anchor="ctr"/>
            <a:lstStyle/>
            <a:p>
              <a:pPr algn="ctr"/>
              <a:endParaRPr/>
            </a:p>
          </p:txBody>
        </p:sp>
        <p:sp>
          <p:nvSpPr>
            <p:cNvPr id="282" name="íŝḻíḓê">
              <a:extLst>
                <a:ext uri="{FF2B5EF4-FFF2-40B4-BE49-F238E27FC236}">
                  <a16:creationId xmlns:a16="http://schemas.microsoft.com/office/drawing/2014/main" id="{7E83EF4E-8255-4A54-919D-96F33CDE0EEC}"/>
                </a:ext>
              </a:extLst>
            </p:cNvPr>
            <p:cNvSpPr/>
            <p:nvPr userDrawn="1"/>
          </p:nvSpPr>
          <p:spPr bwMode="auto">
            <a:xfrm>
              <a:off x="1585727" y="453077"/>
              <a:ext cx="374706" cy="187802"/>
            </a:xfrm>
            <a:custGeom>
              <a:avLst/>
              <a:gdLst>
                <a:gd name="T0" fmla="*/ 0 w 989"/>
                <a:gd name="T1" fmla="*/ 662 h 662"/>
                <a:gd name="T2" fmla="*/ 572 w 989"/>
                <a:gd name="T3" fmla="*/ 662 h 662"/>
                <a:gd name="T4" fmla="*/ 643 w 989"/>
                <a:gd name="T5" fmla="*/ 503 h 662"/>
                <a:gd name="T6" fmla="*/ 545 w 989"/>
                <a:gd name="T7" fmla="*/ 374 h 662"/>
                <a:gd name="T8" fmla="*/ 343 w 989"/>
                <a:gd name="T9" fmla="*/ 134 h 662"/>
                <a:gd name="T10" fmla="*/ 821 w 989"/>
                <a:gd name="T11" fmla="*/ 251 h 662"/>
                <a:gd name="T12" fmla="*/ 800 w 989"/>
                <a:gd name="T13" fmla="*/ 283 h 662"/>
                <a:gd name="T14" fmla="*/ 620 w 989"/>
                <a:gd name="T15" fmla="*/ 357 h 662"/>
                <a:gd name="T16" fmla="*/ 871 w 989"/>
                <a:gd name="T17" fmla="*/ 297 h 662"/>
                <a:gd name="T18" fmla="*/ 751 w 989"/>
                <a:gd name="T19" fmla="*/ 55 h 662"/>
                <a:gd name="T20" fmla="*/ 341 w 989"/>
                <a:gd name="T21" fmla="*/ 118 h 662"/>
                <a:gd name="T22" fmla="*/ 322 w 989"/>
                <a:gd name="T23" fmla="*/ 249 h 662"/>
                <a:gd name="T24" fmla="*/ 545 w 989"/>
                <a:gd name="T25" fmla="*/ 406 h 662"/>
                <a:gd name="T26" fmla="*/ 349 w 989"/>
                <a:gd name="T27" fmla="*/ 622 h 662"/>
                <a:gd name="T28" fmla="*/ 93 w 989"/>
                <a:gd name="T29" fmla="*/ 621 h 662"/>
                <a:gd name="T30" fmla="*/ 0 w 989"/>
                <a:gd name="T31" fmla="*/ 662 h 6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89" h="662">
                  <a:moveTo>
                    <a:pt x="0" y="662"/>
                  </a:moveTo>
                  <a:cubicBezTo>
                    <a:pt x="572" y="662"/>
                    <a:pt x="572" y="662"/>
                    <a:pt x="572" y="662"/>
                  </a:cubicBezTo>
                  <a:cubicBezTo>
                    <a:pt x="580" y="662"/>
                    <a:pt x="643" y="581"/>
                    <a:pt x="643" y="503"/>
                  </a:cubicBezTo>
                  <a:cubicBezTo>
                    <a:pt x="643" y="456"/>
                    <a:pt x="585" y="416"/>
                    <a:pt x="545" y="374"/>
                  </a:cubicBezTo>
                  <a:cubicBezTo>
                    <a:pt x="470" y="245"/>
                    <a:pt x="301" y="204"/>
                    <a:pt x="343" y="134"/>
                  </a:cubicBezTo>
                  <a:cubicBezTo>
                    <a:pt x="369" y="66"/>
                    <a:pt x="740" y="197"/>
                    <a:pt x="821" y="251"/>
                  </a:cubicBezTo>
                  <a:cubicBezTo>
                    <a:pt x="870" y="284"/>
                    <a:pt x="858" y="291"/>
                    <a:pt x="800" y="283"/>
                  </a:cubicBezTo>
                  <a:cubicBezTo>
                    <a:pt x="706" y="284"/>
                    <a:pt x="656" y="271"/>
                    <a:pt x="620" y="357"/>
                  </a:cubicBezTo>
                  <a:cubicBezTo>
                    <a:pt x="776" y="351"/>
                    <a:pt x="840" y="364"/>
                    <a:pt x="871" y="297"/>
                  </a:cubicBezTo>
                  <a:cubicBezTo>
                    <a:pt x="989" y="132"/>
                    <a:pt x="901" y="86"/>
                    <a:pt x="751" y="55"/>
                  </a:cubicBezTo>
                  <a:cubicBezTo>
                    <a:pt x="480" y="0"/>
                    <a:pt x="375" y="65"/>
                    <a:pt x="341" y="118"/>
                  </a:cubicBezTo>
                  <a:cubicBezTo>
                    <a:pt x="245" y="121"/>
                    <a:pt x="212" y="179"/>
                    <a:pt x="322" y="249"/>
                  </a:cubicBezTo>
                  <a:cubicBezTo>
                    <a:pt x="441" y="324"/>
                    <a:pt x="539" y="351"/>
                    <a:pt x="545" y="406"/>
                  </a:cubicBezTo>
                  <a:cubicBezTo>
                    <a:pt x="555" y="526"/>
                    <a:pt x="481" y="610"/>
                    <a:pt x="349" y="622"/>
                  </a:cubicBezTo>
                  <a:cubicBezTo>
                    <a:pt x="264" y="630"/>
                    <a:pt x="178" y="630"/>
                    <a:pt x="93" y="621"/>
                  </a:cubicBezTo>
                  <a:cubicBezTo>
                    <a:pt x="53" y="617"/>
                    <a:pt x="31" y="649"/>
                    <a:pt x="0" y="662"/>
                  </a:cubicBezTo>
                  <a:close/>
                </a:path>
              </a:pathLst>
            </a:custGeom>
            <a:grpFill/>
            <a:ln>
              <a:noFill/>
            </a:ln>
          </p:spPr>
          <p:txBody>
            <a:bodyPr anchor="ctr"/>
            <a:lstStyle/>
            <a:p>
              <a:pPr algn="ctr"/>
              <a:endParaRPr/>
            </a:p>
          </p:txBody>
        </p:sp>
        <p:sp>
          <p:nvSpPr>
            <p:cNvPr id="283" name="isľîḑê">
              <a:extLst>
                <a:ext uri="{FF2B5EF4-FFF2-40B4-BE49-F238E27FC236}">
                  <a16:creationId xmlns:a16="http://schemas.microsoft.com/office/drawing/2014/main" id="{FBCD47E7-AD51-4747-B593-899B4A61EF97}"/>
                </a:ext>
              </a:extLst>
            </p:cNvPr>
            <p:cNvSpPr/>
            <p:nvPr userDrawn="1"/>
          </p:nvSpPr>
          <p:spPr bwMode="auto">
            <a:xfrm>
              <a:off x="1827103" y="548415"/>
              <a:ext cx="53639" cy="90742"/>
            </a:xfrm>
            <a:custGeom>
              <a:avLst/>
              <a:gdLst>
                <a:gd name="T0" fmla="*/ 31 w 70"/>
                <a:gd name="T1" fmla="*/ 0 h 158"/>
                <a:gd name="T2" fmla="*/ 70 w 70"/>
                <a:gd name="T3" fmla="*/ 0 h 158"/>
                <a:gd name="T4" fmla="*/ 39 w 70"/>
                <a:gd name="T5" fmla="*/ 158 h 158"/>
                <a:gd name="T6" fmla="*/ 0 w 70"/>
                <a:gd name="T7" fmla="*/ 158 h 158"/>
                <a:gd name="T8" fmla="*/ 31 w 70"/>
                <a:gd name="T9" fmla="*/ 0 h 158"/>
              </a:gdLst>
              <a:ahLst/>
              <a:cxnLst>
                <a:cxn ang="0">
                  <a:pos x="T0" y="T1"/>
                </a:cxn>
                <a:cxn ang="0">
                  <a:pos x="T2" y="T3"/>
                </a:cxn>
                <a:cxn ang="0">
                  <a:pos x="T4" y="T5"/>
                </a:cxn>
                <a:cxn ang="0">
                  <a:pos x="T6" y="T7"/>
                </a:cxn>
                <a:cxn ang="0">
                  <a:pos x="T8" y="T9"/>
                </a:cxn>
              </a:cxnLst>
              <a:rect l="0" t="0" r="r" b="b"/>
              <a:pathLst>
                <a:path w="70" h="158">
                  <a:moveTo>
                    <a:pt x="31" y="0"/>
                  </a:moveTo>
                  <a:lnTo>
                    <a:pt x="70" y="0"/>
                  </a:lnTo>
                  <a:lnTo>
                    <a:pt x="39" y="158"/>
                  </a:lnTo>
                  <a:lnTo>
                    <a:pt x="0" y="158"/>
                  </a:lnTo>
                  <a:lnTo>
                    <a:pt x="31" y="0"/>
                  </a:lnTo>
                  <a:close/>
                </a:path>
              </a:pathLst>
            </a:custGeom>
            <a:grpFill/>
            <a:ln>
              <a:noFill/>
            </a:ln>
          </p:spPr>
          <p:txBody>
            <a:bodyPr anchor="ctr"/>
            <a:lstStyle/>
            <a:p>
              <a:pPr algn="ctr"/>
              <a:endParaRPr/>
            </a:p>
          </p:txBody>
        </p:sp>
      </p:grpSp>
    </p:spTree>
    <p:extLst>
      <p:ext uri="{BB962C8B-B14F-4D97-AF65-F5344CB8AC3E}">
        <p14:creationId xmlns:p14="http://schemas.microsoft.com/office/powerpoint/2010/main" val="4152301522"/>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9.xml"/><Relationship Id="rId1" Type="http://schemas.openxmlformats.org/officeDocument/2006/relationships/slideLayout" Target="../slideLayouts/slideLayout2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864056"/>
      </p:ext>
    </p:extLst>
  </p:cSld>
  <p:clrMap bg1="lt1" tx1="dk1" bg2="lt2" tx2="dk2" accent1="accent1" accent2="accent2" accent3="accent3" accent4="accent4" accent5="accent5" accent6="accent6" hlink="hlink" folHlink="folHlink"/>
  <p:sldLayoutIdLst>
    <p:sldLayoutId id="2147483655" r:id="rId1"/>
    <p:sldLayoutId id="2147483663" r:id="rId2"/>
    <p:sldLayoutId id="2147483650" r:id="rId3"/>
    <p:sldLayoutId id="2147483668" r:id="rId4"/>
    <p:sldLayoutId id="2147483669" r:id="rId5"/>
    <p:sldLayoutId id="2147483670" r:id="rId6"/>
    <p:sldLayoutId id="2147483671" r:id="rId7"/>
    <p:sldLayoutId id="2147483664" r:id="rId8"/>
    <p:sldLayoutId id="2147483649" r:id="rId9"/>
    <p:sldLayoutId id="2147483660" r:id="rId10"/>
    <p:sldLayoutId id="2147483661" r:id="rId11"/>
    <p:sldLayoutId id="2147483662" r:id="rId12"/>
    <p:sldLayoutId id="2147483652" r:id="rId13"/>
    <p:sldLayoutId id="2147483672" r:id="rId14"/>
    <p:sldLayoutId id="2147483654" r:id="rId15"/>
    <p:sldLayoutId id="2147483653" r:id="rId16"/>
    <p:sldLayoutId id="2147483656" r:id="rId17"/>
    <p:sldLayoutId id="2147483657" r:id="rId18"/>
    <p:sldLayoutId id="2147483658" r:id="rId19"/>
    <p:sldLayoutId id="2147483659" r:id="rId20"/>
    <p:sldLayoutId id="2147483665" r:id="rId21"/>
    <p:sldLayoutId id="2147483666" r:id="rId22"/>
    <p:sldLayoutId id="2147483667" r:id="rId23"/>
    <p:sldLayoutId id="2147483673" r:id="rId24"/>
    <p:sldLayoutId id="2147483674" r:id="rId25"/>
    <p:sldLayoutId id="2147483680" r:id="rId26"/>
    <p:sldLayoutId id="2147483681" r:id="rId2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p15:clr>
            <a:srgbClr val="F26B43"/>
          </p15:clr>
        </p15:guide>
        <p15:guide id="2" pos="7256">
          <p15:clr>
            <a:srgbClr val="F26B43"/>
          </p15:clr>
        </p15:guide>
        <p15:guide id="3" orient="horz" pos="648">
          <p15:clr>
            <a:srgbClr val="F26B43"/>
          </p15:clr>
        </p15:guide>
        <p15:guide id="4" orient="horz" pos="712">
          <p15:clr>
            <a:srgbClr val="F26B43"/>
          </p15:clr>
        </p15:guide>
        <p15:guide id="5" orient="horz" pos="3928">
          <p15:clr>
            <a:srgbClr val="F26B43"/>
          </p15:clr>
        </p15:guide>
        <p15:guide id="6" orient="horz" pos="3864">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061831"/>
      </p:ext>
    </p:extLst>
  </p:cSld>
  <p:clrMap bg1="lt1" tx1="dk1" bg2="lt2" tx2="dk2" accent1="accent1" accent2="accent2" accent3="accent3" accent4="accent4" accent5="accent5" accent6="accent6" hlink="hlink" folHlink="folHlink"/>
  <p:sldLayoutIdLst>
    <p:sldLayoutId id="2147483677" r:id="rId1"/>
    <p:sldLayoutId id="214748367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6.xml"/><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25.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9.xml"/><Relationship Id="rId4" Type="http://schemas.openxmlformats.org/officeDocument/2006/relationships/image" Target="../media/image36.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9.xml"/><Relationship Id="rId5" Type="http://schemas.openxmlformats.org/officeDocument/2006/relationships/image" Target="../media/image44.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9.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9.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9.xml"/><Relationship Id="rId5" Type="http://schemas.openxmlformats.org/officeDocument/2006/relationships/image" Target="../media/image48.png"/><Relationship Id="rId4" Type="http://schemas.openxmlformats.org/officeDocument/2006/relationships/image" Target="../media/image57.png"/></Relationships>
</file>

<file path=ppt/slides/_rels/slide1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9.xml"/><Relationship Id="rId5" Type="http://schemas.openxmlformats.org/officeDocument/2006/relationships/image" Target="../media/image67.png"/><Relationship Id="rId4" Type="http://schemas.openxmlformats.org/officeDocument/2006/relationships/image" Target="../media/image66.png"/></Relationships>
</file>

<file path=ppt/slides/_rels/slide22.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image" Target="../media/image71.png"/><Relationship Id="rId5" Type="http://schemas.openxmlformats.org/officeDocument/2006/relationships/image" Target="../media/image61.png"/><Relationship Id="rId4"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3.xml"/><Relationship Id="rId1" Type="http://schemas.openxmlformats.org/officeDocument/2006/relationships/slideLayout" Target="../slideLayouts/slideLayout9.xml"/><Relationship Id="rId5" Type="http://schemas.openxmlformats.org/officeDocument/2006/relationships/image" Target="../media/image6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image" Target="../media/image75.png"/><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86.pn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png"/></Relationships>
</file>

<file path=ppt/slides/_rels/slide2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notesSlide" Target="../notesSlides/notesSlide28.xml"/><Relationship Id="rId1" Type="http://schemas.openxmlformats.org/officeDocument/2006/relationships/slideLayout" Target="../slideLayouts/slideLayout9.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2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78.png"/><Relationship Id="rId7" Type="http://schemas.openxmlformats.org/officeDocument/2006/relationships/image" Target="../media/image97.png"/><Relationship Id="rId2" Type="http://schemas.openxmlformats.org/officeDocument/2006/relationships/notesSlide" Target="../notesSlides/notesSlide29.xml"/><Relationship Id="rId1" Type="http://schemas.openxmlformats.org/officeDocument/2006/relationships/slideLayout" Target="../slideLayouts/slideLayout9.xml"/><Relationship Id="rId6" Type="http://schemas.openxmlformats.org/officeDocument/2006/relationships/image" Target="../media/image96.png"/><Relationship Id="rId5" Type="http://schemas.openxmlformats.org/officeDocument/2006/relationships/image" Target="../media/image93.png"/><Relationship Id="rId4" Type="http://schemas.openxmlformats.org/officeDocument/2006/relationships/image" Target="../media/image81.png"/><Relationship Id="rId9" Type="http://schemas.openxmlformats.org/officeDocument/2006/relationships/image" Target="../media/image9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104.png"/><Relationship Id="rId2" Type="http://schemas.openxmlformats.org/officeDocument/2006/relationships/notesSlide" Target="../notesSlides/notesSlide30.xml"/><Relationship Id="rId1" Type="http://schemas.openxmlformats.org/officeDocument/2006/relationships/slideLayout" Target="../slideLayouts/slideLayout9.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94.png"/></Relationships>
</file>

<file path=ppt/slides/_rels/slide31.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notesSlide" Target="../notesSlides/notesSlide31.xml"/><Relationship Id="rId1" Type="http://schemas.openxmlformats.org/officeDocument/2006/relationships/slideLayout" Target="../slideLayouts/slideLayout9.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 Id="rId9" Type="http://schemas.openxmlformats.org/officeDocument/2006/relationships/image" Target="../media/image111.png"/></Relationships>
</file>

<file path=ppt/slides/_rels/slide32.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95.png"/><Relationship Id="rId2" Type="http://schemas.openxmlformats.org/officeDocument/2006/relationships/notesSlide" Target="../notesSlides/notesSlide32.xml"/><Relationship Id="rId1" Type="http://schemas.openxmlformats.org/officeDocument/2006/relationships/slideLayout" Target="../slideLayouts/slideLayout9.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3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33.xml"/><Relationship Id="rId1" Type="http://schemas.openxmlformats.org/officeDocument/2006/relationships/slideLayout" Target="../slideLayouts/slideLayout9.xml"/><Relationship Id="rId5" Type="http://schemas.openxmlformats.org/officeDocument/2006/relationships/image" Target="../media/image120.png"/><Relationship Id="rId4" Type="http://schemas.openxmlformats.org/officeDocument/2006/relationships/image" Target="../media/image119.png"/></Relationships>
</file>

<file path=ppt/slides/_rels/slide34.xml.rels><?xml version="1.0" encoding="UTF-8" standalone="yes"?>
<Relationships xmlns="http://schemas.openxmlformats.org/package/2006/relationships"><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3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35.xml"/><Relationship Id="rId1" Type="http://schemas.openxmlformats.org/officeDocument/2006/relationships/slideLayout" Target="../slideLayouts/slideLayout9.xml"/><Relationship Id="rId5" Type="http://schemas.openxmlformats.org/officeDocument/2006/relationships/image" Target="../media/image128.png"/><Relationship Id="rId4" Type="http://schemas.openxmlformats.org/officeDocument/2006/relationships/image" Target="../media/image127.png"/></Relationships>
</file>

<file path=ppt/slides/_rels/slide36.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 Id="rId9" Type="http://schemas.openxmlformats.org/officeDocument/2006/relationships/image" Target="../media/image135.png"/></Relationships>
</file>

<file path=ppt/slides/_rels/slide37.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116.png"/><Relationship Id="rId7" Type="http://schemas.openxmlformats.org/officeDocument/2006/relationships/image" Target="../media/image140.png"/><Relationship Id="rId2" Type="http://schemas.openxmlformats.org/officeDocument/2006/relationships/notesSlide" Target="../notesSlides/notesSlide37.xml"/><Relationship Id="rId1" Type="http://schemas.openxmlformats.org/officeDocument/2006/relationships/slideLayout" Target="../slideLayouts/slideLayout9.xml"/><Relationship Id="rId6" Type="http://schemas.openxmlformats.org/officeDocument/2006/relationships/image" Target="../media/image139.png"/><Relationship Id="rId11" Type="http://schemas.openxmlformats.org/officeDocument/2006/relationships/image" Target="../media/image144.png"/><Relationship Id="rId5" Type="http://schemas.openxmlformats.org/officeDocument/2006/relationships/image" Target="../media/image138.png"/><Relationship Id="rId10" Type="http://schemas.openxmlformats.org/officeDocument/2006/relationships/image" Target="../media/image143.png"/><Relationship Id="rId4" Type="http://schemas.openxmlformats.org/officeDocument/2006/relationships/image" Target="../media/image118.png"/><Relationship Id="rId9" Type="http://schemas.openxmlformats.org/officeDocument/2006/relationships/image" Target="../media/image142.png"/></Relationships>
</file>

<file path=ppt/slides/_rels/slide38.xml.rels><?xml version="1.0" encoding="UTF-8" standalone="yes"?>
<Relationships xmlns="http://schemas.openxmlformats.org/package/2006/relationships"><Relationship Id="rId8" Type="http://schemas.openxmlformats.org/officeDocument/2006/relationships/image" Target="../media/image150.png"/><Relationship Id="rId3" Type="http://schemas.openxmlformats.org/officeDocument/2006/relationships/image" Target="../media/image145.png"/><Relationship Id="rId7" Type="http://schemas.openxmlformats.org/officeDocument/2006/relationships/image" Target="../media/image149.png"/><Relationship Id="rId2" Type="http://schemas.openxmlformats.org/officeDocument/2006/relationships/notesSlide" Target="../notesSlides/notesSlide38.xml"/><Relationship Id="rId1" Type="http://schemas.openxmlformats.org/officeDocument/2006/relationships/slideLayout" Target="../slideLayouts/slideLayout9.x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s>
</file>

<file path=ppt/slides/_rels/slide39.xml.rels><?xml version="1.0" encoding="UTF-8" standalone="yes"?>
<Relationships xmlns="http://schemas.openxmlformats.org/package/2006/relationships"><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notesSlide" Target="../notesSlides/notesSlide40.xml"/><Relationship Id="rId1" Type="http://schemas.openxmlformats.org/officeDocument/2006/relationships/slideLayout" Target="../slideLayouts/slideLayout9.xml"/><Relationship Id="rId6" Type="http://schemas.openxmlformats.org/officeDocument/2006/relationships/image" Target="../media/image159.png"/><Relationship Id="rId5" Type="http://schemas.openxmlformats.org/officeDocument/2006/relationships/image" Target="../media/image136.png"/><Relationship Id="rId4" Type="http://schemas.openxmlformats.org/officeDocument/2006/relationships/image" Target="../media/image157.png"/><Relationship Id="rId9" Type="http://schemas.openxmlformats.org/officeDocument/2006/relationships/image" Target="../media/image162.png"/></Relationships>
</file>

<file path=ppt/slides/_rels/slide41.xml.rels><?xml version="1.0" encoding="UTF-8" standalone="yes"?>
<Relationships xmlns="http://schemas.openxmlformats.org/package/2006/relationships"><Relationship Id="rId3" Type="http://schemas.openxmlformats.org/officeDocument/2006/relationships/image" Target="../media/image163.png"/><Relationship Id="rId7" Type="http://schemas.openxmlformats.org/officeDocument/2006/relationships/image" Target="../media/image167.png"/><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s>
</file>

<file path=ppt/slides/_rels/slide4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42.xml"/><Relationship Id="rId1" Type="http://schemas.openxmlformats.org/officeDocument/2006/relationships/slideLayout" Target="../slideLayouts/slideLayout9.xml"/><Relationship Id="rId6" Type="http://schemas.openxmlformats.org/officeDocument/2006/relationships/image" Target="../media/image158.png"/><Relationship Id="rId5" Type="http://schemas.openxmlformats.org/officeDocument/2006/relationships/image" Target="../media/image137.png"/><Relationship Id="rId4" Type="http://schemas.openxmlformats.org/officeDocument/2006/relationships/image" Target="../media/image169.png"/></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3.jpe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42"/>
          <p:cNvSpPr txBox="1"/>
          <p:nvPr/>
        </p:nvSpPr>
        <p:spPr>
          <a:xfrm>
            <a:off x="1776520" y="2840735"/>
            <a:ext cx="8741616" cy="1354218"/>
          </a:xfrm>
          <a:prstGeom prst="rect">
            <a:avLst/>
          </a:prstGeom>
          <a:noFill/>
        </p:spPr>
        <p:txBody>
          <a:bodyPr wrap="square" lIns="121889" tIns="60944" rIns="121889" bIns="60944" rtlCol="0">
            <a:spAutoFit/>
          </a:bodyPr>
          <a:lstStyle/>
          <a:p>
            <a:pPr algn="ctr"/>
            <a:r>
              <a:rPr lang="zh-CN" altLang="en-US" sz="7998" b="1" dirty="0">
                <a:solidFill>
                  <a:srgbClr val="44546A"/>
                </a:solidFill>
                <a:latin typeface="微软雅黑" panose="020B0503020204020204" pitchFamily="34" charset="-122"/>
                <a:ea typeface="微软雅黑" panose="020B0503020204020204" pitchFamily="34" charset="-122"/>
              </a:rPr>
              <a:t>机器学习</a:t>
            </a:r>
            <a:endParaRPr lang="zh-CN" altLang="zh-CN" sz="7998" b="1" dirty="0">
              <a:solidFill>
                <a:srgbClr val="44546A"/>
              </a:solidFill>
              <a:latin typeface="微软雅黑" panose="020B0503020204020204" pitchFamily="34" charset="-122"/>
              <a:ea typeface="微软雅黑" panose="020B0503020204020204" pitchFamily="34" charset="-122"/>
            </a:endParaRPr>
          </a:p>
        </p:txBody>
      </p:sp>
      <p:sp>
        <p:nvSpPr>
          <p:cNvPr id="18" name="TextBox 17"/>
          <p:cNvSpPr txBox="1"/>
          <p:nvPr/>
        </p:nvSpPr>
        <p:spPr>
          <a:xfrm>
            <a:off x="2425647" y="4372218"/>
            <a:ext cx="7340708" cy="400012"/>
          </a:xfrm>
          <a:prstGeom prst="rect">
            <a:avLst/>
          </a:prstGeom>
          <a:solidFill>
            <a:srgbClr val="0072C7"/>
          </a:solidFill>
        </p:spPr>
        <p:txBody>
          <a:bodyPr wrap="square" lIns="121889" tIns="60944" rIns="121889" bIns="60944" rtlCol="0">
            <a:spAutoFit/>
          </a:bodyPr>
          <a:lstStyle/>
          <a:p>
            <a:r>
              <a:rPr lang="en-US" altLang="zh-CN" b="1" dirty="0">
                <a:solidFill>
                  <a:prstClr val="white"/>
                </a:solidFill>
                <a:latin typeface="微软雅黑" panose="020B0503020204020204" pitchFamily="34" charset="-122"/>
                <a:ea typeface="微软雅黑" panose="020B0503020204020204" pitchFamily="34" charset="-122"/>
              </a:rPr>
              <a:t>Machine Learning</a:t>
            </a:r>
            <a:endParaRPr lang="zh-CN" altLang="zh-CN" dirty="0">
              <a:solidFill>
                <a:prstClr val="white"/>
              </a:solidFill>
              <a:latin typeface="微软雅黑" panose="020B0503020204020204" pitchFamily="34" charset="-122"/>
              <a:ea typeface="微软雅黑" panose="020B0503020204020204" pitchFamily="34" charset="-122"/>
            </a:endParaRPr>
          </a:p>
        </p:txBody>
      </p:sp>
      <p:sp>
        <p:nvSpPr>
          <p:cNvPr id="19" name="TextBox 18"/>
          <p:cNvSpPr txBox="1"/>
          <p:nvPr/>
        </p:nvSpPr>
        <p:spPr>
          <a:xfrm>
            <a:off x="4204378" y="5048411"/>
            <a:ext cx="5945338" cy="1650548"/>
          </a:xfrm>
          <a:prstGeom prst="rect">
            <a:avLst/>
          </a:prstGeom>
          <a:noFill/>
        </p:spPr>
        <p:txBody>
          <a:bodyPr wrap="square" lIns="121889" tIns="60944" rIns="121889" bIns="60944" rtlCol="0">
            <a:spAutoFit/>
          </a:bodyPr>
          <a:lstStyle/>
          <a:p>
            <a:r>
              <a:rPr lang="zh-CN" altLang="en-US" sz="2400" b="1" dirty="0">
                <a:latin typeface="Microsoft YaHei" panose="020B0503020204020204" pitchFamily="34" charset="-122"/>
                <a:ea typeface="Microsoft YaHei" panose="020B0503020204020204" pitchFamily="34" charset="-122"/>
              </a:rPr>
              <a:t>授课老师：</a:t>
            </a:r>
            <a:r>
              <a:rPr lang="zh-CN" altLang="en-CN" sz="2400" b="1" dirty="0">
                <a:latin typeface="Microsoft YaHei" panose="020B0503020204020204" pitchFamily="34" charset="-122"/>
                <a:ea typeface="Microsoft YaHei" panose="020B0503020204020204" pitchFamily="34" charset="-122"/>
              </a:rPr>
              <a:t>刘雪明</a:t>
            </a:r>
            <a:endParaRPr lang="en-US" altLang="zh-CN" sz="2400" b="1" dirty="0">
              <a:latin typeface="Microsoft YaHei" panose="020B0503020204020204" pitchFamily="34" charset="-122"/>
              <a:ea typeface="Microsoft YaHei" panose="020B0503020204020204" pitchFamily="34" charset="-122"/>
            </a:endParaRPr>
          </a:p>
          <a:p>
            <a:r>
              <a:rPr lang="zh-CN" altLang="en-US" sz="2400" b="1" dirty="0">
                <a:latin typeface="Microsoft YaHei" panose="020B0503020204020204" pitchFamily="34" charset="-122"/>
                <a:ea typeface="Microsoft YaHei" panose="020B0503020204020204" pitchFamily="34" charset="-122"/>
              </a:rPr>
              <a:t>电       话：</a:t>
            </a:r>
            <a:r>
              <a:rPr lang="en-US" altLang="zh-CN" sz="2400" b="1" dirty="0">
                <a:latin typeface="Microsoft YaHei" panose="020B0503020204020204" pitchFamily="34" charset="-122"/>
                <a:ea typeface="Microsoft YaHei" panose="020B0503020204020204" pitchFamily="34" charset="-122"/>
              </a:rPr>
              <a:t>87543563</a:t>
            </a:r>
          </a:p>
          <a:p>
            <a:r>
              <a:rPr lang="zh-CN" altLang="en-US" sz="2400" b="1" dirty="0">
                <a:latin typeface="Microsoft YaHei" panose="020B0503020204020204" pitchFamily="34" charset="-122"/>
                <a:ea typeface="Microsoft YaHei" panose="020B0503020204020204" pitchFamily="34" charset="-122"/>
              </a:rPr>
              <a:t>办  公  室：南一楼西</a:t>
            </a:r>
            <a:r>
              <a:rPr lang="en-US" altLang="zh-CN" sz="2400" b="1" dirty="0">
                <a:latin typeface="Microsoft YaHei" panose="020B0503020204020204" pitchFamily="34" charset="-122"/>
                <a:ea typeface="Microsoft YaHei" panose="020B0503020204020204" pitchFamily="34" charset="-122"/>
              </a:rPr>
              <a:t>303</a:t>
            </a:r>
          </a:p>
          <a:p>
            <a:pPr>
              <a:lnSpc>
                <a:spcPct val="125000"/>
              </a:lnSpc>
            </a:pPr>
            <a:r>
              <a:rPr lang="zh-CN" altLang="en-US" sz="2400" b="1" dirty="0">
                <a:latin typeface="Microsoft YaHei" panose="020B0503020204020204" pitchFamily="34" charset="-122"/>
                <a:ea typeface="Microsoft YaHei" panose="020B0503020204020204" pitchFamily="34" charset="-122"/>
              </a:rPr>
              <a:t>邮       箱：</a:t>
            </a:r>
            <a:r>
              <a:rPr lang="en-US" altLang="zh-CN" sz="2400" b="1" i="1" dirty="0" err="1">
                <a:solidFill>
                  <a:srgbClr val="0000FF"/>
                </a:solidFill>
                <a:latin typeface="Microsoft YaHei" panose="020B0503020204020204" pitchFamily="34" charset="-122"/>
                <a:ea typeface="Microsoft YaHei" panose="020B0503020204020204" pitchFamily="34" charset="-122"/>
              </a:rPr>
              <a:t>xm_liu@hust.edu.cn</a:t>
            </a:r>
            <a:endParaRPr lang="en-US" sz="2400" b="1" i="1" dirty="0">
              <a:solidFill>
                <a:srgbClr val="0000FF"/>
              </a:solidFill>
              <a:latin typeface="Microsoft YaHei" panose="020B0503020204020204" pitchFamily="34" charset="-122"/>
              <a:ea typeface="Microsoft YaHei" panose="020B0503020204020204" pitchFamily="34" charset="-122"/>
            </a:endParaRPr>
          </a:p>
        </p:txBody>
      </p:sp>
      <p:cxnSp>
        <p:nvCxnSpPr>
          <p:cNvPr id="20" name="直接连接符 19"/>
          <p:cNvCxnSpPr/>
          <p:nvPr/>
        </p:nvCxnSpPr>
        <p:spPr>
          <a:xfrm>
            <a:off x="2331828" y="4194952"/>
            <a:ext cx="7528346" cy="0"/>
          </a:xfrm>
          <a:prstGeom prst="line">
            <a:avLst/>
          </a:prstGeom>
          <a:noFill/>
          <a:ln w="9525" cap="flat" cmpd="sng" algn="ctr">
            <a:solidFill>
              <a:srgbClr val="F8F8F8">
                <a:lumMod val="75000"/>
              </a:srgbClr>
            </a:solidFill>
            <a:prstDash val="lgDash"/>
          </a:ln>
          <a:effectLst/>
        </p:spPr>
      </p:cxnSp>
      <p:cxnSp>
        <p:nvCxnSpPr>
          <p:cNvPr id="21" name="直接连接符 20"/>
          <p:cNvCxnSpPr/>
          <p:nvPr/>
        </p:nvCxnSpPr>
        <p:spPr>
          <a:xfrm>
            <a:off x="2331828" y="2683134"/>
            <a:ext cx="7528346" cy="0"/>
          </a:xfrm>
          <a:prstGeom prst="line">
            <a:avLst/>
          </a:prstGeom>
          <a:noFill/>
          <a:ln w="9525" cap="flat" cmpd="sng" algn="ctr">
            <a:solidFill>
              <a:srgbClr val="F8F8F8">
                <a:lumMod val="75000"/>
              </a:srgbClr>
            </a:solidFill>
            <a:prstDash val="lgDash"/>
          </a:ln>
          <a:effectLst/>
        </p:spPr>
      </p:cxnSp>
      <p:pic>
        <p:nvPicPr>
          <p:cNvPr id="6" name="久石让 - Summer.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256163" y="-1659566"/>
            <a:ext cx="812506" cy="812800"/>
          </a:xfrm>
          <a:prstGeom prst="rect">
            <a:avLst/>
          </a:prstGeom>
        </p:spPr>
      </p:pic>
      <p:pic>
        <p:nvPicPr>
          <p:cNvPr id="2" name="图片 1"/>
          <p:cNvPicPr>
            <a:picLocks noChangeAspect="1"/>
          </p:cNvPicPr>
          <p:nvPr/>
        </p:nvPicPr>
        <p:blipFill>
          <a:blip r:embed="rId6"/>
          <a:stretch>
            <a:fillRect/>
          </a:stretch>
        </p:blipFill>
        <p:spPr>
          <a:xfrm flipV="1">
            <a:off x="4332049" y="413598"/>
            <a:ext cx="3527904" cy="2179224"/>
          </a:xfrm>
          <a:prstGeom prst="rect">
            <a:avLst/>
          </a:prstGeom>
        </p:spPr>
      </p:pic>
    </p:spTree>
    <p:extLst>
      <p:ext uri="{BB962C8B-B14F-4D97-AF65-F5344CB8AC3E}">
        <p14:creationId xmlns:p14="http://schemas.microsoft.com/office/powerpoint/2010/main" val="262641561"/>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withEffect">
                                  <p:childTnLst>
                                    <p:cmd type="call" cmd="playFrom(0.0)">
                                      <p:cBhvr>
                                        <p:cTn id="6" dur="1" fill="hold"/>
                                        <p:tgtEl>
                                          <p:spTgt spid="6"/>
                                        </p:tgtEl>
                                      </p:cBhvr>
                                    </p:cmd>
                                  </p:childTnLst>
                                </p:cTn>
                              </p:par>
                            </p:childTnLst>
                          </p:cTn>
                        </p:par>
                        <p:par>
                          <p:cTn id="7" fill="hold" nodeType="withGroup">
                            <p:stCondLst>
                              <p:cond delay="1"/>
                            </p:stCondLst>
                            <p:childTnLst>
                              <p:par>
                                <p:cTn id="8" presetID="41" presetClass="entr" presetSubtype="0" fill="hold" grpId="0" nodeType="afterEffect">
                                  <p:iterate type="lt">
                                    <p:tmPct val="10000"/>
                                  </p:iterate>
                                  <p:childTnLst>
                                    <p:set>
                                      <p:cBhvr>
                                        <p:cTn id="9" dur="1" fill="hold">
                                          <p:stCondLst>
                                            <p:cond delay="0"/>
                                          </p:stCondLst>
                                        </p:cTn>
                                        <p:tgtEl>
                                          <p:spTgt spid="16"/>
                                        </p:tgtEl>
                                        <p:attrNameLst>
                                          <p:attrName>style.visibility</p:attrName>
                                        </p:attrNameLst>
                                      </p:cBhvr>
                                      <p:to>
                                        <p:strVal val="visible"/>
                                      </p:to>
                                    </p:set>
                                    <p:anim calcmode="lin" valueType="num">
                                      <p:cBhvr>
                                        <p:cTn id="10"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11" dur="500" fill="hold"/>
                                        <p:tgtEl>
                                          <p:spTgt spid="16"/>
                                        </p:tgtEl>
                                        <p:attrNameLst>
                                          <p:attrName>ppt_y</p:attrName>
                                        </p:attrNameLst>
                                      </p:cBhvr>
                                      <p:tavLst>
                                        <p:tav tm="0">
                                          <p:val>
                                            <p:strVal val="#ppt_y"/>
                                          </p:val>
                                        </p:tav>
                                        <p:tav tm="100000">
                                          <p:val>
                                            <p:strVal val="#ppt_y"/>
                                          </p:val>
                                        </p:tav>
                                      </p:tavLst>
                                    </p:anim>
                                    <p:anim calcmode="lin" valueType="num">
                                      <p:cBhvr>
                                        <p:cTn id="12"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13"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14" dur="500" tmFilter="0,0; .5, 1; 1, 1"/>
                                        <p:tgtEl>
                                          <p:spTgt spid="16"/>
                                        </p:tgtEl>
                                      </p:cBhvr>
                                    </p:animEffect>
                                  </p:childTnLst>
                                </p:cTn>
                              </p:par>
                            </p:childTnLst>
                          </p:cTn>
                        </p:par>
                        <p:par>
                          <p:cTn id="15" fill="hold" nodeType="withGroup">
                            <p:stCondLst>
                              <p:cond delay="651"/>
                            </p:stCondLst>
                            <p:childTnLst>
                              <p:par>
                                <p:cTn id="16" presetID="42" presetClass="entr" presetSubtype="0" fill="hold" grpId="0" nodeType="afterEffec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anim calcmode="lin" valueType="num">
                                      <p:cBhvr>
                                        <p:cTn id="19" dur="500" fill="hold"/>
                                        <p:tgtEl>
                                          <p:spTgt spid="18"/>
                                        </p:tgtEl>
                                        <p:attrNameLst>
                                          <p:attrName>ppt_x</p:attrName>
                                        </p:attrNameLst>
                                      </p:cBhvr>
                                      <p:tavLst>
                                        <p:tav tm="0">
                                          <p:val>
                                            <p:strVal val="#ppt_x"/>
                                          </p:val>
                                        </p:tav>
                                        <p:tav tm="100000">
                                          <p:val>
                                            <p:strVal val="#ppt_x"/>
                                          </p:val>
                                        </p:tav>
                                      </p:tavLst>
                                    </p:anim>
                                    <p:anim calcmode="lin" valueType="num">
                                      <p:cBhvr>
                                        <p:cTn id="20" dur="500" fill="hold"/>
                                        <p:tgtEl>
                                          <p:spTgt spid="18"/>
                                        </p:tgtEl>
                                        <p:attrNameLst>
                                          <p:attrName>ppt_y</p:attrName>
                                        </p:attrNameLst>
                                      </p:cBhvr>
                                      <p:tavLst>
                                        <p:tav tm="0">
                                          <p:val>
                                            <p:strVal val="#ppt_y+.1"/>
                                          </p:val>
                                        </p:tav>
                                        <p:tav tm="100000">
                                          <p:val>
                                            <p:strVal val="#ppt_y"/>
                                          </p:val>
                                        </p:tav>
                                      </p:tavLst>
                                    </p:anim>
                                  </p:childTnLst>
                                </p:cTn>
                              </p:par>
                            </p:childTnLst>
                          </p:cTn>
                        </p:par>
                        <p:par>
                          <p:cTn id="21" fill="hold" nodeType="withGroup">
                            <p:stCondLst>
                              <p:cond delay="1151"/>
                            </p:stCondLst>
                            <p:childTnLst>
                              <p:par>
                                <p:cTn id="22" presetID="22" presetClass="entr" presetSubtype="8" fill="hold" nodeType="afterEffect">
                                  <p:childTnLst>
                                    <p:set>
                                      <p:cBhvr>
                                        <p:cTn id="23" dur="1" fill="hold">
                                          <p:stCondLst>
                                            <p:cond delay="0"/>
                                          </p:stCondLst>
                                        </p:cTn>
                                        <p:tgtEl>
                                          <p:spTgt spid="20"/>
                                        </p:tgtEl>
                                        <p:attrNameLst>
                                          <p:attrName>style.visibility</p:attrName>
                                        </p:attrNameLst>
                                      </p:cBhvr>
                                      <p:to>
                                        <p:strVal val="visible"/>
                                      </p:to>
                                    </p:set>
                                    <p:animEffect transition="in" filter="wipe(left)">
                                      <p:cBhvr>
                                        <p:cTn id="24" dur="500"/>
                                        <p:tgtEl>
                                          <p:spTgt spid="20"/>
                                        </p:tgtEl>
                                      </p:cBhvr>
                                    </p:animEffect>
                                  </p:childTnLst>
                                </p:cTn>
                              </p:par>
                              <p:par>
                                <p:cTn id="25" presetID="22" presetClass="entr" presetSubtype="2" fill="hold" nodeType="withEffect">
                                  <p:childTnLst>
                                    <p:set>
                                      <p:cBhvr>
                                        <p:cTn id="26" dur="1" fill="hold">
                                          <p:stCondLst>
                                            <p:cond delay="0"/>
                                          </p:stCondLst>
                                        </p:cTn>
                                        <p:tgtEl>
                                          <p:spTgt spid="21"/>
                                        </p:tgtEl>
                                        <p:attrNameLst>
                                          <p:attrName>style.visibility</p:attrName>
                                        </p:attrNameLst>
                                      </p:cBhvr>
                                      <p:to>
                                        <p:strVal val="visible"/>
                                      </p:to>
                                    </p:set>
                                    <p:animEffect transition="in" filter="wipe(right)">
                                      <p:cBhvr>
                                        <p:cTn id="27" dur="500"/>
                                        <p:tgtEl>
                                          <p:spTgt spid="21"/>
                                        </p:tgtEl>
                                      </p:cBhvr>
                                    </p:animEffect>
                                  </p:childTnLst>
                                </p:cTn>
                              </p:par>
                            </p:childTnLst>
                          </p:cTn>
                        </p:par>
                        <p:par>
                          <p:cTn id="28" fill="hold" nodeType="withGroup">
                            <p:stCondLst>
                              <p:cond delay="1651"/>
                            </p:stCondLst>
                            <p:childTnLst>
                              <p:par>
                                <p:cTn id="29" presetID="56" presetClass="entr" presetSubtype="0" fill="hold" grpId="0" nodeType="afterEffect">
                                  <p:iterate type="lt">
                                    <p:tmPct val="10000"/>
                                  </p:iterate>
                                  <p:childTnLst>
                                    <p:set>
                                      <p:cBhvr>
                                        <p:cTn id="30" dur="1" fill="hold">
                                          <p:stCondLst>
                                            <p:cond delay="0"/>
                                          </p:stCondLst>
                                        </p:cTn>
                                        <p:tgtEl>
                                          <p:spTgt spid="19"/>
                                        </p:tgtEl>
                                        <p:attrNameLst>
                                          <p:attrName>style.visibility</p:attrName>
                                        </p:attrNameLst>
                                      </p:cBhvr>
                                      <p:to>
                                        <p:strVal val="visible"/>
                                      </p:to>
                                    </p:set>
                                    <p:anim by="(-#ppt_w*2)" calcmode="lin" valueType="num">
                                      <p:cBhvr rctx="PPT">
                                        <p:cTn id="31" dur="250" autoRev="1" fill="hold">
                                          <p:stCondLst>
                                            <p:cond delay="0"/>
                                          </p:stCondLst>
                                        </p:cTn>
                                        <p:tgtEl>
                                          <p:spTgt spid="19"/>
                                        </p:tgtEl>
                                        <p:attrNameLst>
                                          <p:attrName>ppt_w</p:attrName>
                                        </p:attrNameLst>
                                      </p:cBhvr>
                                    </p:anim>
                                    <p:anim by="(#ppt_w*0.50)" calcmode="lin" valueType="num">
                                      <p:cBhvr>
                                        <p:cTn id="32" dur="250" decel="50000" autoRev="1" fill="hold">
                                          <p:stCondLst>
                                            <p:cond delay="0"/>
                                          </p:stCondLst>
                                        </p:cTn>
                                        <p:tgtEl>
                                          <p:spTgt spid="19"/>
                                        </p:tgtEl>
                                        <p:attrNameLst>
                                          <p:attrName>ppt_x</p:attrName>
                                        </p:attrNameLst>
                                      </p:cBhvr>
                                    </p:anim>
                                    <p:anim from="(-#ppt_h/2)" to="(#ppt_y)" calcmode="lin" valueType="num">
                                      <p:cBhvr>
                                        <p:cTn id="33" dur="500" fill="hold">
                                          <p:stCondLst>
                                            <p:cond delay="0"/>
                                          </p:stCondLst>
                                        </p:cTn>
                                        <p:tgtEl>
                                          <p:spTgt spid="19"/>
                                        </p:tgtEl>
                                        <p:attrNameLst>
                                          <p:attrName>ppt_y</p:attrName>
                                        </p:attrNameLst>
                                      </p:cBhvr>
                                    </p:anim>
                                    <p:animRot by="21600000">
                                      <p:cBhvr>
                                        <p:cTn id="34" dur="500" fill="hold">
                                          <p:stCondLst>
                                            <p:cond delay="0"/>
                                          </p:stCondLst>
                                        </p:cTn>
                                        <p:tgtEl>
                                          <p:spTgt spid="1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audio>
              <p:cMediaNode vol="80000">
                <p:cTn id="35" repeatCount="indefinite" fill="hold" display="0">
                  <p:stCondLst>
                    <p:cond delay="indefinite"/>
                  </p:stCondLst>
                  <p:endCondLst>
                    <p:cond evt="onPrev" delay="0">
                      <p:tgtEl>
                        <p:sldTgt/>
                      </p:tgtEl>
                    </p:cond>
                    <p:cond evt="onStopAudio" delay="0">
                      <p:tgtEl>
                        <p:sldTgt/>
                      </p:tgtEl>
                    </p:cond>
                  </p:endCondLst>
                </p:cTn>
                <p:tgtEl>
                  <p:spTgt spid="6"/>
                </p:tgtEl>
              </p:cMediaNode>
            </p:audio>
          </p:childTnLst>
        </p:cTn>
      </p:par>
    </p:tnLst>
    <p:bldLst>
      <p:bldP spid="16" grpId="0"/>
      <p:bldP spid="18" grpId="0" animBg="1"/>
      <p:bldP spid="19" grpId="0"/>
    </p:bldLst>
  </p:timing>
  <p:extLst>
    <p:ext uri="{E180D4A7-C9FB-4DFB-919C-405C955672EB}">
      <p14:showEvtLst xmlns:p14="http://schemas.microsoft.com/office/powerpoint/2010/main">
        <p14:playEvt time="0" objId="6"/>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295748" y="740215"/>
            <a:ext cx="11515252" cy="70076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600" spc="-10" dirty="0">
                <a:latin typeface="+mn-ea"/>
              </a:rPr>
              <a:t>抽样模型及霍夫丁不等式与学习的联系</a:t>
            </a:r>
            <a:endParaRPr lang="en-US" altLang="zh-CN" sz="3600" spc="-10" dirty="0">
              <a:latin typeface="+mn-ea"/>
            </a:endParaRPr>
          </a:p>
        </p:txBody>
      </p:sp>
      <p:grpSp>
        <p:nvGrpSpPr>
          <p:cNvPr id="7" name="Group 6">
            <a:extLst>
              <a:ext uri="{FF2B5EF4-FFF2-40B4-BE49-F238E27FC236}">
                <a16:creationId xmlns:a16="http://schemas.microsoft.com/office/drawing/2014/main" id="{B09A3BAC-C245-FB46-AD53-A481877589FD}"/>
              </a:ext>
            </a:extLst>
          </p:cNvPr>
          <p:cNvGrpSpPr/>
          <p:nvPr/>
        </p:nvGrpSpPr>
        <p:grpSpPr>
          <a:xfrm>
            <a:off x="128340" y="1612176"/>
            <a:ext cx="4620124" cy="2831544"/>
            <a:chOff x="888999" y="1841500"/>
            <a:chExt cx="5094706" cy="2831544"/>
          </a:xfrm>
        </p:grpSpPr>
        <p:sp>
          <p:nvSpPr>
            <p:cNvPr id="2" name="TextBox 1">
              <a:extLst>
                <a:ext uri="{FF2B5EF4-FFF2-40B4-BE49-F238E27FC236}">
                  <a16:creationId xmlns:a16="http://schemas.microsoft.com/office/drawing/2014/main" id="{1E7F8DCD-E44D-1749-9729-4184C78A497E}"/>
                </a:ext>
              </a:extLst>
            </p:cNvPr>
            <p:cNvSpPr txBox="1"/>
            <p:nvPr/>
          </p:nvSpPr>
          <p:spPr>
            <a:xfrm>
              <a:off x="888999" y="1841500"/>
              <a:ext cx="5094706" cy="584775"/>
            </a:xfrm>
            <a:prstGeom prst="rect">
              <a:avLst/>
            </a:prstGeom>
            <a:solidFill>
              <a:schemeClr val="accent5">
                <a:lumMod val="60000"/>
                <a:lumOff val="40000"/>
              </a:schemeClr>
            </a:solidFill>
            <a:ln w="25400">
              <a:solidFill>
                <a:schemeClr val="accent5">
                  <a:lumMod val="75000"/>
                </a:schemeClr>
              </a:solidFill>
            </a:ln>
          </p:spPr>
          <p:txBody>
            <a:bodyPr wrap="square" rtlCol="0">
              <a:spAutoFit/>
            </a:bodyPr>
            <a:lstStyle/>
            <a:p>
              <a:pPr algn="l"/>
              <a:r>
                <a:rPr lang="en-CN" sz="3200" dirty="0">
                  <a:latin typeface="+mn-ea"/>
                </a:rPr>
                <a:t>罐子抽样模型</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321F93-558B-AD4E-9329-EC834A2C720B}"/>
                    </a:ext>
                  </a:extLst>
                </p:cNvPr>
                <p:cNvSpPr txBox="1"/>
                <p:nvPr/>
              </p:nvSpPr>
              <p:spPr>
                <a:xfrm>
                  <a:off x="888999" y="2426275"/>
                  <a:ext cx="5094706" cy="2246769"/>
                </a:xfrm>
                <a:prstGeom prst="rect">
                  <a:avLst/>
                </a:prstGeom>
                <a:solidFill>
                  <a:schemeClr val="accent5">
                    <a:lumMod val="20000"/>
                    <a:lumOff val="80000"/>
                  </a:schemeClr>
                </a:solidFill>
                <a:ln w="25400">
                  <a:solidFill>
                    <a:schemeClr val="accent5">
                      <a:lumMod val="75000"/>
                    </a:schemeClr>
                  </a:solidFill>
                </a:ln>
              </p:spPr>
              <p:txBody>
                <a:bodyPr wrap="square" rtlCol="0">
                  <a:spAutoFit/>
                </a:bodyPr>
                <a:lstStyle/>
                <a:p>
                  <a:pPr marL="285750" indent="-285750" algn="l">
                    <a:buFont typeface="Wingdings" pitchFamily="2" charset="2"/>
                    <a:buChar char="§"/>
                  </a:pPr>
                  <a:r>
                    <a:rPr lang="en-CN" sz="2800" dirty="0">
                      <a:latin typeface="+mn-ea"/>
                    </a:rPr>
                    <a:t>需确定的量</a:t>
                  </a:r>
                  <a:r>
                    <a:rPr lang="zh-CN" altLang="en-US" sz="2800" dirty="0">
                      <a:latin typeface="+mn-ea"/>
                    </a:rPr>
                    <a:t>：橙色球比例</a:t>
                  </a:r>
                  <a14:m>
                    <m:oMath xmlns:m="http://schemas.openxmlformats.org/officeDocument/2006/math">
                      <m:r>
                        <a:rPr lang="en-US" altLang="zh-CN" sz="2800" b="0" i="1" smtClean="0">
                          <a:latin typeface="Cambria Math" panose="02040503050406030204" pitchFamily="18" charset="0"/>
                        </a:rPr>
                        <m:t>𝑢</m:t>
                      </m:r>
                    </m:oMath>
                  </a14:m>
                  <a:endParaRPr lang="en-US" altLang="zh-CN" sz="2800" b="0" dirty="0">
                    <a:latin typeface="+mn-ea"/>
                  </a:endParaRPr>
                </a:p>
                <a:p>
                  <a:pPr marL="285750" indent="-285750" algn="l">
                    <a:buFont typeface="Wingdings" pitchFamily="2" charset="2"/>
                    <a:buChar char="§"/>
                  </a:pPr>
                  <a:r>
                    <a:rPr lang="en-CN" sz="2800" dirty="0">
                      <a:latin typeface="+mn-ea"/>
                    </a:rPr>
                    <a:t>球的空间</a:t>
                  </a:r>
                  <a:r>
                    <a:rPr lang="zh-CN" altLang="en-US" sz="2800" dirty="0">
                      <a:latin typeface="+mn-ea"/>
                    </a:rPr>
                    <a:t>：罐子</a:t>
                  </a:r>
                  <a:endParaRPr lang="en-US" altLang="zh-CN" sz="2800" dirty="0">
                    <a:latin typeface="+mn-ea"/>
                  </a:endParaRPr>
                </a:p>
                <a:p>
                  <a:pPr marL="285750" indent="-285750" algn="l">
                    <a:buFont typeface="Wingdings" pitchFamily="2" charset="2"/>
                    <a:buChar char="§"/>
                  </a:pPr>
                  <a:r>
                    <a:rPr lang="en-CN" sz="2800" dirty="0">
                      <a:latin typeface="+mn-ea"/>
                    </a:rPr>
                    <a:t>橙色球</a:t>
                  </a:r>
                </a:p>
                <a:p>
                  <a:pPr marL="285750" indent="-285750" algn="l">
                    <a:buFont typeface="Wingdings" pitchFamily="2" charset="2"/>
                    <a:buChar char="§"/>
                  </a:pPr>
                  <a:r>
                    <a:rPr lang="en-CN" sz="2800" dirty="0">
                      <a:latin typeface="+mn-ea"/>
                    </a:rPr>
                    <a:t>绿色球</a:t>
                  </a:r>
                </a:p>
                <a:p>
                  <a:pPr marL="285750" indent="-285750" algn="l">
                    <a:buFont typeface="Wingdings" pitchFamily="2" charset="2"/>
                    <a:buChar char="§"/>
                  </a:pPr>
                  <a:r>
                    <a:rPr lang="en-CN" sz="2800" dirty="0">
                      <a:latin typeface="+mn-ea"/>
                    </a:rPr>
                    <a:t>从罐子里抽</a:t>
                  </a:r>
                  <a14:m>
                    <m:oMath xmlns:m="http://schemas.openxmlformats.org/officeDocument/2006/math">
                      <m:r>
                        <a:rPr lang="en-CN" sz="2800" i="1" dirty="0" smtClean="0">
                          <a:latin typeface="Cambria Math" panose="02040503050406030204" pitchFamily="18" charset="0"/>
                        </a:rPr>
                        <m:t>𝑁</m:t>
                      </m:r>
                    </m:oMath>
                  </a14:m>
                  <a:r>
                    <a:rPr lang="en-CN" sz="2800" dirty="0">
                      <a:latin typeface="+mn-ea"/>
                    </a:rPr>
                    <a:t>个样本</a:t>
                  </a:r>
                </a:p>
              </p:txBody>
            </p:sp>
          </mc:Choice>
          <mc:Fallback xmlns="">
            <p:sp>
              <p:nvSpPr>
                <p:cNvPr id="5" name="TextBox 4">
                  <a:extLst>
                    <a:ext uri="{FF2B5EF4-FFF2-40B4-BE49-F238E27FC236}">
                      <a16:creationId xmlns:a16="http://schemas.microsoft.com/office/drawing/2014/main" id="{87321F93-558B-AD4E-9329-EC834A2C720B}"/>
                    </a:ext>
                  </a:extLst>
                </p:cNvPr>
                <p:cNvSpPr txBox="1">
                  <a:spLocks noRot="1" noChangeAspect="1" noMove="1" noResize="1" noEditPoints="1" noAdjustHandles="1" noChangeArrowheads="1" noChangeShapeType="1" noTextEdit="1"/>
                </p:cNvSpPr>
                <p:nvPr/>
              </p:nvSpPr>
              <p:spPr>
                <a:xfrm>
                  <a:off x="888999" y="2426275"/>
                  <a:ext cx="5094706" cy="2246769"/>
                </a:xfrm>
                <a:prstGeom prst="rect">
                  <a:avLst/>
                </a:prstGeom>
                <a:blipFill>
                  <a:blip r:embed="rId3"/>
                  <a:stretch>
                    <a:fillRect l="-2186" t="-1667" b="-6111"/>
                  </a:stretch>
                </a:blipFill>
                <a:ln w="25400">
                  <a:solidFill>
                    <a:schemeClr val="accent5">
                      <a:lumMod val="75000"/>
                    </a:schemeClr>
                  </a:solidFill>
                </a:ln>
              </p:spPr>
              <p:txBody>
                <a:bodyPr/>
                <a:lstStyle/>
                <a:p>
                  <a:r>
                    <a:rPr lang="en-CN">
                      <a:noFill/>
                    </a:rPr>
                    <a:t> </a:t>
                  </a:r>
                </a:p>
              </p:txBody>
            </p:sp>
          </mc:Fallback>
        </mc:AlternateContent>
      </p:grpSp>
      <p:grpSp>
        <p:nvGrpSpPr>
          <p:cNvPr id="8" name="Group 7">
            <a:extLst>
              <a:ext uri="{FF2B5EF4-FFF2-40B4-BE49-F238E27FC236}">
                <a16:creationId xmlns:a16="http://schemas.microsoft.com/office/drawing/2014/main" id="{13F42B54-3598-AB47-987A-D8522F4FD7E5}"/>
              </a:ext>
            </a:extLst>
          </p:cNvPr>
          <p:cNvGrpSpPr/>
          <p:nvPr/>
        </p:nvGrpSpPr>
        <p:grpSpPr>
          <a:xfrm>
            <a:off x="5133469" y="1612176"/>
            <a:ext cx="6801854" cy="3148772"/>
            <a:chOff x="6208296" y="1824281"/>
            <a:chExt cx="5406187" cy="3693318"/>
          </a:xfrm>
        </p:grpSpPr>
        <p:sp>
          <p:nvSpPr>
            <p:cNvPr id="16" name="TextBox 15">
              <a:extLst>
                <a:ext uri="{FF2B5EF4-FFF2-40B4-BE49-F238E27FC236}">
                  <a16:creationId xmlns:a16="http://schemas.microsoft.com/office/drawing/2014/main" id="{302A8500-2D9B-0A48-AC8A-56ADF44A8C77}"/>
                </a:ext>
              </a:extLst>
            </p:cNvPr>
            <p:cNvSpPr txBox="1"/>
            <p:nvPr/>
          </p:nvSpPr>
          <p:spPr>
            <a:xfrm>
              <a:off x="6208296" y="1824281"/>
              <a:ext cx="5406187" cy="584775"/>
            </a:xfrm>
            <a:prstGeom prst="rect">
              <a:avLst/>
            </a:prstGeom>
            <a:solidFill>
              <a:schemeClr val="accent5">
                <a:lumMod val="60000"/>
                <a:lumOff val="40000"/>
              </a:schemeClr>
            </a:solidFill>
            <a:ln w="25400">
              <a:solidFill>
                <a:schemeClr val="accent5">
                  <a:lumMod val="75000"/>
                </a:schemeClr>
              </a:solidFill>
            </a:ln>
          </p:spPr>
          <p:txBody>
            <a:bodyPr wrap="square" rtlCol="0">
              <a:spAutoFit/>
            </a:bodyPr>
            <a:lstStyle/>
            <a:p>
              <a:pPr algn="l"/>
              <a:r>
                <a:rPr lang="en-CN" sz="3200" dirty="0">
                  <a:latin typeface="+mn-ea"/>
                </a:rPr>
                <a:t>学习模型</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51F732-9686-9A45-9CF7-7EEEBF4B1A73}"/>
                    </a:ext>
                  </a:extLst>
                </p:cNvPr>
                <p:cNvSpPr txBox="1"/>
                <p:nvPr/>
              </p:nvSpPr>
              <p:spPr>
                <a:xfrm>
                  <a:off x="6208296" y="2409056"/>
                  <a:ext cx="5406187" cy="3108543"/>
                </a:xfrm>
                <a:prstGeom prst="rect">
                  <a:avLst/>
                </a:prstGeom>
                <a:solidFill>
                  <a:schemeClr val="accent5">
                    <a:lumMod val="20000"/>
                    <a:lumOff val="80000"/>
                  </a:schemeClr>
                </a:solidFill>
                <a:ln w="25400">
                  <a:solidFill>
                    <a:schemeClr val="accent5">
                      <a:lumMod val="75000"/>
                    </a:schemeClr>
                  </a:solidFill>
                </a:ln>
              </p:spPr>
              <p:txBody>
                <a:bodyPr wrap="square" rtlCol="0">
                  <a:spAutoFit/>
                </a:bodyPr>
                <a:lstStyle/>
                <a:p>
                  <a:pPr marL="285750" indent="-285750" algn="l">
                    <a:buFont typeface="Wingdings" pitchFamily="2" charset="2"/>
                    <a:buChar char="§"/>
                  </a:pPr>
                  <a:r>
                    <a:rPr lang="en-CN" sz="2800" dirty="0">
                      <a:latin typeface="+mn-ea"/>
                    </a:rPr>
                    <a:t>需确定的量</a:t>
                  </a:r>
                  <a:r>
                    <a:rPr lang="zh-CN" altLang="en-US" sz="2800" dirty="0">
                      <a:latin typeface="+mn-ea"/>
                    </a:rPr>
                    <a:t>：给定假设上</a:t>
                  </a:r>
                  <a14:m>
                    <m:oMath xmlns:m="http://schemas.openxmlformats.org/officeDocument/2006/math">
                      <m:r>
                        <m:rPr>
                          <m:sty m:val="p"/>
                        </m:rPr>
                        <a:rPr lang="en-US" altLang="zh-CN" sz="2800" b="0" i="0" smtClean="0">
                          <a:latin typeface="Cambria Math" panose="02040503050406030204" pitchFamily="18" charset="0"/>
                        </a:rPr>
                        <m:t>h</m:t>
                      </m:r>
                      <m:d>
                        <m:dPr>
                          <m:ctrlPr>
                            <a:rPr lang="en-US" altLang="zh-CN" sz="2800" b="0" i="1" smtClean="0">
                              <a:latin typeface="Cambria Math" panose="02040503050406030204" pitchFamily="18" charset="0"/>
                            </a:rPr>
                          </m:ctrlPr>
                        </m:dPr>
                        <m:e>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𝑥</m:t>
                              </m:r>
                            </m:e>
                          </m:acc>
                        </m:e>
                      </m:d>
                      <m:r>
                        <a:rPr lang="en-US" altLang="zh-CN" sz="2800" b="0" i="0" smtClean="0">
                          <a:latin typeface="Cambria Math" panose="02040503050406030204" pitchFamily="18" charset="0"/>
                        </a:rPr>
                        <m:t>=</m:t>
                      </m:r>
                      <m:r>
                        <a:rPr lang="en-US" altLang="zh-CN" sz="2800" b="0" i="1" dirty="0" smtClean="0">
                          <a:latin typeface="Cambria Math" panose="02040503050406030204" pitchFamily="18" charset="0"/>
                        </a:rPr>
                        <m:t>𝑓</m:t>
                      </m:r>
                      <m:r>
                        <a:rPr lang="en-US" altLang="zh-CN" sz="2800" b="0" i="1" dirty="0" smtClean="0">
                          <a:latin typeface="Cambria Math" panose="02040503050406030204" pitchFamily="18" charset="0"/>
                        </a:rPr>
                        <m:t>(</m:t>
                      </m:r>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a:rPr lang="en-US" altLang="zh-CN" sz="2800" b="0" i="1" dirty="0" smtClean="0">
                          <a:latin typeface="Cambria Math" panose="02040503050406030204" pitchFamily="18" charset="0"/>
                        </a:rPr>
                        <m:t>)</m:t>
                      </m:r>
                    </m:oMath>
                  </a14:m>
                  <a:r>
                    <a:rPr lang="zh-CN" altLang="en-US" sz="2800" b="0" dirty="0">
                      <a:latin typeface="+mn-ea"/>
                    </a:rPr>
                    <a:t>是否成立？</a:t>
                  </a:r>
                  <a:endParaRPr lang="en-US" altLang="zh-CN" sz="2800" b="0" dirty="0">
                    <a:latin typeface="+mn-ea"/>
                  </a:endParaRPr>
                </a:p>
                <a:p>
                  <a:pPr marL="285750" indent="-285750" algn="l">
                    <a:buFont typeface="Wingdings" pitchFamily="2" charset="2"/>
                    <a:buChar char="§"/>
                  </a:pPr>
                  <a:r>
                    <a:rPr lang="en-CN" sz="2800" dirty="0">
                      <a:latin typeface="+mn-ea"/>
                    </a:rPr>
                    <a:t>输入空间</a:t>
                  </a:r>
                  <a:r>
                    <a:rPr lang="zh-CN" altLang="en-US" sz="2800" dirty="0">
                      <a:latin typeface="+mn-ea"/>
                    </a:rPr>
                    <a:t>：</a:t>
                  </a:r>
                  <a14:m>
                    <m:oMath xmlns:m="http://schemas.openxmlformats.org/officeDocument/2006/math">
                      <m:acc>
                        <m:accPr>
                          <m:chr m:val="⃑"/>
                          <m:ctrlPr>
                            <a:rPr lang="zh-CN" altLang="en-US"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a:rPr lang="zh-CN" altLang="en-US" sz="2800" i="1" dirty="0" smtClean="0">
                          <a:latin typeface="Cambria Math" panose="02040503050406030204" pitchFamily="18" charset="0"/>
                        </a:rPr>
                        <m:t>∈</m:t>
                      </m:r>
                      <m:r>
                        <a:rPr lang="zh-CN" altLang="en-US" sz="2800" i="1" dirty="0" smtClean="0">
                          <a:latin typeface="Cambria Math" panose="02040503050406030204" pitchFamily="18" charset="0"/>
                        </a:rPr>
                        <m:t>𝒳</m:t>
                      </m:r>
                    </m:oMath>
                  </a14:m>
                  <a:endParaRPr lang="en-US" altLang="zh-CN" sz="2800" dirty="0">
                    <a:latin typeface="+mn-ea"/>
                  </a:endParaRPr>
                </a:p>
                <a:p>
                  <a:pPr marL="285750" indent="-285750">
                    <a:buFont typeface="Wingdings" pitchFamily="2" charset="2"/>
                    <a:buChar char="§"/>
                  </a:pPr>
                  <a14:m>
                    <m:oMath xmlns:m="http://schemas.openxmlformats.org/officeDocument/2006/math">
                      <m:r>
                        <a:rPr lang="en-US" sz="2800" b="0" i="1" smtClean="0">
                          <a:latin typeface="Cambria Math" panose="02040503050406030204" pitchFamily="18" charset="0"/>
                        </a:rPr>
                        <m:t>h</m:t>
                      </m:r>
                    </m:oMath>
                  </a14:m>
                  <a:r>
                    <a:rPr lang="en-CN" sz="2800" dirty="0">
                      <a:latin typeface="+mn-ea"/>
                    </a:rPr>
                    <a:t>正确</a:t>
                  </a:r>
                  <a:r>
                    <a:rPr lang="zh-CN" altLang="en-US" sz="2800" dirty="0">
                      <a:latin typeface="+mn-ea"/>
                    </a:rPr>
                    <a:t>：</a:t>
                  </a:r>
                  <a14:m>
                    <m:oMath xmlns:m="http://schemas.openxmlformats.org/officeDocument/2006/math">
                      <m:r>
                        <m:rPr>
                          <m:sty m:val="p"/>
                        </m:rPr>
                        <a:rPr lang="en-US" altLang="zh-CN" sz="2800">
                          <a:latin typeface="Cambria Math" panose="02040503050406030204" pitchFamily="18" charset="0"/>
                        </a:rPr>
                        <m:t>h</m:t>
                      </m:r>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𝑥</m:t>
                              </m:r>
                            </m:e>
                          </m:acc>
                        </m:e>
                      </m:d>
                      <m:r>
                        <a:rPr lang="en-US" altLang="zh-CN" sz="2800">
                          <a:latin typeface="Cambria Math" panose="02040503050406030204" pitchFamily="18" charset="0"/>
                        </a:rPr>
                        <m:t>=</m:t>
                      </m:r>
                      <m:r>
                        <a:rPr lang="en-US" altLang="zh-CN" sz="2800" i="1" dirty="0">
                          <a:latin typeface="Cambria Math" panose="02040503050406030204" pitchFamily="18" charset="0"/>
                        </a:rPr>
                        <m:t>𝑓</m:t>
                      </m:r>
                      <m:r>
                        <a:rPr lang="en-US" altLang="zh-CN" sz="2800" i="1" dirty="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𝑥</m:t>
                          </m:r>
                        </m:e>
                      </m:acc>
                      <m:r>
                        <a:rPr lang="en-US" altLang="zh-CN" sz="2800" i="1" dirty="0">
                          <a:latin typeface="Cambria Math" panose="02040503050406030204" pitchFamily="18" charset="0"/>
                        </a:rPr>
                        <m:t>)</m:t>
                      </m:r>
                    </m:oMath>
                  </a14:m>
                  <a:endParaRPr lang="en-CN" sz="2800" dirty="0">
                    <a:latin typeface="+mn-ea"/>
                  </a:endParaRPr>
                </a:p>
                <a:p>
                  <a:pPr marL="285750" indent="-285750">
                    <a:buFont typeface="Wingdings" pitchFamily="2" charset="2"/>
                    <a:buChar char="§"/>
                  </a:pPr>
                  <a14:m>
                    <m:oMath xmlns:m="http://schemas.openxmlformats.org/officeDocument/2006/math">
                      <m:r>
                        <a:rPr lang="en-US" sz="2800" i="1">
                          <a:latin typeface="Cambria Math" panose="02040503050406030204" pitchFamily="18" charset="0"/>
                        </a:rPr>
                        <m:t>h</m:t>
                      </m:r>
                      <m:r>
                        <a:rPr lang="en-CN" sz="2800" i="1" smtClean="0">
                          <a:latin typeface="Cambria Math" panose="02040503050406030204" pitchFamily="18" charset="0"/>
                        </a:rPr>
                        <m:t>错误</m:t>
                      </m:r>
                    </m:oMath>
                  </a14:m>
                  <a:r>
                    <a:rPr lang="zh-CN" altLang="en-US" sz="2800" dirty="0">
                      <a:latin typeface="+mn-ea"/>
                    </a:rPr>
                    <a:t>：</a:t>
                  </a:r>
                  <a14:m>
                    <m:oMath xmlns:m="http://schemas.openxmlformats.org/officeDocument/2006/math">
                      <m:r>
                        <m:rPr>
                          <m:sty m:val="p"/>
                        </m:rPr>
                        <a:rPr lang="en-US" altLang="zh-CN" sz="2800">
                          <a:latin typeface="Cambria Math" panose="02040503050406030204" pitchFamily="18" charset="0"/>
                        </a:rPr>
                        <m:t>h</m:t>
                      </m:r>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𝑥</m:t>
                              </m:r>
                            </m:e>
                          </m:acc>
                        </m:e>
                      </m:d>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𝑓</m:t>
                      </m:r>
                      <m:r>
                        <a:rPr lang="en-US" altLang="zh-CN" sz="2800" i="1" dirty="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𝑥</m:t>
                          </m:r>
                        </m:e>
                      </m:acc>
                      <m:r>
                        <a:rPr lang="en-US" altLang="zh-CN" sz="2800" i="1" dirty="0">
                          <a:latin typeface="Cambria Math" panose="02040503050406030204" pitchFamily="18" charset="0"/>
                        </a:rPr>
                        <m:t>)</m:t>
                      </m:r>
                    </m:oMath>
                  </a14:m>
                  <a:endParaRPr lang="en-CN" sz="2800" dirty="0">
                    <a:latin typeface="+mn-ea"/>
                  </a:endParaRPr>
                </a:p>
                <a:p>
                  <a:pPr marL="285750" indent="-285750">
                    <a:buFont typeface="Wingdings" pitchFamily="2" charset="2"/>
                    <a:buChar char="§"/>
                  </a:pPr>
                  <a:r>
                    <a:rPr lang="en-CN" sz="2800" dirty="0">
                      <a:latin typeface="+mn-ea"/>
                    </a:rPr>
                    <a:t>数据集</a:t>
                  </a:r>
                  <a14:m>
                    <m:oMath xmlns:m="http://schemas.openxmlformats.org/officeDocument/2006/math">
                      <m:r>
                        <a:rPr lang="en-CN" sz="2800" i="1" smtClean="0">
                          <a:latin typeface="Cambria Math" panose="02040503050406030204" pitchFamily="18" charset="0"/>
                          <a:ea typeface="Cambria Math" panose="02040503050406030204" pitchFamily="18" charset="0"/>
                        </a:rPr>
                        <m:t>𝒟</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𝑛</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𝑛</m:t>
                          </m:r>
                        </m:sub>
                      </m:sSub>
                      <m:r>
                        <a:rPr lang="en-US" sz="2800" b="0" i="1" smtClean="0">
                          <a:latin typeface="Cambria Math" panose="02040503050406030204" pitchFamily="18" charset="0"/>
                          <a:ea typeface="Cambria Math" panose="02040503050406030204" pitchFamily="18" charset="0"/>
                        </a:rPr>
                        <m:t>)}</m:t>
                      </m:r>
                    </m:oMath>
                  </a14:m>
                  <a:r>
                    <a:rPr lang="en-CN" sz="2800" dirty="0">
                      <a:latin typeface="+mn-ea"/>
                    </a:rPr>
                    <a:t>上确定</a:t>
                  </a:r>
                  <a14:m>
                    <m:oMath xmlns:m="http://schemas.openxmlformats.org/officeDocument/2006/math">
                      <m:r>
                        <a:rPr lang="en-US" sz="2800" i="1">
                          <a:latin typeface="Cambria Math" panose="02040503050406030204" pitchFamily="18" charset="0"/>
                        </a:rPr>
                        <m:t>h</m:t>
                      </m:r>
                    </m:oMath>
                  </a14:m>
                  <a:r>
                    <a:rPr lang="en-CN" sz="2800" dirty="0">
                      <a:latin typeface="+mn-ea"/>
                    </a:rPr>
                    <a:t>是否正确</a:t>
                  </a:r>
                </a:p>
              </p:txBody>
            </p:sp>
          </mc:Choice>
          <mc:Fallback xmlns="">
            <p:sp>
              <p:nvSpPr>
                <p:cNvPr id="17" name="TextBox 16">
                  <a:extLst>
                    <a:ext uri="{FF2B5EF4-FFF2-40B4-BE49-F238E27FC236}">
                      <a16:creationId xmlns:a16="http://schemas.microsoft.com/office/drawing/2014/main" id="{5351F732-9686-9A45-9CF7-7EEEBF4B1A73}"/>
                    </a:ext>
                  </a:extLst>
                </p:cNvPr>
                <p:cNvSpPr txBox="1">
                  <a:spLocks noRot="1" noChangeAspect="1" noMove="1" noResize="1" noEditPoints="1" noAdjustHandles="1" noChangeArrowheads="1" noChangeShapeType="1" noTextEdit="1"/>
                </p:cNvSpPr>
                <p:nvPr/>
              </p:nvSpPr>
              <p:spPr>
                <a:xfrm>
                  <a:off x="6208296" y="2409056"/>
                  <a:ext cx="5406187" cy="3108543"/>
                </a:xfrm>
                <a:prstGeom prst="rect">
                  <a:avLst/>
                </a:prstGeom>
                <a:blipFill>
                  <a:blip r:embed="rId4"/>
                  <a:stretch>
                    <a:fillRect l="-1487" t="-1896" b="-6161"/>
                  </a:stretch>
                </a:blipFill>
                <a:ln w="25400">
                  <a:solidFill>
                    <a:schemeClr val="accent5">
                      <a:lumMod val="75000"/>
                    </a:schemeClr>
                  </a:solidFill>
                </a:ln>
              </p:spPr>
              <p:txBody>
                <a:bodyPr/>
                <a:lstStyle/>
                <a:p>
                  <a:r>
                    <a:rPr lang="en-CN">
                      <a:noFill/>
                    </a:rPr>
                    <a:t> </a:t>
                  </a:r>
                </a:p>
              </p:txBody>
            </p:sp>
          </mc:Fallback>
        </mc:AlternateContent>
      </p:grpSp>
      <p:pic>
        <p:nvPicPr>
          <p:cNvPr id="9" name="Picture 8">
            <a:extLst>
              <a:ext uri="{FF2B5EF4-FFF2-40B4-BE49-F238E27FC236}">
                <a16:creationId xmlns:a16="http://schemas.microsoft.com/office/drawing/2014/main" id="{6385BE6C-37C3-A04B-9183-8E0902E402FA}"/>
              </a:ext>
            </a:extLst>
          </p:cNvPr>
          <p:cNvPicPr>
            <a:picLocks noChangeAspect="1"/>
          </p:cNvPicPr>
          <p:nvPr/>
        </p:nvPicPr>
        <p:blipFill>
          <a:blip r:embed="rId5"/>
          <a:stretch>
            <a:fillRect/>
          </a:stretch>
        </p:blipFill>
        <p:spPr>
          <a:xfrm>
            <a:off x="786066" y="4507888"/>
            <a:ext cx="2999871" cy="1750854"/>
          </a:xfrm>
          <a:prstGeom prst="rect">
            <a:avLst/>
          </a:prstGeom>
        </p:spPr>
      </p:pic>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8E7EAB3F-E422-9A4A-94EC-A00A6F6DBE60}"/>
                  </a:ext>
                </a:extLst>
              </p:cNvPr>
              <p:cNvSpPr txBox="1"/>
              <p:nvPr/>
            </p:nvSpPr>
            <p:spPr>
              <a:xfrm>
                <a:off x="3804212" y="5035181"/>
                <a:ext cx="8406063" cy="1082604"/>
              </a:xfrm>
              <a:prstGeom prst="rect">
                <a:avLst/>
              </a:prstGeom>
              <a:noFill/>
            </p:spPr>
            <p:txBody>
              <a:bodyPr wrap="square" rtlCol="0">
                <a:spAutoFit/>
              </a:bodyPr>
              <a:lstStyle/>
              <a:p>
                <a:pPr>
                  <a:lnSpc>
                    <a:spcPct val="120000"/>
                  </a:lnSpc>
                </a:pPr>
                <a:r>
                  <a:rPr lang="zh-CN" altLang="en-US" sz="2800" spc="-10" dirty="0">
                    <a:solidFill>
                      <a:schemeClr val="accent1">
                        <a:lumMod val="50000"/>
                      </a:schemeClr>
                    </a:solidFill>
                    <a:latin typeface="+mn-ea"/>
                  </a:rPr>
                  <a:t>数据集规模足够大时，可通过数据集上</a:t>
                </a:r>
                <a14:m>
                  <m:oMath xmlns:m="http://schemas.openxmlformats.org/officeDocument/2006/math">
                    <m:r>
                      <m:rPr>
                        <m:sty m:val="p"/>
                      </m:rPr>
                      <a:rPr lang="en-US" altLang="zh-CN" sz="2800">
                        <a:solidFill>
                          <a:schemeClr val="accent1">
                            <a:lumMod val="50000"/>
                          </a:schemeClr>
                        </a:solidFill>
                        <a:latin typeface="Cambria Math" panose="02040503050406030204" pitchFamily="18" charset="0"/>
                      </a:rPr>
                      <m:t>h</m:t>
                    </m:r>
                    <m:d>
                      <m:dPr>
                        <m:ctrlPr>
                          <a:rPr lang="en-US" altLang="zh-CN" sz="2800" i="1">
                            <a:solidFill>
                              <a:schemeClr val="accent1">
                                <a:lumMod val="50000"/>
                              </a:schemeClr>
                            </a:solidFill>
                            <a:latin typeface="Cambria Math" panose="02040503050406030204" pitchFamily="18" charset="0"/>
                          </a:rPr>
                        </m:ctrlPr>
                      </m:dPr>
                      <m:e>
                        <m:acc>
                          <m:accPr>
                            <m:chr m:val="⃑"/>
                            <m:ctrlPr>
                              <a:rPr lang="en-US" altLang="zh-CN" sz="2800" i="1">
                                <a:solidFill>
                                  <a:schemeClr val="accent1">
                                    <a:lumMod val="50000"/>
                                  </a:schemeClr>
                                </a:solidFill>
                                <a:latin typeface="Cambria Math" panose="02040503050406030204" pitchFamily="18" charset="0"/>
                              </a:rPr>
                            </m:ctrlPr>
                          </m:accPr>
                          <m:e>
                            <m:r>
                              <a:rPr lang="en-US" altLang="zh-CN" sz="2800" i="1">
                                <a:solidFill>
                                  <a:schemeClr val="accent1">
                                    <a:lumMod val="50000"/>
                                  </a:schemeClr>
                                </a:solidFill>
                                <a:latin typeface="Cambria Math" panose="02040503050406030204" pitchFamily="18" charset="0"/>
                              </a:rPr>
                              <m:t>𝑥</m:t>
                            </m:r>
                          </m:e>
                        </m:acc>
                      </m:e>
                    </m:d>
                    <m:r>
                      <a:rPr lang="en-US" altLang="zh-CN" sz="2800" i="1">
                        <a:solidFill>
                          <a:schemeClr val="accent1">
                            <a:lumMod val="50000"/>
                          </a:schemeClr>
                        </a:solidFill>
                        <a:latin typeface="Cambria Math" panose="02040503050406030204" pitchFamily="18" charset="0"/>
                      </a:rPr>
                      <m:t>≠</m:t>
                    </m:r>
                    <m:r>
                      <a:rPr lang="en-US" altLang="zh-CN" sz="2800" i="1" dirty="0">
                        <a:solidFill>
                          <a:schemeClr val="accent1">
                            <a:lumMod val="50000"/>
                          </a:schemeClr>
                        </a:solidFill>
                        <a:latin typeface="Cambria Math" panose="02040503050406030204" pitchFamily="18" charset="0"/>
                      </a:rPr>
                      <m:t>𝑓</m:t>
                    </m:r>
                    <m:r>
                      <a:rPr lang="en-US" altLang="zh-CN" sz="2800" i="1" dirty="0">
                        <a:solidFill>
                          <a:schemeClr val="accent1">
                            <a:lumMod val="50000"/>
                          </a:schemeClr>
                        </a:solidFill>
                        <a:latin typeface="Cambria Math" panose="02040503050406030204" pitchFamily="18" charset="0"/>
                      </a:rPr>
                      <m:t>(</m:t>
                    </m:r>
                    <m:acc>
                      <m:accPr>
                        <m:chr m:val="⃑"/>
                        <m:ctrlPr>
                          <a:rPr lang="en-US" altLang="zh-CN" sz="2800" i="1" dirty="0">
                            <a:solidFill>
                              <a:schemeClr val="accent1">
                                <a:lumMod val="50000"/>
                              </a:schemeClr>
                            </a:solidFill>
                            <a:latin typeface="Cambria Math" panose="02040503050406030204" pitchFamily="18" charset="0"/>
                          </a:rPr>
                        </m:ctrlPr>
                      </m:accPr>
                      <m:e>
                        <m:r>
                          <a:rPr lang="en-US" altLang="zh-CN" sz="2800" i="1" dirty="0">
                            <a:solidFill>
                              <a:schemeClr val="accent1">
                                <a:lumMod val="50000"/>
                              </a:schemeClr>
                            </a:solidFill>
                            <a:latin typeface="Cambria Math" panose="02040503050406030204" pitchFamily="18" charset="0"/>
                          </a:rPr>
                          <m:t>𝑥</m:t>
                        </m:r>
                      </m:e>
                    </m:acc>
                    <m:r>
                      <a:rPr lang="en-US" altLang="zh-CN" sz="2800" i="1" dirty="0">
                        <a:solidFill>
                          <a:schemeClr val="accent1">
                            <a:lumMod val="50000"/>
                          </a:schemeClr>
                        </a:solidFill>
                        <a:latin typeface="Cambria Math" panose="02040503050406030204" pitchFamily="18" charset="0"/>
                      </a:rPr>
                      <m:t>)</m:t>
                    </m:r>
                  </m:oMath>
                </a14:m>
                <a:r>
                  <a:rPr lang="zh-CN" altLang="en-US" sz="2800" spc="-10" dirty="0">
                    <a:solidFill>
                      <a:schemeClr val="accent1">
                        <a:lumMod val="50000"/>
                      </a:schemeClr>
                    </a:solidFill>
                    <a:latin typeface="+mn-ea"/>
                  </a:rPr>
                  <a:t>的概率来推测输入空间上</a:t>
                </a:r>
                <a14:m>
                  <m:oMath xmlns:m="http://schemas.openxmlformats.org/officeDocument/2006/math">
                    <m:r>
                      <m:rPr>
                        <m:sty m:val="p"/>
                      </m:rPr>
                      <a:rPr lang="en-US" altLang="zh-CN" sz="2800">
                        <a:solidFill>
                          <a:schemeClr val="accent1">
                            <a:lumMod val="50000"/>
                          </a:schemeClr>
                        </a:solidFill>
                        <a:latin typeface="Cambria Math" panose="02040503050406030204" pitchFamily="18" charset="0"/>
                      </a:rPr>
                      <m:t>h</m:t>
                    </m:r>
                    <m:d>
                      <m:dPr>
                        <m:ctrlPr>
                          <a:rPr lang="en-US" altLang="zh-CN" sz="2800" i="1">
                            <a:solidFill>
                              <a:schemeClr val="accent1">
                                <a:lumMod val="50000"/>
                              </a:schemeClr>
                            </a:solidFill>
                            <a:latin typeface="Cambria Math" panose="02040503050406030204" pitchFamily="18" charset="0"/>
                          </a:rPr>
                        </m:ctrlPr>
                      </m:dPr>
                      <m:e>
                        <m:acc>
                          <m:accPr>
                            <m:chr m:val="⃑"/>
                            <m:ctrlPr>
                              <a:rPr lang="en-US" altLang="zh-CN" sz="2800" i="1">
                                <a:solidFill>
                                  <a:schemeClr val="accent1">
                                    <a:lumMod val="50000"/>
                                  </a:schemeClr>
                                </a:solidFill>
                                <a:latin typeface="Cambria Math" panose="02040503050406030204" pitchFamily="18" charset="0"/>
                              </a:rPr>
                            </m:ctrlPr>
                          </m:accPr>
                          <m:e>
                            <m:r>
                              <a:rPr lang="en-US" altLang="zh-CN" sz="2800" i="1">
                                <a:solidFill>
                                  <a:schemeClr val="accent1">
                                    <a:lumMod val="50000"/>
                                  </a:schemeClr>
                                </a:solidFill>
                                <a:latin typeface="Cambria Math" panose="02040503050406030204" pitchFamily="18" charset="0"/>
                              </a:rPr>
                              <m:t>𝑥</m:t>
                            </m:r>
                          </m:e>
                        </m:acc>
                      </m:e>
                    </m:d>
                    <m:r>
                      <a:rPr lang="en-US" altLang="zh-CN" sz="2800" i="1">
                        <a:solidFill>
                          <a:schemeClr val="accent1">
                            <a:lumMod val="50000"/>
                          </a:schemeClr>
                        </a:solidFill>
                        <a:latin typeface="Cambria Math" panose="02040503050406030204" pitchFamily="18" charset="0"/>
                      </a:rPr>
                      <m:t>≠</m:t>
                    </m:r>
                    <m:r>
                      <a:rPr lang="en-US" altLang="zh-CN" sz="2800" i="1" dirty="0">
                        <a:solidFill>
                          <a:schemeClr val="accent1">
                            <a:lumMod val="50000"/>
                          </a:schemeClr>
                        </a:solidFill>
                        <a:latin typeface="Cambria Math" panose="02040503050406030204" pitchFamily="18" charset="0"/>
                      </a:rPr>
                      <m:t>𝑓</m:t>
                    </m:r>
                    <m:r>
                      <a:rPr lang="en-US" altLang="zh-CN" sz="2800" i="1" dirty="0">
                        <a:solidFill>
                          <a:schemeClr val="accent1">
                            <a:lumMod val="50000"/>
                          </a:schemeClr>
                        </a:solidFill>
                        <a:latin typeface="Cambria Math" panose="02040503050406030204" pitchFamily="18" charset="0"/>
                      </a:rPr>
                      <m:t>(</m:t>
                    </m:r>
                    <m:acc>
                      <m:accPr>
                        <m:chr m:val="⃑"/>
                        <m:ctrlPr>
                          <a:rPr lang="en-US" altLang="zh-CN" sz="2800" i="1" dirty="0">
                            <a:solidFill>
                              <a:schemeClr val="accent1">
                                <a:lumMod val="50000"/>
                              </a:schemeClr>
                            </a:solidFill>
                            <a:latin typeface="Cambria Math" panose="02040503050406030204" pitchFamily="18" charset="0"/>
                          </a:rPr>
                        </m:ctrlPr>
                      </m:accPr>
                      <m:e>
                        <m:r>
                          <a:rPr lang="en-US" altLang="zh-CN" sz="2800" i="1" dirty="0">
                            <a:solidFill>
                              <a:schemeClr val="accent1">
                                <a:lumMod val="50000"/>
                              </a:schemeClr>
                            </a:solidFill>
                            <a:latin typeface="Cambria Math" panose="02040503050406030204" pitchFamily="18" charset="0"/>
                          </a:rPr>
                          <m:t>𝑥</m:t>
                        </m:r>
                      </m:e>
                    </m:acc>
                    <m:r>
                      <a:rPr lang="en-US" altLang="zh-CN" sz="2800" i="1" dirty="0">
                        <a:solidFill>
                          <a:schemeClr val="accent1">
                            <a:lumMod val="50000"/>
                          </a:schemeClr>
                        </a:solidFill>
                        <a:latin typeface="Cambria Math" panose="02040503050406030204" pitchFamily="18" charset="0"/>
                      </a:rPr>
                      <m:t>)</m:t>
                    </m:r>
                  </m:oMath>
                </a14:m>
                <a:r>
                  <a:rPr lang="zh-CN" altLang="en-US" sz="2800" spc="-10" dirty="0">
                    <a:solidFill>
                      <a:schemeClr val="accent1">
                        <a:lumMod val="50000"/>
                      </a:schemeClr>
                    </a:solidFill>
                    <a:latin typeface="+mn-ea"/>
                  </a:rPr>
                  <a:t>的概率</a:t>
                </a:r>
                <a:endParaRPr lang="en-US" altLang="zh-CN" sz="2800" spc="-10" dirty="0">
                  <a:solidFill>
                    <a:schemeClr val="accent1">
                      <a:lumMod val="50000"/>
                    </a:schemeClr>
                  </a:solidFill>
                  <a:latin typeface="+mn-ea"/>
                </a:endParaRPr>
              </a:p>
            </p:txBody>
          </p:sp>
        </mc:Choice>
        <mc:Fallback xmlns="">
          <p:sp>
            <p:nvSpPr>
              <p:cNvPr id="22" name="文本框 119">
                <a:extLst>
                  <a:ext uri="{FF2B5EF4-FFF2-40B4-BE49-F238E27FC236}">
                    <a16:creationId xmlns:a16="http://schemas.microsoft.com/office/drawing/2014/main" id="{8E7EAB3F-E422-9A4A-94EC-A00A6F6DBE60}"/>
                  </a:ext>
                </a:extLst>
              </p:cNvPr>
              <p:cNvSpPr txBox="1">
                <a:spLocks noRot="1" noChangeAspect="1" noMove="1" noResize="1" noEditPoints="1" noAdjustHandles="1" noChangeArrowheads="1" noChangeShapeType="1" noTextEdit="1"/>
              </p:cNvSpPr>
              <p:nvPr/>
            </p:nvSpPr>
            <p:spPr>
              <a:xfrm>
                <a:off x="3804212" y="5035181"/>
                <a:ext cx="8406063" cy="1082604"/>
              </a:xfrm>
              <a:prstGeom prst="rect">
                <a:avLst/>
              </a:prstGeom>
              <a:blipFill>
                <a:blip r:embed="rId6"/>
                <a:stretch>
                  <a:fillRect l="-1508" t="-2326" b="-16279"/>
                </a:stretch>
              </a:blipFill>
            </p:spPr>
            <p:txBody>
              <a:bodyPr/>
              <a:lstStyle/>
              <a:p>
                <a:r>
                  <a:rPr lang="en-CN">
                    <a:noFill/>
                  </a:rPr>
                  <a:t> </a:t>
                </a:r>
              </a:p>
            </p:txBody>
          </p:sp>
        </mc:Fallback>
      </mc:AlternateContent>
    </p:spTree>
    <p:extLst>
      <p:ext uri="{BB962C8B-B14F-4D97-AF65-F5344CB8AC3E}">
        <p14:creationId xmlns:p14="http://schemas.microsoft.com/office/powerpoint/2010/main" val="4283763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blinds(horizontal)">
                                      <p:cBhvr>
                                        <p:cTn id="12"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295748" y="740215"/>
            <a:ext cx="11515252" cy="70076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600" spc="-10" dirty="0">
                <a:latin typeface="+mn-ea"/>
              </a:rPr>
              <a:t>抽样模型及霍夫丁不等式与学习的联系</a:t>
            </a:r>
            <a:endParaRPr lang="en-US" altLang="zh-CN" sz="3600" spc="-10" dirty="0">
              <a:latin typeface="+mn-ea"/>
            </a:endParaRPr>
          </a:p>
        </p:txBody>
      </p:sp>
      <p:grpSp>
        <p:nvGrpSpPr>
          <p:cNvPr id="7" name="Group 6">
            <a:extLst>
              <a:ext uri="{FF2B5EF4-FFF2-40B4-BE49-F238E27FC236}">
                <a16:creationId xmlns:a16="http://schemas.microsoft.com/office/drawing/2014/main" id="{B09A3BAC-C245-FB46-AD53-A481877589FD}"/>
              </a:ext>
            </a:extLst>
          </p:cNvPr>
          <p:cNvGrpSpPr/>
          <p:nvPr/>
        </p:nvGrpSpPr>
        <p:grpSpPr>
          <a:xfrm>
            <a:off x="128340" y="1612176"/>
            <a:ext cx="4620124" cy="2831544"/>
            <a:chOff x="888999" y="1841500"/>
            <a:chExt cx="5094706" cy="2831544"/>
          </a:xfrm>
        </p:grpSpPr>
        <p:sp>
          <p:nvSpPr>
            <p:cNvPr id="2" name="TextBox 1">
              <a:extLst>
                <a:ext uri="{FF2B5EF4-FFF2-40B4-BE49-F238E27FC236}">
                  <a16:creationId xmlns:a16="http://schemas.microsoft.com/office/drawing/2014/main" id="{1E7F8DCD-E44D-1749-9729-4184C78A497E}"/>
                </a:ext>
              </a:extLst>
            </p:cNvPr>
            <p:cNvSpPr txBox="1"/>
            <p:nvPr/>
          </p:nvSpPr>
          <p:spPr>
            <a:xfrm>
              <a:off x="888999" y="1841500"/>
              <a:ext cx="5094706" cy="584775"/>
            </a:xfrm>
            <a:prstGeom prst="rect">
              <a:avLst/>
            </a:prstGeom>
            <a:solidFill>
              <a:schemeClr val="accent5">
                <a:lumMod val="60000"/>
                <a:lumOff val="40000"/>
              </a:schemeClr>
            </a:solidFill>
            <a:ln w="25400">
              <a:solidFill>
                <a:schemeClr val="accent5">
                  <a:lumMod val="75000"/>
                </a:schemeClr>
              </a:solidFill>
            </a:ln>
          </p:spPr>
          <p:txBody>
            <a:bodyPr wrap="square" rtlCol="0">
              <a:spAutoFit/>
            </a:bodyPr>
            <a:lstStyle/>
            <a:p>
              <a:pPr algn="l"/>
              <a:r>
                <a:rPr lang="en-CN" sz="3200" dirty="0">
                  <a:latin typeface="+mn-ea"/>
                </a:rPr>
                <a:t>罐子抽样模型</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7321F93-558B-AD4E-9329-EC834A2C720B}"/>
                    </a:ext>
                  </a:extLst>
                </p:cNvPr>
                <p:cNvSpPr txBox="1"/>
                <p:nvPr/>
              </p:nvSpPr>
              <p:spPr>
                <a:xfrm>
                  <a:off x="888999" y="2426275"/>
                  <a:ext cx="5094706" cy="2246769"/>
                </a:xfrm>
                <a:prstGeom prst="rect">
                  <a:avLst/>
                </a:prstGeom>
                <a:solidFill>
                  <a:schemeClr val="accent5">
                    <a:lumMod val="20000"/>
                    <a:lumOff val="80000"/>
                  </a:schemeClr>
                </a:solidFill>
                <a:ln w="25400">
                  <a:solidFill>
                    <a:schemeClr val="accent5">
                      <a:lumMod val="75000"/>
                    </a:schemeClr>
                  </a:solidFill>
                </a:ln>
              </p:spPr>
              <p:txBody>
                <a:bodyPr wrap="square" rtlCol="0">
                  <a:spAutoFit/>
                </a:bodyPr>
                <a:lstStyle/>
                <a:p>
                  <a:pPr marL="285750" indent="-285750" algn="l">
                    <a:buFont typeface="Wingdings" pitchFamily="2" charset="2"/>
                    <a:buChar char="§"/>
                  </a:pPr>
                  <a:r>
                    <a:rPr lang="en-CN" sz="2800" dirty="0">
                      <a:latin typeface="+mn-ea"/>
                    </a:rPr>
                    <a:t>需确定的量</a:t>
                  </a:r>
                  <a:r>
                    <a:rPr lang="zh-CN" altLang="en-US" sz="2800" dirty="0">
                      <a:latin typeface="+mn-ea"/>
                    </a:rPr>
                    <a:t>：橙色球比例</a:t>
                  </a:r>
                  <a14:m>
                    <m:oMath xmlns:m="http://schemas.openxmlformats.org/officeDocument/2006/math">
                      <m:r>
                        <a:rPr lang="en-US" altLang="zh-CN" sz="2800" b="0" i="1" smtClean="0">
                          <a:latin typeface="Cambria Math" panose="02040503050406030204" pitchFamily="18" charset="0"/>
                        </a:rPr>
                        <m:t>𝑢</m:t>
                      </m:r>
                    </m:oMath>
                  </a14:m>
                  <a:endParaRPr lang="en-US" altLang="zh-CN" sz="2800" b="0" dirty="0">
                    <a:latin typeface="+mn-ea"/>
                  </a:endParaRPr>
                </a:p>
                <a:p>
                  <a:pPr marL="285750" indent="-285750" algn="l">
                    <a:buFont typeface="Wingdings" pitchFamily="2" charset="2"/>
                    <a:buChar char="§"/>
                  </a:pPr>
                  <a:r>
                    <a:rPr lang="en-CN" sz="2800" dirty="0">
                      <a:latin typeface="+mn-ea"/>
                    </a:rPr>
                    <a:t>球的空间</a:t>
                  </a:r>
                  <a:r>
                    <a:rPr lang="zh-CN" altLang="en-US" sz="2800" dirty="0">
                      <a:latin typeface="+mn-ea"/>
                    </a:rPr>
                    <a:t>：罐子</a:t>
                  </a:r>
                  <a:endParaRPr lang="en-US" altLang="zh-CN" sz="2800" dirty="0">
                    <a:latin typeface="+mn-ea"/>
                  </a:endParaRPr>
                </a:p>
                <a:p>
                  <a:pPr marL="285750" indent="-285750" algn="l">
                    <a:buFont typeface="Wingdings" pitchFamily="2" charset="2"/>
                    <a:buChar char="§"/>
                  </a:pPr>
                  <a:r>
                    <a:rPr lang="en-CN" sz="2800" dirty="0">
                      <a:latin typeface="+mn-ea"/>
                    </a:rPr>
                    <a:t>橙色球</a:t>
                  </a:r>
                </a:p>
                <a:p>
                  <a:pPr marL="285750" indent="-285750" algn="l">
                    <a:buFont typeface="Wingdings" pitchFamily="2" charset="2"/>
                    <a:buChar char="§"/>
                  </a:pPr>
                  <a:r>
                    <a:rPr lang="en-CN" sz="2800" dirty="0">
                      <a:latin typeface="+mn-ea"/>
                    </a:rPr>
                    <a:t>绿色球</a:t>
                  </a:r>
                </a:p>
                <a:p>
                  <a:pPr marL="285750" indent="-285750" algn="l">
                    <a:buFont typeface="Wingdings" pitchFamily="2" charset="2"/>
                    <a:buChar char="§"/>
                  </a:pPr>
                  <a:r>
                    <a:rPr lang="en-CN" sz="2800" dirty="0">
                      <a:latin typeface="+mn-ea"/>
                    </a:rPr>
                    <a:t>从罐子里抽</a:t>
                  </a:r>
                  <a14:m>
                    <m:oMath xmlns:m="http://schemas.openxmlformats.org/officeDocument/2006/math">
                      <m:r>
                        <a:rPr lang="en-CN" sz="2800" i="1" dirty="0" smtClean="0">
                          <a:latin typeface="Cambria Math" panose="02040503050406030204" pitchFamily="18" charset="0"/>
                        </a:rPr>
                        <m:t>𝑁</m:t>
                      </m:r>
                    </m:oMath>
                  </a14:m>
                  <a:r>
                    <a:rPr lang="en-CN" sz="2800" dirty="0">
                      <a:latin typeface="+mn-ea"/>
                    </a:rPr>
                    <a:t>个样本</a:t>
                  </a:r>
                </a:p>
              </p:txBody>
            </p:sp>
          </mc:Choice>
          <mc:Fallback xmlns="">
            <p:sp>
              <p:nvSpPr>
                <p:cNvPr id="5" name="TextBox 4">
                  <a:extLst>
                    <a:ext uri="{FF2B5EF4-FFF2-40B4-BE49-F238E27FC236}">
                      <a16:creationId xmlns:a16="http://schemas.microsoft.com/office/drawing/2014/main" id="{87321F93-558B-AD4E-9329-EC834A2C720B}"/>
                    </a:ext>
                  </a:extLst>
                </p:cNvPr>
                <p:cNvSpPr txBox="1">
                  <a:spLocks noRot="1" noChangeAspect="1" noMove="1" noResize="1" noEditPoints="1" noAdjustHandles="1" noChangeArrowheads="1" noChangeShapeType="1" noTextEdit="1"/>
                </p:cNvSpPr>
                <p:nvPr/>
              </p:nvSpPr>
              <p:spPr>
                <a:xfrm>
                  <a:off x="888999" y="2426275"/>
                  <a:ext cx="5094706" cy="2246769"/>
                </a:xfrm>
                <a:prstGeom prst="rect">
                  <a:avLst/>
                </a:prstGeom>
                <a:blipFill>
                  <a:blip r:embed="rId3"/>
                  <a:stretch>
                    <a:fillRect l="-2186" t="-1667" b="-6111"/>
                  </a:stretch>
                </a:blipFill>
                <a:ln w="25400">
                  <a:solidFill>
                    <a:schemeClr val="accent5">
                      <a:lumMod val="75000"/>
                    </a:schemeClr>
                  </a:solidFill>
                </a:ln>
              </p:spPr>
              <p:txBody>
                <a:bodyPr/>
                <a:lstStyle/>
                <a:p>
                  <a:r>
                    <a:rPr lang="en-CN">
                      <a:noFill/>
                    </a:rPr>
                    <a:t> </a:t>
                  </a:r>
                </a:p>
              </p:txBody>
            </p:sp>
          </mc:Fallback>
        </mc:AlternateContent>
      </p:grpSp>
      <p:grpSp>
        <p:nvGrpSpPr>
          <p:cNvPr id="8" name="Group 7">
            <a:extLst>
              <a:ext uri="{FF2B5EF4-FFF2-40B4-BE49-F238E27FC236}">
                <a16:creationId xmlns:a16="http://schemas.microsoft.com/office/drawing/2014/main" id="{13F42B54-3598-AB47-987A-D8522F4FD7E5}"/>
              </a:ext>
            </a:extLst>
          </p:cNvPr>
          <p:cNvGrpSpPr/>
          <p:nvPr/>
        </p:nvGrpSpPr>
        <p:grpSpPr>
          <a:xfrm>
            <a:off x="5133469" y="1612176"/>
            <a:ext cx="6801854" cy="3148772"/>
            <a:chOff x="6208296" y="1824281"/>
            <a:chExt cx="5406187" cy="3693318"/>
          </a:xfrm>
        </p:grpSpPr>
        <p:sp>
          <p:nvSpPr>
            <p:cNvPr id="16" name="TextBox 15">
              <a:extLst>
                <a:ext uri="{FF2B5EF4-FFF2-40B4-BE49-F238E27FC236}">
                  <a16:creationId xmlns:a16="http://schemas.microsoft.com/office/drawing/2014/main" id="{302A8500-2D9B-0A48-AC8A-56ADF44A8C77}"/>
                </a:ext>
              </a:extLst>
            </p:cNvPr>
            <p:cNvSpPr txBox="1"/>
            <p:nvPr/>
          </p:nvSpPr>
          <p:spPr>
            <a:xfrm>
              <a:off x="6208296" y="1824281"/>
              <a:ext cx="5406187" cy="584775"/>
            </a:xfrm>
            <a:prstGeom prst="rect">
              <a:avLst/>
            </a:prstGeom>
            <a:solidFill>
              <a:schemeClr val="accent5">
                <a:lumMod val="60000"/>
                <a:lumOff val="40000"/>
              </a:schemeClr>
            </a:solidFill>
            <a:ln w="25400">
              <a:solidFill>
                <a:schemeClr val="accent5">
                  <a:lumMod val="75000"/>
                </a:schemeClr>
              </a:solidFill>
            </a:ln>
          </p:spPr>
          <p:txBody>
            <a:bodyPr wrap="square" rtlCol="0">
              <a:spAutoFit/>
            </a:bodyPr>
            <a:lstStyle/>
            <a:p>
              <a:pPr algn="l"/>
              <a:r>
                <a:rPr lang="en-CN" sz="3200" dirty="0">
                  <a:latin typeface="+mn-ea"/>
                </a:rPr>
                <a:t>学习模型</a:t>
              </a:r>
            </a:p>
          </p:txBody>
        </p: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351F732-9686-9A45-9CF7-7EEEBF4B1A73}"/>
                    </a:ext>
                  </a:extLst>
                </p:cNvPr>
                <p:cNvSpPr txBox="1"/>
                <p:nvPr/>
              </p:nvSpPr>
              <p:spPr>
                <a:xfrm>
                  <a:off x="6208296" y="2409056"/>
                  <a:ext cx="5406187" cy="3108543"/>
                </a:xfrm>
                <a:prstGeom prst="rect">
                  <a:avLst/>
                </a:prstGeom>
                <a:solidFill>
                  <a:schemeClr val="accent5">
                    <a:lumMod val="20000"/>
                    <a:lumOff val="80000"/>
                  </a:schemeClr>
                </a:solidFill>
                <a:ln w="25400">
                  <a:solidFill>
                    <a:schemeClr val="accent5">
                      <a:lumMod val="75000"/>
                    </a:schemeClr>
                  </a:solidFill>
                </a:ln>
              </p:spPr>
              <p:txBody>
                <a:bodyPr wrap="square" rtlCol="0">
                  <a:spAutoFit/>
                </a:bodyPr>
                <a:lstStyle/>
                <a:p>
                  <a:pPr marL="285750" indent="-285750" algn="l">
                    <a:buFont typeface="Wingdings" pitchFamily="2" charset="2"/>
                    <a:buChar char="§"/>
                  </a:pPr>
                  <a:r>
                    <a:rPr lang="en-CN" sz="2800" dirty="0">
                      <a:latin typeface="+mn-ea"/>
                    </a:rPr>
                    <a:t>需确定的量</a:t>
                  </a:r>
                  <a:r>
                    <a:rPr lang="zh-CN" altLang="en-US" sz="2800" dirty="0">
                      <a:latin typeface="+mn-ea"/>
                    </a:rPr>
                    <a:t>：给定假设上</a:t>
                  </a:r>
                  <a14:m>
                    <m:oMath xmlns:m="http://schemas.openxmlformats.org/officeDocument/2006/math">
                      <m:r>
                        <m:rPr>
                          <m:sty m:val="p"/>
                        </m:rPr>
                        <a:rPr lang="en-US" altLang="zh-CN" sz="2800" b="0" i="0" smtClean="0">
                          <a:latin typeface="Cambria Math" panose="02040503050406030204" pitchFamily="18" charset="0"/>
                        </a:rPr>
                        <m:t>h</m:t>
                      </m:r>
                      <m:d>
                        <m:dPr>
                          <m:ctrlPr>
                            <a:rPr lang="en-US" altLang="zh-CN" sz="2800" b="0" i="1" smtClean="0">
                              <a:latin typeface="Cambria Math" panose="02040503050406030204" pitchFamily="18" charset="0"/>
                            </a:rPr>
                          </m:ctrlPr>
                        </m:dPr>
                        <m:e>
                          <m:acc>
                            <m:accPr>
                              <m:chr m:val="⃑"/>
                              <m:ctrlPr>
                                <a:rPr lang="en-US" altLang="zh-CN" sz="2800" b="0" i="1" smtClean="0">
                                  <a:latin typeface="Cambria Math" panose="02040503050406030204" pitchFamily="18" charset="0"/>
                                </a:rPr>
                              </m:ctrlPr>
                            </m:accPr>
                            <m:e>
                              <m:r>
                                <a:rPr lang="en-US" altLang="zh-CN" sz="2800" b="0" i="1" smtClean="0">
                                  <a:latin typeface="Cambria Math" panose="02040503050406030204" pitchFamily="18" charset="0"/>
                                </a:rPr>
                                <m:t>𝑥</m:t>
                              </m:r>
                            </m:e>
                          </m:acc>
                        </m:e>
                      </m:d>
                      <m:r>
                        <a:rPr lang="en-US" altLang="zh-CN" sz="2800" b="0" i="0" smtClean="0">
                          <a:latin typeface="Cambria Math" panose="02040503050406030204" pitchFamily="18" charset="0"/>
                        </a:rPr>
                        <m:t>=</m:t>
                      </m:r>
                      <m:r>
                        <a:rPr lang="en-US" altLang="zh-CN" sz="2800" b="0" i="1" dirty="0" smtClean="0">
                          <a:latin typeface="Cambria Math" panose="02040503050406030204" pitchFamily="18" charset="0"/>
                        </a:rPr>
                        <m:t>𝑓</m:t>
                      </m:r>
                      <m:r>
                        <a:rPr lang="en-US" altLang="zh-CN" sz="2800" b="0" i="1" dirty="0" smtClean="0">
                          <a:latin typeface="Cambria Math" panose="02040503050406030204" pitchFamily="18" charset="0"/>
                        </a:rPr>
                        <m:t>(</m:t>
                      </m:r>
                      <m:acc>
                        <m:accPr>
                          <m:chr m:val="⃑"/>
                          <m:ctrlPr>
                            <a:rPr lang="en-US" altLang="zh-CN" sz="2800" b="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a:rPr lang="en-US" altLang="zh-CN" sz="2800" b="0" i="1" dirty="0" smtClean="0">
                          <a:latin typeface="Cambria Math" panose="02040503050406030204" pitchFamily="18" charset="0"/>
                        </a:rPr>
                        <m:t>)</m:t>
                      </m:r>
                    </m:oMath>
                  </a14:m>
                  <a:r>
                    <a:rPr lang="zh-CN" altLang="en-US" sz="2800" b="0" dirty="0">
                      <a:latin typeface="+mn-ea"/>
                    </a:rPr>
                    <a:t>是否成立？</a:t>
                  </a:r>
                  <a:endParaRPr lang="en-US" altLang="zh-CN" sz="2800" b="0" dirty="0">
                    <a:latin typeface="+mn-ea"/>
                  </a:endParaRPr>
                </a:p>
                <a:p>
                  <a:pPr marL="285750" indent="-285750" algn="l">
                    <a:buFont typeface="Wingdings" pitchFamily="2" charset="2"/>
                    <a:buChar char="§"/>
                  </a:pPr>
                  <a:r>
                    <a:rPr lang="en-CN" sz="2800" dirty="0">
                      <a:latin typeface="+mn-ea"/>
                    </a:rPr>
                    <a:t>输入空间</a:t>
                  </a:r>
                  <a:r>
                    <a:rPr lang="zh-CN" altLang="en-US" sz="2800" dirty="0">
                      <a:latin typeface="+mn-ea"/>
                    </a:rPr>
                    <a:t>：</a:t>
                  </a:r>
                  <a14:m>
                    <m:oMath xmlns:m="http://schemas.openxmlformats.org/officeDocument/2006/math">
                      <m:acc>
                        <m:accPr>
                          <m:chr m:val="⃑"/>
                          <m:ctrlPr>
                            <a:rPr lang="zh-CN" altLang="en-US" sz="2800" i="1" dirty="0" smtClean="0">
                              <a:latin typeface="Cambria Math" panose="02040503050406030204" pitchFamily="18" charset="0"/>
                            </a:rPr>
                          </m:ctrlPr>
                        </m:accPr>
                        <m:e>
                          <m:r>
                            <a:rPr lang="en-US" altLang="zh-CN" sz="2800" b="0" i="1" dirty="0" smtClean="0">
                              <a:latin typeface="Cambria Math" panose="02040503050406030204" pitchFamily="18" charset="0"/>
                            </a:rPr>
                            <m:t>𝑥</m:t>
                          </m:r>
                        </m:e>
                      </m:acc>
                      <m:r>
                        <a:rPr lang="zh-CN" altLang="en-US" sz="2800" i="1" dirty="0" smtClean="0">
                          <a:latin typeface="Cambria Math" panose="02040503050406030204" pitchFamily="18" charset="0"/>
                        </a:rPr>
                        <m:t>∈</m:t>
                      </m:r>
                      <m:r>
                        <a:rPr lang="zh-CN" altLang="en-US" sz="2800" i="1" dirty="0" smtClean="0">
                          <a:latin typeface="Cambria Math" panose="02040503050406030204" pitchFamily="18" charset="0"/>
                        </a:rPr>
                        <m:t>𝒳</m:t>
                      </m:r>
                    </m:oMath>
                  </a14:m>
                  <a:endParaRPr lang="en-US" altLang="zh-CN" sz="2800" dirty="0">
                    <a:latin typeface="+mn-ea"/>
                  </a:endParaRPr>
                </a:p>
                <a:p>
                  <a:pPr marL="285750" indent="-285750">
                    <a:buFont typeface="Wingdings" pitchFamily="2" charset="2"/>
                    <a:buChar char="§"/>
                  </a:pPr>
                  <a14:m>
                    <m:oMath xmlns:m="http://schemas.openxmlformats.org/officeDocument/2006/math">
                      <m:r>
                        <a:rPr lang="en-US" sz="2800" b="0" i="1" smtClean="0">
                          <a:latin typeface="Cambria Math" panose="02040503050406030204" pitchFamily="18" charset="0"/>
                        </a:rPr>
                        <m:t>h</m:t>
                      </m:r>
                    </m:oMath>
                  </a14:m>
                  <a:r>
                    <a:rPr lang="en-CN" sz="2800" dirty="0">
                      <a:latin typeface="+mn-ea"/>
                    </a:rPr>
                    <a:t>正确</a:t>
                  </a:r>
                  <a:r>
                    <a:rPr lang="zh-CN" altLang="en-US" sz="2800" dirty="0">
                      <a:latin typeface="+mn-ea"/>
                    </a:rPr>
                    <a:t>：</a:t>
                  </a:r>
                  <a14:m>
                    <m:oMath xmlns:m="http://schemas.openxmlformats.org/officeDocument/2006/math">
                      <m:r>
                        <m:rPr>
                          <m:sty m:val="p"/>
                        </m:rPr>
                        <a:rPr lang="en-US" altLang="zh-CN" sz="2800">
                          <a:latin typeface="Cambria Math" panose="02040503050406030204" pitchFamily="18" charset="0"/>
                        </a:rPr>
                        <m:t>h</m:t>
                      </m:r>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𝑥</m:t>
                              </m:r>
                            </m:e>
                          </m:acc>
                        </m:e>
                      </m:d>
                      <m:r>
                        <a:rPr lang="en-US" altLang="zh-CN" sz="2800">
                          <a:latin typeface="Cambria Math" panose="02040503050406030204" pitchFamily="18" charset="0"/>
                        </a:rPr>
                        <m:t>=</m:t>
                      </m:r>
                      <m:r>
                        <a:rPr lang="en-US" altLang="zh-CN" sz="2800" i="1" dirty="0">
                          <a:latin typeface="Cambria Math" panose="02040503050406030204" pitchFamily="18" charset="0"/>
                        </a:rPr>
                        <m:t>𝑓</m:t>
                      </m:r>
                      <m:r>
                        <a:rPr lang="en-US" altLang="zh-CN" sz="2800" i="1" dirty="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𝑥</m:t>
                          </m:r>
                        </m:e>
                      </m:acc>
                      <m:r>
                        <a:rPr lang="en-US" altLang="zh-CN" sz="2800" i="1" dirty="0">
                          <a:latin typeface="Cambria Math" panose="02040503050406030204" pitchFamily="18" charset="0"/>
                        </a:rPr>
                        <m:t>)</m:t>
                      </m:r>
                    </m:oMath>
                  </a14:m>
                  <a:endParaRPr lang="en-CN" sz="2800" dirty="0">
                    <a:latin typeface="+mn-ea"/>
                  </a:endParaRPr>
                </a:p>
                <a:p>
                  <a:pPr marL="285750" indent="-285750">
                    <a:buFont typeface="Wingdings" pitchFamily="2" charset="2"/>
                    <a:buChar char="§"/>
                  </a:pPr>
                  <a14:m>
                    <m:oMath xmlns:m="http://schemas.openxmlformats.org/officeDocument/2006/math">
                      <m:r>
                        <a:rPr lang="en-US" sz="2800" i="1">
                          <a:latin typeface="Cambria Math" panose="02040503050406030204" pitchFamily="18" charset="0"/>
                        </a:rPr>
                        <m:t>h</m:t>
                      </m:r>
                      <m:r>
                        <a:rPr lang="en-CN" sz="2800" i="1" smtClean="0">
                          <a:latin typeface="Cambria Math" panose="02040503050406030204" pitchFamily="18" charset="0"/>
                        </a:rPr>
                        <m:t>错误</m:t>
                      </m:r>
                    </m:oMath>
                  </a14:m>
                  <a:r>
                    <a:rPr lang="zh-CN" altLang="en-US" sz="2800" dirty="0">
                      <a:latin typeface="+mn-ea"/>
                    </a:rPr>
                    <a:t>：</a:t>
                  </a:r>
                  <a14:m>
                    <m:oMath xmlns:m="http://schemas.openxmlformats.org/officeDocument/2006/math">
                      <m:r>
                        <m:rPr>
                          <m:sty m:val="p"/>
                        </m:rPr>
                        <a:rPr lang="en-US" altLang="zh-CN" sz="2800">
                          <a:latin typeface="Cambria Math" panose="02040503050406030204" pitchFamily="18" charset="0"/>
                        </a:rPr>
                        <m:t>h</m:t>
                      </m:r>
                      <m:d>
                        <m:dPr>
                          <m:ctrlPr>
                            <a:rPr lang="en-US" altLang="zh-CN" sz="2800" i="1">
                              <a:latin typeface="Cambria Math" panose="02040503050406030204" pitchFamily="18" charset="0"/>
                            </a:rPr>
                          </m:ctrlPr>
                        </m:dPr>
                        <m:e>
                          <m:acc>
                            <m:accPr>
                              <m:chr m:val="⃑"/>
                              <m:ctrlPr>
                                <a:rPr lang="en-US" altLang="zh-CN" sz="2800" i="1">
                                  <a:latin typeface="Cambria Math" panose="02040503050406030204" pitchFamily="18" charset="0"/>
                                </a:rPr>
                              </m:ctrlPr>
                            </m:accPr>
                            <m:e>
                              <m:r>
                                <a:rPr lang="en-US" altLang="zh-CN" sz="2800" i="1">
                                  <a:latin typeface="Cambria Math" panose="02040503050406030204" pitchFamily="18" charset="0"/>
                                </a:rPr>
                                <m:t>𝑥</m:t>
                              </m:r>
                            </m:e>
                          </m:acc>
                        </m:e>
                      </m:d>
                      <m:r>
                        <a:rPr lang="en-US" altLang="zh-CN" sz="2800" i="1" dirty="0" smtClean="0">
                          <a:latin typeface="Cambria Math" panose="02040503050406030204" pitchFamily="18" charset="0"/>
                          <a:ea typeface="Cambria Math" panose="02040503050406030204" pitchFamily="18" charset="0"/>
                        </a:rPr>
                        <m:t>≠</m:t>
                      </m:r>
                      <m:r>
                        <a:rPr lang="en-US" altLang="zh-CN" sz="2800" i="1" dirty="0">
                          <a:latin typeface="Cambria Math" panose="02040503050406030204" pitchFamily="18" charset="0"/>
                        </a:rPr>
                        <m:t>𝑓</m:t>
                      </m:r>
                      <m:r>
                        <a:rPr lang="en-US" altLang="zh-CN" sz="2800" i="1" dirty="0">
                          <a:latin typeface="Cambria Math" panose="02040503050406030204" pitchFamily="18" charset="0"/>
                        </a:rPr>
                        <m:t>(</m:t>
                      </m:r>
                      <m:acc>
                        <m:accPr>
                          <m:chr m:val="⃑"/>
                          <m:ctrlPr>
                            <a:rPr lang="en-US" altLang="zh-CN" sz="2800" i="1" dirty="0">
                              <a:latin typeface="Cambria Math" panose="02040503050406030204" pitchFamily="18" charset="0"/>
                            </a:rPr>
                          </m:ctrlPr>
                        </m:accPr>
                        <m:e>
                          <m:r>
                            <a:rPr lang="en-US" altLang="zh-CN" sz="2800" i="1" dirty="0">
                              <a:latin typeface="Cambria Math" panose="02040503050406030204" pitchFamily="18" charset="0"/>
                            </a:rPr>
                            <m:t>𝑥</m:t>
                          </m:r>
                        </m:e>
                      </m:acc>
                      <m:r>
                        <a:rPr lang="en-US" altLang="zh-CN" sz="2800" i="1" dirty="0">
                          <a:latin typeface="Cambria Math" panose="02040503050406030204" pitchFamily="18" charset="0"/>
                        </a:rPr>
                        <m:t>)</m:t>
                      </m:r>
                    </m:oMath>
                  </a14:m>
                  <a:endParaRPr lang="en-CN" sz="2800" dirty="0">
                    <a:latin typeface="+mn-ea"/>
                  </a:endParaRPr>
                </a:p>
                <a:p>
                  <a:pPr marL="285750" indent="-285750">
                    <a:buFont typeface="Wingdings" pitchFamily="2" charset="2"/>
                    <a:buChar char="§"/>
                  </a:pPr>
                  <a:r>
                    <a:rPr lang="en-CN" sz="2800" dirty="0">
                      <a:latin typeface="+mn-ea"/>
                    </a:rPr>
                    <a:t>数据集</a:t>
                  </a:r>
                  <a14:m>
                    <m:oMath xmlns:m="http://schemas.openxmlformats.org/officeDocument/2006/math">
                      <m:r>
                        <a:rPr lang="en-CN" sz="2800" i="1" smtClean="0">
                          <a:latin typeface="Cambria Math" panose="02040503050406030204" pitchFamily="18" charset="0"/>
                          <a:ea typeface="Cambria Math" panose="02040503050406030204" pitchFamily="18" charset="0"/>
                        </a:rPr>
                        <m:t>𝒟</m:t>
                      </m:r>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𝑥</m:t>
                          </m:r>
                        </m:e>
                        <m:sub>
                          <m:r>
                            <a:rPr lang="en-US" sz="2800" b="0" i="1" smtClean="0">
                              <a:latin typeface="Cambria Math" panose="02040503050406030204" pitchFamily="18" charset="0"/>
                              <a:ea typeface="Cambria Math" panose="02040503050406030204" pitchFamily="18" charset="0"/>
                            </a:rPr>
                            <m:t>𝑛</m:t>
                          </m:r>
                        </m:sub>
                      </m:sSub>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𝑦</m:t>
                          </m:r>
                        </m:e>
                        <m:sub>
                          <m:r>
                            <a:rPr lang="en-US" sz="2800" b="0" i="1" smtClean="0">
                              <a:latin typeface="Cambria Math" panose="02040503050406030204" pitchFamily="18" charset="0"/>
                              <a:ea typeface="Cambria Math" panose="02040503050406030204" pitchFamily="18" charset="0"/>
                            </a:rPr>
                            <m:t>𝑛</m:t>
                          </m:r>
                        </m:sub>
                      </m:sSub>
                      <m:r>
                        <a:rPr lang="en-US" sz="2800" b="0" i="1" smtClean="0">
                          <a:latin typeface="Cambria Math" panose="02040503050406030204" pitchFamily="18" charset="0"/>
                          <a:ea typeface="Cambria Math" panose="02040503050406030204" pitchFamily="18" charset="0"/>
                        </a:rPr>
                        <m:t>)}</m:t>
                      </m:r>
                    </m:oMath>
                  </a14:m>
                  <a:r>
                    <a:rPr lang="en-CN" sz="2800" dirty="0">
                      <a:latin typeface="+mn-ea"/>
                    </a:rPr>
                    <a:t>上确定</a:t>
                  </a:r>
                  <a14:m>
                    <m:oMath xmlns:m="http://schemas.openxmlformats.org/officeDocument/2006/math">
                      <m:r>
                        <a:rPr lang="en-US" sz="2800" i="1">
                          <a:latin typeface="Cambria Math" panose="02040503050406030204" pitchFamily="18" charset="0"/>
                        </a:rPr>
                        <m:t>h</m:t>
                      </m:r>
                    </m:oMath>
                  </a14:m>
                  <a:r>
                    <a:rPr lang="en-CN" sz="2800" dirty="0">
                      <a:latin typeface="+mn-ea"/>
                    </a:rPr>
                    <a:t>是否正确</a:t>
                  </a:r>
                </a:p>
              </p:txBody>
            </p:sp>
          </mc:Choice>
          <mc:Fallback xmlns="">
            <p:sp>
              <p:nvSpPr>
                <p:cNvPr id="17" name="TextBox 16">
                  <a:extLst>
                    <a:ext uri="{FF2B5EF4-FFF2-40B4-BE49-F238E27FC236}">
                      <a16:creationId xmlns:a16="http://schemas.microsoft.com/office/drawing/2014/main" id="{5351F732-9686-9A45-9CF7-7EEEBF4B1A73}"/>
                    </a:ext>
                  </a:extLst>
                </p:cNvPr>
                <p:cNvSpPr txBox="1">
                  <a:spLocks noRot="1" noChangeAspect="1" noMove="1" noResize="1" noEditPoints="1" noAdjustHandles="1" noChangeArrowheads="1" noChangeShapeType="1" noTextEdit="1"/>
                </p:cNvSpPr>
                <p:nvPr/>
              </p:nvSpPr>
              <p:spPr>
                <a:xfrm>
                  <a:off x="6208296" y="2409056"/>
                  <a:ext cx="5406187" cy="3108543"/>
                </a:xfrm>
                <a:prstGeom prst="rect">
                  <a:avLst/>
                </a:prstGeom>
                <a:blipFill>
                  <a:blip r:embed="rId4"/>
                  <a:stretch>
                    <a:fillRect l="-1487" t="-1896" b="-6161"/>
                  </a:stretch>
                </a:blipFill>
                <a:ln w="25400">
                  <a:solidFill>
                    <a:schemeClr val="accent5">
                      <a:lumMod val="75000"/>
                    </a:schemeClr>
                  </a:solidFill>
                </a:ln>
              </p:spPr>
              <p:txBody>
                <a:bodyPr/>
                <a:lstStyle/>
                <a:p>
                  <a:r>
                    <a:rPr lang="en-CN">
                      <a:noFill/>
                    </a:rPr>
                    <a:t> </a:t>
                  </a:r>
                </a:p>
              </p:txBody>
            </p:sp>
          </mc:Fallback>
        </mc:AlternateContent>
      </p:grpSp>
      <p:sp>
        <p:nvSpPr>
          <p:cNvPr id="22" name="文本框 119">
            <a:extLst>
              <a:ext uri="{FF2B5EF4-FFF2-40B4-BE49-F238E27FC236}">
                <a16:creationId xmlns:a16="http://schemas.microsoft.com/office/drawing/2014/main" id="{8E7EAB3F-E422-9A4A-94EC-A00A6F6DBE60}"/>
              </a:ext>
            </a:extLst>
          </p:cNvPr>
          <p:cNvSpPr txBox="1"/>
          <p:nvPr/>
        </p:nvSpPr>
        <p:spPr>
          <a:xfrm>
            <a:off x="194219" y="4740719"/>
            <a:ext cx="8340176" cy="565539"/>
          </a:xfrm>
          <a:prstGeom prst="rect">
            <a:avLst/>
          </a:prstGeom>
          <a:noFill/>
        </p:spPr>
        <p:txBody>
          <a:bodyPr wrap="square" rtlCol="0">
            <a:spAutoFit/>
          </a:bodyPr>
          <a:lstStyle/>
          <a:p>
            <a:pPr>
              <a:lnSpc>
                <a:spcPct val="120000"/>
              </a:lnSpc>
            </a:pPr>
            <a:r>
              <a:rPr lang="zh-CN" altLang="en-US" sz="2800" spc="-10" dirty="0">
                <a:solidFill>
                  <a:schemeClr val="accent1">
                    <a:lumMod val="50000"/>
                  </a:schemeClr>
                </a:solidFill>
                <a:latin typeface="+mn-ea"/>
              </a:rPr>
              <a:t>备注：统计分析要求样本是均匀采样得到的</a:t>
            </a:r>
            <a:endParaRPr lang="en-US" altLang="zh-CN" sz="2800" spc="-10" dirty="0">
              <a:solidFill>
                <a:schemeClr val="accent1">
                  <a:lumMod val="50000"/>
                </a:schemeClr>
              </a:solidFill>
              <a:latin typeface="+mn-ea"/>
            </a:endParaRPr>
          </a:p>
        </p:txBody>
      </p:sp>
      <p:sp>
        <p:nvSpPr>
          <p:cNvPr id="12" name="文本框 119">
            <a:extLst>
              <a:ext uri="{FF2B5EF4-FFF2-40B4-BE49-F238E27FC236}">
                <a16:creationId xmlns:a16="http://schemas.microsoft.com/office/drawing/2014/main" id="{0509454F-7A2D-2641-9FC9-9A18A9009C12}"/>
              </a:ext>
            </a:extLst>
          </p:cNvPr>
          <p:cNvSpPr txBox="1"/>
          <p:nvPr/>
        </p:nvSpPr>
        <p:spPr>
          <a:xfrm>
            <a:off x="1246909" y="5268519"/>
            <a:ext cx="11242959" cy="1081771"/>
          </a:xfrm>
          <a:prstGeom prst="rect">
            <a:avLst/>
          </a:prstGeom>
          <a:noFill/>
        </p:spPr>
        <p:txBody>
          <a:bodyPr wrap="square" rtlCol="0">
            <a:spAutoFit/>
          </a:bodyPr>
          <a:lstStyle/>
          <a:p>
            <a:pPr>
              <a:lnSpc>
                <a:spcPct val="120000"/>
              </a:lnSpc>
            </a:pPr>
            <a:r>
              <a:rPr lang="zh-CN" altLang="en-US" sz="2800" spc="-10" dirty="0">
                <a:solidFill>
                  <a:schemeClr val="accent1"/>
                </a:solidFill>
                <a:latin typeface="+mn-ea"/>
              </a:rPr>
              <a:t>机器学习要求样本</a:t>
            </a:r>
            <a:r>
              <a:rPr lang="zh-CN" altLang="en-US" sz="2800" dirty="0">
                <a:solidFill>
                  <a:schemeClr val="accent1"/>
                </a:solidFill>
              </a:rPr>
              <a:t>满足</a:t>
            </a:r>
            <a:r>
              <a:rPr lang="zh-CN" altLang="en-US" sz="2800" b="1" dirty="0">
                <a:solidFill>
                  <a:srgbClr val="FF0000"/>
                </a:solidFill>
              </a:rPr>
              <a:t>独立同分布 </a:t>
            </a:r>
            <a:r>
              <a:rPr lang="en-US" altLang="zh-CN" sz="2800" dirty="0">
                <a:solidFill>
                  <a:schemeClr val="accent1"/>
                </a:solidFill>
              </a:rPr>
              <a:t>(</a:t>
            </a:r>
            <a:r>
              <a:rPr lang="en-US" sz="2800" dirty="0">
                <a:solidFill>
                  <a:schemeClr val="accent1"/>
                </a:solidFill>
              </a:rPr>
              <a:t>independent and identically distributed, </a:t>
            </a:r>
            <a:r>
              <a:rPr lang="zh-CN" altLang="en-US" sz="2800" dirty="0">
                <a:solidFill>
                  <a:schemeClr val="accent1"/>
                </a:solidFill>
              </a:rPr>
              <a:t>简写</a:t>
            </a:r>
            <a:r>
              <a:rPr lang="en-US" sz="2800" b="1" dirty="0" err="1">
                <a:solidFill>
                  <a:schemeClr val="accent1"/>
                </a:solidFill>
              </a:rPr>
              <a:t>i.i.d</a:t>
            </a:r>
            <a:r>
              <a:rPr lang="en-US" sz="2800" b="1" dirty="0">
                <a:solidFill>
                  <a:schemeClr val="accent1"/>
                </a:solidFill>
              </a:rPr>
              <a:t>.</a:t>
            </a:r>
            <a:r>
              <a:rPr lang="en-US" sz="2800" dirty="0">
                <a:solidFill>
                  <a:schemeClr val="accent1"/>
                </a:solidFill>
              </a:rPr>
              <a:t>)</a:t>
            </a:r>
            <a:endParaRPr lang="en-US" altLang="zh-CN" sz="2800" spc="-10" dirty="0">
              <a:solidFill>
                <a:schemeClr val="accent1"/>
              </a:solidFill>
              <a:latin typeface="+mn-ea"/>
            </a:endParaRPr>
          </a:p>
        </p:txBody>
      </p:sp>
    </p:spTree>
    <p:extLst>
      <p:ext uri="{BB962C8B-B14F-4D97-AF65-F5344CB8AC3E}">
        <p14:creationId xmlns:p14="http://schemas.microsoft.com/office/powerpoint/2010/main" val="3906062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338374" y="961881"/>
            <a:ext cx="11515252" cy="70076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600" spc="-10" dirty="0">
                <a:latin typeface="+mn-ea"/>
              </a:rPr>
              <a:t>抽样模型及霍夫丁不等式与学习的联系</a:t>
            </a:r>
            <a:endParaRPr lang="en-US" altLang="zh-CN" sz="3600" spc="-10" dirty="0">
              <a:latin typeface="+mn-ea"/>
            </a:endParaRPr>
          </a:p>
        </p:txBody>
      </p:sp>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8E7EAB3F-E422-9A4A-94EC-A00A6F6DBE60}"/>
                  </a:ext>
                </a:extLst>
              </p:cNvPr>
              <p:cNvSpPr txBox="1"/>
              <p:nvPr/>
            </p:nvSpPr>
            <p:spPr>
              <a:xfrm>
                <a:off x="614203" y="1830356"/>
                <a:ext cx="11239423" cy="1082604"/>
              </a:xfrm>
              <a:prstGeom prst="rect">
                <a:avLst/>
              </a:prstGeom>
              <a:noFill/>
            </p:spPr>
            <p:txBody>
              <a:bodyPr wrap="square" rtlCol="0">
                <a:spAutoFit/>
              </a:bodyPr>
              <a:lstStyle/>
              <a:p>
                <a:pPr>
                  <a:lnSpc>
                    <a:spcPct val="120000"/>
                  </a:lnSpc>
                </a:pPr>
                <a:r>
                  <a:rPr lang="zh-CN" altLang="en-US" sz="2800" spc="-10" dirty="0">
                    <a:solidFill>
                      <a:schemeClr val="accent1">
                        <a:lumMod val="50000"/>
                      </a:schemeClr>
                    </a:solidFill>
                    <a:latin typeface="+mn-ea"/>
                  </a:rPr>
                  <a:t>定义数据集上的错误率及</a:t>
                </a:r>
                <a14:m>
                  <m:oMath xmlns:m="http://schemas.openxmlformats.org/officeDocument/2006/math">
                    <m:r>
                      <m:rPr>
                        <m:sty m:val="p"/>
                      </m:rPr>
                      <a:rPr lang="en-US" altLang="zh-CN" sz="2800">
                        <a:solidFill>
                          <a:schemeClr val="accent1">
                            <a:lumMod val="50000"/>
                          </a:schemeClr>
                        </a:solidFill>
                        <a:latin typeface="Cambria Math" panose="02040503050406030204" pitchFamily="18" charset="0"/>
                      </a:rPr>
                      <m:t>h</m:t>
                    </m:r>
                    <m:d>
                      <m:dPr>
                        <m:ctrlPr>
                          <a:rPr lang="en-US" altLang="zh-CN" sz="2800" i="1">
                            <a:solidFill>
                              <a:schemeClr val="accent1">
                                <a:lumMod val="50000"/>
                              </a:schemeClr>
                            </a:solidFill>
                            <a:latin typeface="Cambria Math" panose="02040503050406030204" pitchFamily="18" charset="0"/>
                          </a:rPr>
                        </m:ctrlPr>
                      </m:dPr>
                      <m:e>
                        <m:acc>
                          <m:accPr>
                            <m:chr m:val="⃑"/>
                            <m:ctrlPr>
                              <a:rPr lang="en-US" altLang="zh-CN" sz="2800" i="1">
                                <a:solidFill>
                                  <a:schemeClr val="accent1">
                                    <a:lumMod val="50000"/>
                                  </a:schemeClr>
                                </a:solidFill>
                                <a:latin typeface="Cambria Math" panose="02040503050406030204" pitchFamily="18" charset="0"/>
                              </a:rPr>
                            </m:ctrlPr>
                          </m:accPr>
                          <m:e>
                            <m:r>
                              <a:rPr lang="en-US" altLang="zh-CN" sz="2800" i="1">
                                <a:solidFill>
                                  <a:schemeClr val="accent1">
                                    <a:lumMod val="50000"/>
                                  </a:schemeClr>
                                </a:solidFill>
                                <a:latin typeface="Cambria Math" panose="02040503050406030204" pitchFamily="18" charset="0"/>
                              </a:rPr>
                              <m:t>𝑥</m:t>
                            </m:r>
                          </m:e>
                        </m:acc>
                      </m:e>
                    </m:d>
                    <m:r>
                      <a:rPr lang="en-US" altLang="zh-CN" sz="2800" i="1">
                        <a:solidFill>
                          <a:schemeClr val="accent1">
                            <a:lumMod val="50000"/>
                          </a:schemeClr>
                        </a:solidFill>
                        <a:latin typeface="Cambria Math" panose="02040503050406030204" pitchFamily="18" charset="0"/>
                      </a:rPr>
                      <m:t>≠</m:t>
                    </m:r>
                    <m:r>
                      <a:rPr lang="en-US" altLang="zh-CN" sz="2800" i="1" dirty="0">
                        <a:solidFill>
                          <a:schemeClr val="accent1">
                            <a:lumMod val="50000"/>
                          </a:schemeClr>
                        </a:solidFill>
                        <a:latin typeface="Cambria Math" panose="02040503050406030204" pitchFamily="18" charset="0"/>
                      </a:rPr>
                      <m:t>𝑓</m:t>
                    </m:r>
                    <m:r>
                      <a:rPr lang="en-US" altLang="zh-CN" sz="2800" i="1" dirty="0">
                        <a:solidFill>
                          <a:schemeClr val="accent1">
                            <a:lumMod val="50000"/>
                          </a:schemeClr>
                        </a:solidFill>
                        <a:latin typeface="Cambria Math" panose="02040503050406030204" pitchFamily="18" charset="0"/>
                      </a:rPr>
                      <m:t>(</m:t>
                    </m:r>
                    <m:acc>
                      <m:accPr>
                        <m:chr m:val="⃑"/>
                        <m:ctrlPr>
                          <a:rPr lang="en-US" altLang="zh-CN" sz="2800" i="1" dirty="0">
                            <a:solidFill>
                              <a:schemeClr val="accent1">
                                <a:lumMod val="50000"/>
                              </a:schemeClr>
                            </a:solidFill>
                            <a:latin typeface="Cambria Math" panose="02040503050406030204" pitchFamily="18" charset="0"/>
                          </a:rPr>
                        </m:ctrlPr>
                      </m:accPr>
                      <m:e>
                        <m:r>
                          <a:rPr lang="en-US" altLang="zh-CN" sz="2800" i="1" dirty="0">
                            <a:solidFill>
                              <a:schemeClr val="accent1">
                                <a:lumMod val="50000"/>
                              </a:schemeClr>
                            </a:solidFill>
                            <a:latin typeface="Cambria Math" panose="02040503050406030204" pitchFamily="18" charset="0"/>
                          </a:rPr>
                          <m:t>𝑥</m:t>
                        </m:r>
                      </m:e>
                    </m:acc>
                    <m:r>
                      <a:rPr lang="en-US" altLang="zh-CN" sz="2800" i="1" dirty="0">
                        <a:solidFill>
                          <a:schemeClr val="accent1">
                            <a:lumMod val="50000"/>
                          </a:schemeClr>
                        </a:solidFill>
                        <a:latin typeface="Cambria Math" panose="02040503050406030204" pitchFamily="18" charset="0"/>
                      </a:rPr>
                      <m:t>)</m:t>
                    </m:r>
                  </m:oMath>
                </a14:m>
                <a:r>
                  <a:rPr lang="zh-CN" altLang="en-US" sz="2800" spc="-10" dirty="0">
                    <a:solidFill>
                      <a:schemeClr val="accent1">
                        <a:lumMod val="50000"/>
                      </a:schemeClr>
                    </a:solidFill>
                    <a:latin typeface="+mn-ea"/>
                  </a:rPr>
                  <a:t>的概率为</a:t>
                </a:r>
                <a14:m>
                  <m:oMath xmlns:m="http://schemas.openxmlformats.org/officeDocument/2006/math">
                    <m:sSub>
                      <m:sSubPr>
                        <m:ctrlPr>
                          <a:rPr lang="en-US" altLang="zh-CN" sz="2800" i="1" spc="-10" smtClean="0">
                            <a:solidFill>
                              <a:srgbClr val="FF0000"/>
                            </a:solidFill>
                            <a:latin typeface="Cambria Math" panose="02040503050406030204" pitchFamily="18" charset="0"/>
                          </a:rPr>
                        </m:ctrlPr>
                      </m:sSubPr>
                      <m:e>
                        <m:r>
                          <a:rPr lang="en-US" altLang="zh-CN" sz="2800" b="0" i="1" spc="-10" smtClean="0">
                            <a:solidFill>
                              <a:srgbClr val="FF0000"/>
                            </a:solidFill>
                            <a:latin typeface="Cambria Math" panose="02040503050406030204" pitchFamily="18" charset="0"/>
                          </a:rPr>
                          <m:t>𝐸</m:t>
                        </m:r>
                      </m:e>
                      <m:sub>
                        <m:r>
                          <a:rPr lang="en-US" altLang="zh-CN" sz="2800" b="0" i="1" spc="-10" smtClean="0">
                            <a:solidFill>
                              <a:srgbClr val="FF0000"/>
                            </a:solidFill>
                            <a:latin typeface="Cambria Math" panose="02040503050406030204" pitchFamily="18" charset="0"/>
                          </a:rPr>
                          <m:t>𝑖𝑛</m:t>
                        </m:r>
                      </m:sub>
                    </m:sSub>
                    <m:r>
                      <a:rPr lang="en-US" altLang="zh-CN" sz="2800" b="0" i="1" spc="-10" smtClean="0">
                        <a:solidFill>
                          <a:srgbClr val="FF0000"/>
                        </a:solidFill>
                        <a:latin typeface="Cambria Math" panose="02040503050406030204" pitchFamily="18" charset="0"/>
                      </a:rPr>
                      <m:t>(</m:t>
                    </m:r>
                    <m:r>
                      <a:rPr lang="en-US" altLang="zh-CN" sz="2800" b="0" i="1" spc="-10" smtClean="0">
                        <a:solidFill>
                          <a:srgbClr val="FF0000"/>
                        </a:solidFill>
                        <a:latin typeface="Cambria Math" panose="02040503050406030204" pitchFamily="18" charset="0"/>
                      </a:rPr>
                      <m:t>h</m:t>
                    </m:r>
                    <m:r>
                      <a:rPr lang="en-US" altLang="zh-CN" sz="2800" b="0" i="1" spc="-10" smtClean="0">
                        <a:solidFill>
                          <a:srgbClr val="FF0000"/>
                        </a:solidFill>
                        <a:latin typeface="Cambria Math" panose="02040503050406030204" pitchFamily="18" charset="0"/>
                      </a:rPr>
                      <m:t>)</m:t>
                    </m:r>
                  </m:oMath>
                </a14:m>
                <a:r>
                  <a:rPr lang="zh-CN" altLang="en-US" sz="2800" spc="-10" dirty="0">
                    <a:solidFill>
                      <a:schemeClr val="accent1">
                        <a:lumMod val="50000"/>
                      </a:schemeClr>
                    </a:solidFill>
                    <a:latin typeface="+mn-ea"/>
                  </a:rPr>
                  <a:t>，样本空间上的错误率</a:t>
                </a:r>
                <a:r>
                  <a:rPr lang="zh-CN" altLang="en-CN" sz="2800" spc="-10" dirty="0">
                    <a:solidFill>
                      <a:schemeClr val="accent1">
                        <a:lumMod val="50000"/>
                      </a:schemeClr>
                    </a:solidFill>
                    <a:latin typeface="+mn-ea"/>
                  </a:rPr>
                  <a:t>为</a:t>
                </a:r>
                <a14:m>
                  <m:oMath xmlns:m="http://schemas.openxmlformats.org/officeDocument/2006/math">
                    <m:sSub>
                      <m:sSubPr>
                        <m:ctrlPr>
                          <a:rPr lang="en-US" altLang="zh-CN" sz="2800" i="1" spc="-10" smtClean="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𝐸</m:t>
                        </m:r>
                      </m:e>
                      <m:sub>
                        <m:r>
                          <a:rPr lang="en-US" altLang="zh-CN" sz="2800" b="0" i="1" spc="-10" smtClean="0">
                            <a:solidFill>
                              <a:srgbClr val="FF0000"/>
                            </a:solidFill>
                            <a:latin typeface="Cambria Math" panose="02040503050406030204" pitchFamily="18" charset="0"/>
                          </a:rPr>
                          <m:t>𝑜𝑢𝑡</m:t>
                        </m:r>
                      </m:sub>
                    </m:sSub>
                    <m:d>
                      <m:dPr>
                        <m:ctrlPr>
                          <a:rPr lang="en-US" altLang="zh-CN" sz="2800" i="1" spc="-10">
                            <a:solidFill>
                              <a:srgbClr val="FF0000"/>
                            </a:solidFill>
                            <a:latin typeface="Cambria Math" panose="02040503050406030204" pitchFamily="18" charset="0"/>
                          </a:rPr>
                        </m:ctrlPr>
                      </m:dPr>
                      <m:e>
                        <m:r>
                          <a:rPr lang="en-US" altLang="zh-CN" sz="2800" i="1" spc="-10">
                            <a:solidFill>
                              <a:srgbClr val="FF0000"/>
                            </a:solidFill>
                            <a:latin typeface="Cambria Math" panose="02040503050406030204" pitchFamily="18" charset="0"/>
                          </a:rPr>
                          <m:t>h</m:t>
                        </m:r>
                      </m:e>
                    </m:d>
                  </m:oMath>
                </a14:m>
                <a:r>
                  <a:rPr lang="zh-CN" altLang="en-US" sz="2800" spc="-10" dirty="0">
                    <a:solidFill>
                      <a:schemeClr val="accent1">
                        <a:lumMod val="50000"/>
                      </a:schemeClr>
                    </a:solidFill>
                    <a:latin typeface="+mn-ea"/>
                  </a:rPr>
                  <a:t>，当数据集规模很大时，两者在</a:t>
                </a:r>
                <a14:m>
                  <m:oMath xmlns:m="http://schemas.openxmlformats.org/officeDocument/2006/math">
                    <m:r>
                      <a:rPr lang="zh-CN" altLang="en-US" sz="2800" i="1" spc="-10" smtClean="0">
                        <a:solidFill>
                          <a:schemeClr val="accent1">
                            <a:lumMod val="50000"/>
                          </a:schemeClr>
                        </a:solidFill>
                        <a:latin typeface="Cambria Math" panose="02040503050406030204" pitchFamily="18" charset="0"/>
                      </a:rPr>
                      <m:t>𝜀</m:t>
                    </m:r>
                  </m:oMath>
                </a14:m>
                <a:r>
                  <a:rPr lang="zh-CN" altLang="en-US" sz="2800" spc="-10" dirty="0">
                    <a:solidFill>
                      <a:schemeClr val="accent1">
                        <a:lumMod val="50000"/>
                      </a:schemeClr>
                    </a:solidFill>
                    <a:latin typeface="+mn-ea"/>
                  </a:rPr>
                  <a:t>误差范围内近似相等：</a:t>
                </a:r>
                <a:endParaRPr lang="en-US" altLang="zh-CN" sz="2800" spc="-10" dirty="0">
                  <a:solidFill>
                    <a:schemeClr val="accent1">
                      <a:lumMod val="50000"/>
                    </a:schemeClr>
                  </a:solidFill>
                  <a:latin typeface="+mn-ea"/>
                </a:endParaRPr>
              </a:p>
            </p:txBody>
          </p:sp>
        </mc:Choice>
        <mc:Fallback xmlns="">
          <p:sp>
            <p:nvSpPr>
              <p:cNvPr id="22" name="文本框 119">
                <a:extLst>
                  <a:ext uri="{FF2B5EF4-FFF2-40B4-BE49-F238E27FC236}">
                    <a16:creationId xmlns:a16="http://schemas.microsoft.com/office/drawing/2014/main" id="{8E7EAB3F-E422-9A4A-94EC-A00A6F6DBE60}"/>
                  </a:ext>
                </a:extLst>
              </p:cNvPr>
              <p:cNvSpPr txBox="1">
                <a:spLocks noRot="1" noChangeAspect="1" noMove="1" noResize="1" noEditPoints="1" noAdjustHandles="1" noChangeArrowheads="1" noChangeShapeType="1" noTextEdit="1"/>
              </p:cNvSpPr>
              <p:nvPr/>
            </p:nvSpPr>
            <p:spPr>
              <a:xfrm>
                <a:off x="614203" y="1830356"/>
                <a:ext cx="11239423" cy="1082604"/>
              </a:xfrm>
              <a:prstGeom prst="rect">
                <a:avLst/>
              </a:prstGeom>
              <a:blipFill>
                <a:blip r:embed="rId3"/>
                <a:stretch>
                  <a:fillRect l="-1129" t="-2326" r="-339" b="-151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32224380-A35D-FE4F-9F7A-1F019AF255BA}"/>
                  </a:ext>
                </a:extLst>
              </p:cNvPr>
              <p:cNvSpPr txBox="1"/>
              <p:nvPr/>
            </p:nvSpPr>
            <p:spPr>
              <a:xfrm>
                <a:off x="2288761" y="3033121"/>
                <a:ext cx="7890305" cy="69666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rgbClr val="FF0000"/>
                          </a:solidFill>
                          <a:latin typeface="Cambria Math" panose="02040503050406030204" pitchFamily="18" charset="0"/>
                        </a:rPr>
                        <m:t>𝑷</m:t>
                      </m:r>
                      <m:d>
                        <m:dPr>
                          <m:ctrlPr>
                            <a:rPr lang="en-US" altLang="zh-CN" sz="3200" b="1" i="1" spc="-10" smtClean="0">
                              <a:solidFill>
                                <a:srgbClr val="FF0000"/>
                              </a:solidFill>
                              <a:latin typeface="Cambria Math" panose="02040503050406030204" pitchFamily="18" charset="0"/>
                            </a:rPr>
                          </m:ctrlPr>
                        </m:dPr>
                        <m:e>
                          <m:d>
                            <m:dPr>
                              <m:begChr m:val="|"/>
                              <m:endChr m:val="|"/>
                              <m:ctrlPr>
                                <a:rPr lang="en-US" altLang="zh-CN" sz="3200" b="1" i="1" spc="-10" smtClean="0">
                                  <a:solidFill>
                                    <a:srgbClr val="FF0000"/>
                                  </a:solidFill>
                                  <a:latin typeface="Cambria Math" panose="02040503050406030204" pitchFamily="18" charset="0"/>
                                </a:rPr>
                              </m:ctrlPr>
                            </m:dPr>
                            <m:e>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𝑬</m:t>
                                  </m:r>
                                </m:e>
                                <m:sub>
                                  <m:r>
                                    <a:rPr lang="en-US" altLang="zh-CN" sz="3200" b="1" i="1" spc="-10">
                                      <a:solidFill>
                                        <a:srgbClr val="FF0000"/>
                                      </a:solidFill>
                                      <a:latin typeface="Cambria Math" panose="02040503050406030204" pitchFamily="18" charset="0"/>
                                    </a:rPr>
                                    <m:t>𝒊𝒏</m:t>
                                  </m:r>
                                </m:sub>
                              </m:sSub>
                              <m:r>
                                <a:rPr lang="en-US" altLang="zh-CN" sz="3200" b="1" i="1" spc="-10">
                                  <a:solidFill>
                                    <a:srgbClr val="FF0000"/>
                                  </a:solidFill>
                                  <a:latin typeface="Cambria Math" panose="02040503050406030204" pitchFamily="18" charset="0"/>
                                </a:rPr>
                                <m:t>(</m:t>
                              </m:r>
                              <m:r>
                                <a:rPr lang="en-US" altLang="zh-CN" sz="3200" b="1" i="1" spc="-10">
                                  <a:solidFill>
                                    <a:srgbClr val="FF0000"/>
                                  </a:solidFill>
                                  <a:latin typeface="Cambria Math" panose="02040503050406030204" pitchFamily="18" charset="0"/>
                                </a:rPr>
                                <m:t>𝒉</m:t>
                              </m:r>
                              <m:r>
                                <a:rPr lang="en-US" altLang="zh-CN" sz="3200" b="1" i="1" spc="-10">
                                  <a:solidFill>
                                    <a:srgbClr val="FF0000"/>
                                  </a:solidFill>
                                  <a:latin typeface="Cambria Math" panose="02040503050406030204" pitchFamily="18" charset="0"/>
                                </a:rPr>
                                <m:t>)−</m:t>
                              </m:r>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𝑬</m:t>
                                  </m:r>
                                </m:e>
                                <m:sub>
                                  <m:r>
                                    <a:rPr lang="en-US" altLang="zh-CN" sz="3200" b="1" i="1" spc="-10" smtClean="0">
                                      <a:solidFill>
                                        <a:srgbClr val="FF0000"/>
                                      </a:solidFill>
                                      <a:latin typeface="Cambria Math" panose="02040503050406030204" pitchFamily="18" charset="0"/>
                                    </a:rPr>
                                    <m:t>𝒐𝒖𝒕</m:t>
                                  </m:r>
                                </m:sub>
                              </m:sSub>
                              <m:r>
                                <a:rPr lang="en-US" altLang="zh-CN" sz="3200" b="1" i="1" spc="-10">
                                  <a:solidFill>
                                    <a:srgbClr val="FF0000"/>
                                  </a:solidFill>
                                  <a:latin typeface="Cambria Math" panose="02040503050406030204" pitchFamily="18" charset="0"/>
                                </a:rPr>
                                <m:t>(</m:t>
                              </m:r>
                              <m:r>
                                <a:rPr lang="en-US" altLang="zh-CN" sz="3200" b="1" i="1" spc="-10">
                                  <a:solidFill>
                                    <a:srgbClr val="FF0000"/>
                                  </a:solidFill>
                                  <a:latin typeface="Cambria Math" panose="02040503050406030204" pitchFamily="18" charset="0"/>
                                </a:rPr>
                                <m:t>𝒉</m:t>
                              </m:r>
                              <m:r>
                                <a:rPr lang="en-US" altLang="zh-CN" sz="3200" b="1" i="1" spc="-10">
                                  <a:solidFill>
                                    <a:srgbClr val="FF0000"/>
                                  </a:solidFill>
                                  <a:latin typeface="Cambria Math" panose="02040503050406030204" pitchFamily="18" charset="0"/>
                                </a:rPr>
                                <m:t>)</m:t>
                              </m:r>
                            </m:e>
                          </m:d>
                          <m:r>
                            <a:rPr lang="en-US" altLang="zh-CN" sz="3200" b="1" i="1" spc="-10" smtClean="0">
                              <a:solidFill>
                                <a:srgbClr val="FF0000"/>
                              </a:solidFill>
                              <a:latin typeface="Cambria Math" panose="02040503050406030204" pitchFamily="18" charset="0"/>
                            </a:rPr>
                            <m:t>&gt;</m:t>
                          </m:r>
                          <m:r>
                            <a:rPr lang="en-US" altLang="zh-CN" sz="3200" b="1" i="1" spc="-10" smtClean="0">
                              <a:solidFill>
                                <a:srgbClr val="FF0000"/>
                              </a:solidFill>
                              <a:latin typeface="Cambria Math" panose="02040503050406030204" pitchFamily="18" charset="0"/>
                              <a:ea typeface="Cambria Math" panose="02040503050406030204" pitchFamily="18" charset="0"/>
                            </a:rPr>
                            <m:t>𝜺</m:t>
                          </m:r>
                        </m:e>
                      </m:d>
                      <m:r>
                        <a:rPr lang="en-US" altLang="zh-CN" sz="3200" b="1" i="1" spc="-10" dirty="0">
                          <a:solidFill>
                            <a:srgbClr val="FF0000"/>
                          </a:solidFill>
                          <a:latin typeface="Cambria Math" panose="02040503050406030204" pitchFamily="18" charset="0"/>
                          <a:ea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r>
                        <a:rPr lang="en-US" altLang="zh-CN" sz="3200" b="1" i="0" spc="-10" smtClean="0">
                          <a:solidFill>
                            <a:srgbClr val="FF0000"/>
                          </a:solidFill>
                          <a:latin typeface="Cambria Math" panose="02040503050406030204" pitchFamily="18" charset="0"/>
                        </a:rPr>
                        <m:t>𝐞𝐱𝐩</m:t>
                      </m:r>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sSup>
                        <m:sSupPr>
                          <m:ctrlPr>
                            <a:rPr lang="en-US" altLang="zh-CN" sz="3200" b="1" i="1" spc="-10" smtClean="0">
                              <a:solidFill>
                                <a:srgbClr val="FF0000"/>
                              </a:solidFill>
                              <a:latin typeface="Cambria Math" panose="02040503050406030204" pitchFamily="18" charset="0"/>
                            </a:rPr>
                          </m:ctrlPr>
                        </m:sSupPr>
                        <m:e>
                          <m:r>
                            <a:rPr lang="en-US" altLang="zh-CN" sz="3200" b="1" i="1" spc="-10" smtClean="0">
                              <a:solidFill>
                                <a:srgbClr val="FF0000"/>
                              </a:solidFill>
                              <a:latin typeface="Cambria Math" panose="02040503050406030204" pitchFamily="18" charset="0"/>
                              <a:ea typeface="Cambria Math" panose="02040503050406030204" pitchFamily="18" charset="0"/>
                            </a:rPr>
                            <m:t>𝜺</m:t>
                          </m:r>
                        </m:e>
                        <m:sup>
                          <m:r>
                            <a:rPr lang="en-US" altLang="zh-CN" sz="3200" b="1" i="1" spc="-10" smtClean="0">
                              <a:solidFill>
                                <a:srgbClr val="FF0000"/>
                              </a:solidFill>
                              <a:latin typeface="Cambria Math" panose="02040503050406030204" pitchFamily="18" charset="0"/>
                            </a:rPr>
                            <m:t>𝟐</m:t>
                          </m:r>
                        </m:sup>
                      </m:sSup>
                      <m:r>
                        <a:rPr lang="en-US" altLang="zh-CN" sz="3200" b="1" i="1" spc="-10" smtClean="0">
                          <a:solidFill>
                            <a:srgbClr val="FF0000"/>
                          </a:solidFill>
                          <a:latin typeface="Cambria Math" panose="02040503050406030204" pitchFamily="18" charset="0"/>
                        </a:rPr>
                        <m:t>𝑵</m:t>
                      </m:r>
                      <m:r>
                        <a:rPr lang="en-US" altLang="zh-CN" sz="3200" b="1" i="1" spc="-10" smtClean="0">
                          <a:solidFill>
                            <a:srgbClr val="FF0000"/>
                          </a:solidFill>
                          <a:latin typeface="Cambria Math" panose="02040503050406030204" pitchFamily="18" charset="0"/>
                        </a:rPr>
                        <m:t>)</m:t>
                      </m:r>
                    </m:oMath>
                  </m:oMathPara>
                </a14:m>
                <a:endParaRPr lang="en-US" altLang="zh-CN" sz="3200" b="1" spc="-10" dirty="0">
                  <a:solidFill>
                    <a:srgbClr val="FF0000"/>
                  </a:solidFill>
                  <a:latin typeface="+mn-ea"/>
                </a:endParaRPr>
              </a:p>
            </p:txBody>
          </p:sp>
        </mc:Choice>
        <mc:Fallback xmlns="">
          <p:sp>
            <p:nvSpPr>
              <p:cNvPr id="12" name="文本框 119">
                <a:extLst>
                  <a:ext uri="{FF2B5EF4-FFF2-40B4-BE49-F238E27FC236}">
                    <a16:creationId xmlns:a16="http://schemas.microsoft.com/office/drawing/2014/main" id="{32224380-A35D-FE4F-9F7A-1F019AF255BA}"/>
                  </a:ext>
                </a:extLst>
              </p:cNvPr>
              <p:cNvSpPr txBox="1">
                <a:spLocks noRot="1" noChangeAspect="1" noMove="1" noResize="1" noEditPoints="1" noAdjustHandles="1" noChangeArrowheads="1" noChangeShapeType="1" noTextEdit="1"/>
              </p:cNvSpPr>
              <p:nvPr/>
            </p:nvSpPr>
            <p:spPr>
              <a:xfrm>
                <a:off x="2288761" y="3033121"/>
                <a:ext cx="7890305" cy="696666"/>
              </a:xfrm>
              <a:prstGeom prst="rect">
                <a:avLst/>
              </a:prstGeom>
              <a:blipFill>
                <a:blip r:embed="rId4"/>
                <a:stretch>
                  <a:fillRect l="-322" r="-965" b="-1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4FED6386-7061-ED4E-B137-BB48EAA1AF08}"/>
                  </a:ext>
                </a:extLst>
              </p:cNvPr>
              <p:cNvSpPr txBox="1"/>
              <p:nvPr/>
            </p:nvSpPr>
            <p:spPr>
              <a:xfrm>
                <a:off x="614201" y="3837414"/>
                <a:ext cx="11239423"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若</a:t>
                </a:r>
                <a14:m>
                  <m:oMath xmlns:m="http://schemas.openxmlformats.org/officeDocument/2006/math">
                    <m:sSub>
                      <m:sSubPr>
                        <m:ctrlPr>
                          <a:rPr lang="en-US" altLang="zh-CN" sz="3200" i="1" spc="-10" smtClean="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a:solidFill>
                          <a:schemeClr val="tx1"/>
                        </a:solidFill>
                        <a:latin typeface="Cambria Math" panose="02040503050406030204" pitchFamily="18" charset="0"/>
                      </a:rPr>
                      <m:t>h</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a:solidFill>
                          <a:schemeClr val="tx1"/>
                        </a:solidFill>
                        <a:latin typeface="Cambria Math" panose="02040503050406030204" pitchFamily="18" charset="0"/>
                      </a:rPr>
                      <m:t>h</m:t>
                    </m:r>
                    <m:r>
                      <a:rPr lang="en-US" altLang="zh-CN" sz="3200" b="0" i="1" spc="-10">
                        <a:solidFill>
                          <a:schemeClr val="tx1"/>
                        </a:solidFill>
                        <a:latin typeface="Cambria Math" panose="02040503050406030204" pitchFamily="18" charset="0"/>
                      </a:rPr>
                      <m:t>)</m:t>
                    </m:r>
                  </m:oMath>
                </a14:m>
                <a:r>
                  <a:rPr lang="zh-CN" altLang="en-US" sz="3200" spc="-10" dirty="0">
                    <a:latin typeface="+mn-ea"/>
                  </a:rPr>
                  <a:t> 且</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𝐸</m:t>
                        </m:r>
                      </m:e>
                      <m:sub>
                        <m:r>
                          <a:rPr lang="en-US" altLang="zh-CN" sz="3200" i="1" spc="-10">
                            <a:latin typeface="Cambria Math" panose="02040503050406030204" pitchFamily="18" charset="0"/>
                          </a:rPr>
                          <m:t>𝑖𝑛</m:t>
                        </m:r>
                      </m:sub>
                    </m:sSub>
                    <m:r>
                      <a:rPr lang="en-US" altLang="zh-CN" sz="3200" i="1" spc="-10">
                        <a:latin typeface="Cambria Math" panose="02040503050406030204" pitchFamily="18" charset="0"/>
                      </a:rPr>
                      <m:t>(</m:t>
                    </m:r>
                    <m:r>
                      <a:rPr lang="en-US" altLang="zh-CN" sz="3200" i="1" spc="-10">
                        <a:latin typeface="Cambria Math" panose="02040503050406030204" pitchFamily="18" charset="0"/>
                      </a:rPr>
                      <m:t>h</m:t>
                    </m:r>
                    <m:r>
                      <a:rPr lang="en-US" altLang="zh-CN" sz="3200" i="1" spc="-10">
                        <a:latin typeface="Cambria Math" panose="02040503050406030204" pitchFamily="18" charset="0"/>
                      </a:rPr>
                      <m:t>)</m:t>
                    </m:r>
                  </m:oMath>
                </a14:m>
                <a:r>
                  <a:rPr lang="zh-CN" altLang="en-US" sz="3200" spc="-10" dirty="0">
                    <a:latin typeface="+mn-ea"/>
                  </a:rPr>
                  <a:t>很小，</a:t>
                </a:r>
                <a:endParaRPr lang="en-US" altLang="zh-CN" sz="3200" spc="-10" dirty="0">
                  <a:latin typeface="+mn-ea"/>
                </a:endParaRPr>
              </a:p>
              <a:p>
                <a:pPr>
                  <a:lnSpc>
                    <a:spcPct val="120000"/>
                  </a:lnSpc>
                </a:pPr>
                <a:r>
                  <a:rPr lang="zh-CN" altLang="en-US" sz="3200" spc="-10" dirty="0">
                    <a:latin typeface="+mn-ea"/>
                  </a:rPr>
                  <a:t>    则样本空间上的错误率</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𝐸</m:t>
                        </m:r>
                      </m:e>
                      <m:sub>
                        <m:r>
                          <a:rPr lang="en-US" altLang="zh-CN" sz="3200" b="0" i="1" spc="-10" smtClean="0">
                            <a:latin typeface="Cambria Math" panose="02040503050406030204" pitchFamily="18" charset="0"/>
                          </a:rPr>
                          <m:t>𝑜𝑢𝑡</m:t>
                        </m:r>
                      </m:sub>
                    </m:sSub>
                    <m:r>
                      <a:rPr lang="en-US" altLang="zh-CN" sz="3200" i="1" spc="-10">
                        <a:latin typeface="Cambria Math" panose="02040503050406030204" pitchFamily="18" charset="0"/>
                      </a:rPr>
                      <m:t>(</m:t>
                    </m:r>
                    <m:r>
                      <a:rPr lang="en-US" altLang="zh-CN" sz="3200" i="1" spc="-10">
                        <a:latin typeface="Cambria Math" panose="02040503050406030204" pitchFamily="18" charset="0"/>
                      </a:rPr>
                      <m:t>h</m:t>
                    </m:r>
                    <m:r>
                      <a:rPr lang="en-US" altLang="zh-CN" sz="3200" i="1" spc="-10">
                        <a:latin typeface="Cambria Math" panose="02040503050406030204" pitchFamily="18" charset="0"/>
                      </a:rPr>
                      <m:t>)</m:t>
                    </m:r>
                  </m:oMath>
                </a14:m>
                <a:r>
                  <a:rPr lang="zh-CN" altLang="en-US" sz="3200" spc="-10" dirty="0">
                    <a:latin typeface="+mn-ea"/>
                  </a:rPr>
                  <a:t>小，即</a:t>
                </a:r>
                <a14:m>
                  <m:oMath xmlns:m="http://schemas.openxmlformats.org/officeDocument/2006/math">
                    <m:r>
                      <a:rPr lang="en-US" altLang="zh-CN" sz="3200" b="0" i="1" spc="-10" smtClean="0">
                        <a:latin typeface="Cambria Math" panose="02040503050406030204" pitchFamily="18" charset="0"/>
                      </a:rPr>
                      <m:t>h</m:t>
                    </m:r>
                    <m:r>
                      <a:rPr lang="en-US" altLang="zh-CN" sz="3200" b="0" i="1" spc="-10" smtClean="0">
                        <a:latin typeface="Cambria Math" panose="02040503050406030204" pitchFamily="18" charset="0"/>
                        <a:ea typeface="Cambria Math" panose="02040503050406030204" pitchFamily="18" charset="0"/>
                      </a:rPr>
                      <m:t>≈</m:t>
                    </m:r>
                    <m:r>
                      <a:rPr lang="en-US" altLang="zh-CN" sz="3200" b="0" i="1" spc="-10" smtClean="0">
                        <a:latin typeface="Cambria Math" panose="02040503050406030204" pitchFamily="18" charset="0"/>
                        <a:ea typeface="Cambria Math" panose="02040503050406030204" pitchFamily="18" charset="0"/>
                      </a:rPr>
                      <m:t>𝑓</m:t>
                    </m:r>
                  </m:oMath>
                </a14:m>
                <a:endParaRPr lang="en-US" altLang="zh-CN" sz="3200" spc="-10" dirty="0">
                  <a:latin typeface="+mn-ea"/>
                </a:endParaRPr>
              </a:p>
            </p:txBody>
          </p:sp>
        </mc:Choice>
        <mc:Fallback xmlns="">
          <p:sp>
            <p:nvSpPr>
              <p:cNvPr id="14" name="文本框 119">
                <a:extLst>
                  <a:ext uri="{FF2B5EF4-FFF2-40B4-BE49-F238E27FC236}">
                    <a16:creationId xmlns:a16="http://schemas.microsoft.com/office/drawing/2014/main" id="{4FED6386-7061-ED4E-B137-BB48EAA1AF08}"/>
                  </a:ext>
                </a:extLst>
              </p:cNvPr>
              <p:cNvSpPr txBox="1">
                <a:spLocks noRot="1" noChangeAspect="1" noMove="1" noResize="1" noEditPoints="1" noAdjustHandles="1" noChangeArrowheads="1" noChangeShapeType="1" noTextEdit="1"/>
              </p:cNvSpPr>
              <p:nvPr/>
            </p:nvSpPr>
            <p:spPr>
              <a:xfrm>
                <a:off x="614201" y="3837414"/>
                <a:ext cx="11239423" cy="1224118"/>
              </a:xfrm>
              <a:prstGeom prst="rect">
                <a:avLst/>
              </a:prstGeom>
              <a:blipFill>
                <a:blip r:embed="rId5"/>
                <a:stretch>
                  <a:fillRect l="-1242" t="-1020" b="-153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19">
                <a:extLst>
                  <a:ext uri="{FF2B5EF4-FFF2-40B4-BE49-F238E27FC236}">
                    <a16:creationId xmlns:a16="http://schemas.microsoft.com/office/drawing/2014/main" id="{B236E1C5-9E02-B74D-A7DA-AACF87C0679F}"/>
                  </a:ext>
                </a:extLst>
              </p:cNvPr>
              <p:cNvSpPr txBox="1"/>
              <p:nvPr/>
            </p:nvSpPr>
            <p:spPr>
              <a:xfrm>
                <a:off x="614203" y="5169159"/>
                <a:ext cx="11872604"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若选择假设</a:t>
                </a:r>
                <a14:m>
                  <m:oMath xmlns:m="http://schemas.openxmlformats.org/officeDocument/2006/math">
                    <m:r>
                      <a:rPr lang="en-US" altLang="zh-CN" sz="3200" b="0" i="1" spc="-10" smtClean="0">
                        <a:latin typeface="Cambria Math" panose="02040503050406030204" pitchFamily="18" charset="0"/>
                      </a:rPr>
                      <m:t>h</m:t>
                    </m:r>
                  </m:oMath>
                </a14:m>
                <a:r>
                  <a:rPr lang="zh-CN" altLang="en-US" sz="3200" spc="-10" dirty="0">
                    <a:latin typeface="+mn-ea"/>
                  </a:rPr>
                  <a:t>作为学习函数</a:t>
                </a:r>
                <a14:m>
                  <m:oMath xmlns:m="http://schemas.openxmlformats.org/officeDocument/2006/math">
                    <m:r>
                      <a:rPr lang="en-US" altLang="zh-CN" sz="3200" b="0" i="1" spc="-10" smtClean="0">
                        <a:latin typeface="Cambria Math" panose="02040503050406030204" pitchFamily="18" charset="0"/>
                      </a:rPr>
                      <m:t>𝑔</m:t>
                    </m:r>
                  </m:oMath>
                </a14:m>
                <a:r>
                  <a:rPr lang="zh-CN" altLang="en-US" sz="3200" spc="-10" dirty="0">
                    <a:latin typeface="+mn-ea"/>
                  </a:rPr>
                  <a:t>，且</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𝐸</m:t>
                        </m:r>
                      </m:e>
                      <m:sub>
                        <m:r>
                          <a:rPr lang="en-US" altLang="zh-CN" sz="3200" i="1" spc="-10">
                            <a:latin typeface="Cambria Math" panose="02040503050406030204" pitchFamily="18" charset="0"/>
                          </a:rPr>
                          <m:t>𝑖𝑛</m:t>
                        </m:r>
                      </m:sub>
                    </m:sSub>
                    <m:r>
                      <a:rPr lang="en-US" altLang="zh-CN" sz="3200" i="1" spc="-10">
                        <a:latin typeface="Cambria Math" panose="02040503050406030204" pitchFamily="18" charset="0"/>
                      </a:rPr>
                      <m:t>(</m:t>
                    </m:r>
                    <m:r>
                      <a:rPr lang="en-US" altLang="zh-CN" sz="3200" i="1" spc="-10">
                        <a:latin typeface="Cambria Math" panose="02040503050406030204" pitchFamily="18" charset="0"/>
                      </a:rPr>
                      <m:t>h</m:t>
                    </m:r>
                    <m:r>
                      <a:rPr lang="en-US" altLang="zh-CN" sz="3200" i="1" spc="-10">
                        <a:latin typeface="Cambria Math" panose="02040503050406030204" pitchFamily="18" charset="0"/>
                      </a:rPr>
                      <m:t>)</m:t>
                    </m:r>
                  </m:oMath>
                </a14:m>
                <a:r>
                  <a:rPr lang="zh-CN" altLang="en-US" sz="3200" spc="-10" dirty="0">
                    <a:latin typeface="+mn-ea"/>
                  </a:rPr>
                  <a:t>小，则</a:t>
                </a:r>
                <a:r>
                  <a:rPr lang="en-US" altLang="zh-CN" sz="3200" spc="-10" dirty="0">
                    <a:latin typeface="+mn-ea"/>
                  </a:rPr>
                  <a:t>”</a:t>
                </a:r>
                <a:r>
                  <a:rPr lang="en-US" altLang="zh-CN" sz="3200" spc="-10" dirty="0"/>
                  <a:t> </a:t>
                </a:r>
                <a14:m>
                  <m:oMath xmlns:m="http://schemas.openxmlformats.org/officeDocument/2006/math">
                    <m:r>
                      <a:rPr lang="en-US" altLang="zh-CN" sz="3200" i="1" spc="-10">
                        <a:latin typeface="Cambria Math" panose="02040503050406030204" pitchFamily="18" charset="0"/>
                      </a:rPr>
                      <m:t>𝑔</m:t>
                    </m:r>
                    <m:r>
                      <a:rPr lang="en-US" altLang="zh-CN" sz="3200" i="1" spc="-10">
                        <a:latin typeface="Cambria Math" panose="02040503050406030204" pitchFamily="18" charset="0"/>
                      </a:rPr>
                      <m:t> ≈</m:t>
                    </m:r>
                    <m:r>
                      <a:rPr lang="en-US" altLang="zh-CN" sz="3200" i="1" spc="-10">
                        <a:latin typeface="Cambria Math" panose="02040503050406030204" pitchFamily="18" charset="0"/>
                        <a:ea typeface="Cambria Math" panose="02040503050406030204" pitchFamily="18" charset="0"/>
                      </a:rPr>
                      <m:t>𝑓</m:t>
                    </m:r>
                  </m:oMath>
                </a14:m>
                <a:r>
                  <a:rPr lang="en-US" altLang="zh-CN" sz="3200" spc="-10" dirty="0">
                    <a:latin typeface="+mn-ea"/>
                  </a:rPr>
                  <a:t>”</a:t>
                </a:r>
                <a:r>
                  <a:rPr lang="en-US" altLang="zh-CN" sz="3200" spc="-10" dirty="0">
                    <a:solidFill>
                      <a:srgbClr val="FF0000"/>
                    </a:solidFill>
                    <a:latin typeface="+mn-ea"/>
                  </a:rPr>
                  <a:t>PAC</a:t>
                </a:r>
              </a:p>
              <a:p>
                <a:pPr marL="457200" indent="-457200">
                  <a:lnSpc>
                    <a:spcPct val="120000"/>
                  </a:lnSpc>
                  <a:buFont typeface="Wingdings" pitchFamily="2" charset="2"/>
                  <a:buChar char="ü"/>
                </a:pPr>
                <a:r>
                  <a:rPr lang="zh-CN" altLang="en-CN" sz="3200" spc="-10" dirty="0">
                    <a:latin typeface="+mn-ea"/>
                  </a:rPr>
                  <a:t>反之</a:t>
                </a:r>
                <a:r>
                  <a:rPr lang="zh-CN" altLang="en-US" sz="3200" spc="-10" dirty="0">
                    <a:latin typeface="+mn-ea"/>
                  </a:rPr>
                  <a:t>，则</a:t>
                </a:r>
                <a:r>
                  <a:rPr lang="en-US" altLang="zh-CN" sz="3200" spc="-10" dirty="0">
                    <a:latin typeface="+mn-ea"/>
                  </a:rPr>
                  <a:t>”</a:t>
                </a:r>
                <a14:m>
                  <m:oMath xmlns:m="http://schemas.openxmlformats.org/officeDocument/2006/math">
                    <m:r>
                      <a:rPr lang="en-US" altLang="zh-CN" sz="3200" i="1" spc="-10">
                        <a:latin typeface="Cambria Math" panose="02040503050406030204" pitchFamily="18" charset="0"/>
                      </a:rPr>
                      <m:t>𝑔</m:t>
                    </m:r>
                    <m:r>
                      <a:rPr lang="en-US" altLang="zh-CN" sz="3200" i="1" spc="-10" dirty="0" smtClean="0">
                        <a:latin typeface="Cambria Math" panose="02040503050406030204" pitchFamily="18" charset="0"/>
                        <a:ea typeface="Cambria Math" panose="02040503050406030204" pitchFamily="18" charset="0"/>
                      </a:rPr>
                      <m:t>≠</m:t>
                    </m:r>
                    <m:r>
                      <a:rPr lang="en-US" altLang="zh-CN" sz="3200" i="1" spc="-10">
                        <a:latin typeface="Cambria Math" panose="02040503050406030204" pitchFamily="18" charset="0"/>
                        <a:ea typeface="Cambria Math" panose="02040503050406030204" pitchFamily="18" charset="0"/>
                      </a:rPr>
                      <m:t>𝑓</m:t>
                    </m:r>
                  </m:oMath>
                </a14:m>
                <a:r>
                  <a:rPr lang="en-US" altLang="zh-CN" sz="3200" spc="-10" dirty="0">
                    <a:latin typeface="+mn-ea"/>
                  </a:rPr>
                  <a:t>”</a:t>
                </a:r>
                <a:r>
                  <a:rPr lang="en-US" altLang="zh-CN" sz="3200" spc="-10" dirty="0">
                    <a:solidFill>
                      <a:srgbClr val="FF0000"/>
                    </a:solidFill>
                    <a:latin typeface="+mn-ea"/>
                  </a:rPr>
                  <a:t>PAC</a:t>
                </a:r>
              </a:p>
            </p:txBody>
          </p:sp>
        </mc:Choice>
        <mc:Fallback xmlns="">
          <p:sp>
            <p:nvSpPr>
              <p:cNvPr id="15" name="文本框 119">
                <a:extLst>
                  <a:ext uri="{FF2B5EF4-FFF2-40B4-BE49-F238E27FC236}">
                    <a16:creationId xmlns:a16="http://schemas.microsoft.com/office/drawing/2014/main" id="{B236E1C5-9E02-B74D-A7DA-AACF87C0679F}"/>
                  </a:ext>
                </a:extLst>
              </p:cNvPr>
              <p:cNvSpPr txBox="1">
                <a:spLocks noRot="1" noChangeAspect="1" noMove="1" noResize="1" noEditPoints="1" noAdjustHandles="1" noChangeArrowheads="1" noChangeShapeType="1" noTextEdit="1"/>
              </p:cNvSpPr>
              <p:nvPr/>
            </p:nvSpPr>
            <p:spPr>
              <a:xfrm>
                <a:off x="614203" y="5169159"/>
                <a:ext cx="11872604" cy="1224118"/>
              </a:xfrm>
              <a:prstGeom prst="rect">
                <a:avLst/>
              </a:prstGeom>
              <a:blipFill>
                <a:blip r:embed="rId6"/>
                <a:stretch>
                  <a:fillRect l="-1175" t="-2062" b="-15464"/>
                </a:stretch>
              </a:blipFill>
            </p:spPr>
            <p:txBody>
              <a:bodyPr/>
              <a:lstStyle/>
              <a:p>
                <a:r>
                  <a:rPr lang="en-CN">
                    <a:noFill/>
                  </a:rPr>
                  <a:t> </a:t>
                </a:r>
              </a:p>
            </p:txBody>
          </p:sp>
        </mc:Fallback>
      </mc:AlternateContent>
    </p:spTree>
    <p:extLst>
      <p:ext uri="{BB962C8B-B14F-4D97-AF65-F5344CB8AC3E}">
        <p14:creationId xmlns:p14="http://schemas.microsoft.com/office/powerpoint/2010/main" val="5829704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338374" y="961881"/>
            <a:ext cx="11515252" cy="70076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600" spc="-10" dirty="0">
                <a:latin typeface="+mn-ea"/>
              </a:rPr>
              <a:t>存在多个假设的情况</a:t>
            </a:r>
            <a:endParaRPr lang="en-US" altLang="zh-CN" sz="3600" spc="-10" dirty="0">
              <a:latin typeface="+mn-ea"/>
            </a:endParaRPr>
          </a:p>
        </p:txBody>
      </p:sp>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8E7EAB3F-E422-9A4A-94EC-A00A6F6DBE60}"/>
                  </a:ext>
                </a:extLst>
              </p:cNvPr>
              <p:cNvSpPr txBox="1"/>
              <p:nvPr/>
            </p:nvSpPr>
            <p:spPr>
              <a:xfrm>
                <a:off x="566961" y="5034256"/>
                <a:ext cx="11239423" cy="1082604"/>
              </a:xfrm>
              <a:prstGeom prst="rect">
                <a:avLst/>
              </a:prstGeom>
              <a:noFill/>
            </p:spPr>
            <p:txBody>
              <a:bodyPr wrap="square" rtlCol="0">
                <a:spAutoFit/>
              </a:bodyPr>
              <a:lstStyle/>
              <a:p>
                <a:pPr marL="457200" indent="-457200">
                  <a:lnSpc>
                    <a:spcPct val="120000"/>
                  </a:lnSpc>
                  <a:buFont typeface="Wingdings" pitchFamily="2" charset="2"/>
                  <a:buChar char="v"/>
                </a:pPr>
                <a:r>
                  <a:rPr lang="zh-CN" altLang="en-CN" sz="2800" spc="-10" dirty="0">
                    <a:solidFill>
                      <a:schemeClr val="accent1">
                        <a:lumMod val="50000"/>
                      </a:schemeClr>
                    </a:solidFill>
                    <a:latin typeface="+mn-ea"/>
                  </a:rPr>
                  <a:t>在</a:t>
                </a:r>
                <a:r>
                  <a:rPr lang="zh-CN" altLang="en-US" sz="2800" spc="-10" dirty="0">
                    <a:solidFill>
                      <a:schemeClr val="accent1">
                        <a:lumMod val="50000"/>
                      </a:schemeClr>
                    </a:solidFill>
                    <a:latin typeface="+mn-ea"/>
                  </a:rPr>
                  <a:t>假设空间</a:t>
                </a:r>
                <a14:m>
                  <m:oMath xmlns:m="http://schemas.openxmlformats.org/officeDocument/2006/math">
                    <m:r>
                      <a:rPr lang="en-US" altLang="zh-CN" sz="2800" i="1" spc="-10" smtClean="0">
                        <a:solidFill>
                          <a:schemeClr val="accent1">
                            <a:lumMod val="50000"/>
                          </a:schemeClr>
                        </a:solidFill>
                        <a:latin typeface="Cambria Math" panose="02040503050406030204" pitchFamily="18" charset="0"/>
                        <a:ea typeface="Cambria Math" panose="02040503050406030204" pitchFamily="18" charset="0"/>
                      </a:rPr>
                      <m:t>ℋ</m:t>
                    </m:r>
                    <m:r>
                      <a:rPr lang="en-US" altLang="zh-CN" sz="2800" b="0" i="1" spc="-10"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2800" i="1" spc="-10">
                            <a:solidFill>
                              <a:schemeClr val="accent1">
                                <a:lumMod val="50000"/>
                              </a:schemeClr>
                            </a:solidFill>
                            <a:latin typeface="Cambria Math" panose="02040503050406030204" pitchFamily="18" charset="0"/>
                          </a:rPr>
                        </m:ctrlPr>
                      </m:sSubPr>
                      <m:e>
                        <m:r>
                          <a:rPr lang="en-US" altLang="zh-CN" sz="2800" i="1" spc="-10">
                            <a:solidFill>
                              <a:schemeClr val="accent1">
                                <a:lumMod val="50000"/>
                              </a:schemeClr>
                            </a:solidFill>
                            <a:latin typeface="Cambria Math" panose="02040503050406030204" pitchFamily="18" charset="0"/>
                          </a:rPr>
                          <m:t>h</m:t>
                        </m:r>
                      </m:e>
                      <m:sub>
                        <m:r>
                          <a:rPr lang="en-US" altLang="zh-CN" sz="2800" b="0" i="1" spc="-10" smtClean="0">
                            <a:solidFill>
                              <a:schemeClr val="accent1">
                                <a:lumMod val="50000"/>
                              </a:schemeClr>
                            </a:solidFill>
                            <a:latin typeface="Cambria Math" panose="02040503050406030204" pitchFamily="18" charset="0"/>
                          </a:rPr>
                          <m:t>1</m:t>
                        </m:r>
                      </m:sub>
                    </m:sSub>
                    <m:r>
                      <a:rPr lang="en-US" altLang="zh-CN" sz="2800" b="0" i="1" spc="-10" smtClean="0">
                        <a:solidFill>
                          <a:schemeClr val="accent1">
                            <a:lumMod val="50000"/>
                          </a:schemeClr>
                        </a:solidFill>
                        <a:latin typeface="Cambria Math" panose="02040503050406030204" pitchFamily="18" charset="0"/>
                      </a:rPr>
                      <m:t>,</m:t>
                    </m:r>
                    <m:sSub>
                      <m:sSubPr>
                        <m:ctrlPr>
                          <a:rPr lang="en-US" altLang="zh-CN" sz="2800" i="1" spc="-10">
                            <a:solidFill>
                              <a:schemeClr val="accent1">
                                <a:lumMod val="50000"/>
                              </a:schemeClr>
                            </a:solidFill>
                            <a:latin typeface="Cambria Math" panose="02040503050406030204" pitchFamily="18" charset="0"/>
                          </a:rPr>
                        </m:ctrlPr>
                      </m:sSubPr>
                      <m:e>
                        <m:r>
                          <a:rPr lang="en-US" altLang="zh-CN" sz="2800" i="1" spc="-10">
                            <a:solidFill>
                              <a:schemeClr val="accent1">
                                <a:lumMod val="50000"/>
                              </a:schemeClr>
                            </a:solidFill>
                            <a:latin typeface="Cambria Math" panose="02040503050406030204" pitchFamily="18" charset="0"/>
                          </a:rPr>
                          <m:t>h</m:t>
                        </m:r>
                      </m:e>
                      <m:sub>
                        <m:r>
                          <a:rPr lang="en-US" altLang="zh-CN" sz="2800" b="0" i="1" spc="-10" smtClean="0">
                            <a:solidFill>
                              <a:schemeClr val="accent1">
                                <a:lumMod val="50000"/>
                              </a:schemeClr>
                            </a:solidFill>
                            <a:latin typeface="Cambria Math" panose="02040503050406030204" pitchFamily="18" charset="0"/>
                          </a:rPr>
                          <m:t>2</m:t>
                        </m:r>
                      </m:sub>
                    </m:sSub>
                    <m:r>
                      <a:rPr lang="en-US" altLang="zh-CN" sz="2800" b="0" i="1" spc="-10" smtClean="0">
                        <a:solidFill>
                          <a:schemeClr val="accent1">
                            <a:lumMod val="50000"/>
                          </a:schemeClr>
                        </a:solidFill>
                        <a:latin typeface="Cambria Math" panose="02040503050406030204" pitchFamily="18" charset="0"/>
                      </a:rPr>
                      <m:t>,…</m:t>
                    </m:r>
                    <m:sSub>
                      <m:sSubPr>
                        <m:ctrlPr>
                          <a:rPr lang="en-US" altLang="zh-CN" sz="2800" i="1" spc="-10">
                            <a:solidFill>
                              <a:schemeClr val="accent1">
                                <a:lumMod val="50000"/>
                              </a:schemeClr>
                            </a:solidFill>
                            <a:latin typeface="Cambria Math" panose="02040503050406030204" pitchFamily="18" charset="0"/>
                          </a:rPr>
                        </m:ctrlPr>
                      </m:sSubPr>
                      <m:e>
                        <m:r>
                          <a:rPr lang="en-US" altLang="zh-CN" sz="2800" i="1" spc="-10">
                            <a:solidFill>
                              <a:schemeClr val="accent1">
                                <a:lumMod val="50000"/>
                              </a:schemeClr>
                            </a:solidFill>
                            <a:latin typeface="Cambria Math" panose="02040503050406030204" pitchFamily="18" charset="0"/>
                          </a:rPr>
                          <m:t>h</m:t>
                        </m:r>
                      </m:e>
                      <m:sub>
                        <m:r>
                          <a:rPr lang="en-US" altLang="zh-CN" sz="2800" b="0" i="1" spc="-10" smtClean="0">
                            <a:solidFill>
                              <a:schemeClr val="accent1">
                                <a:lumMod val="50000"/>
                              </a:schemeClr>
                            </a:solidFill>
                            <a:latin typeface="Cambria Math" panose="02040503050406030204" pitchFamily="18" charset="0"/>
                          </a:rPr>
                          <m:t>𝑀</m:t>
                        </m:r>
                      </m:sub>
                    </m:sSub>
                    <m:r>
                      <a:rPr lang="en-US" altLang="zh-CN" sz="2800" b="0" i="1" spc="-10" smtClean="0">
                        <a:solidFill>
                          <a:schemeClr val="accent1">
                            <a:lumMod val="50000"/>
                          </a:schemeClr>
                        </a:solidFill>
                        <a:latin typeface="Cambria Math" panose="02040503050406030204" pitchFamily="18" charset="0"/>
                        <a:ea typeface="Cambria Math" panose="02040503050406030204" pitchFamily="18" charset="0"/>
                      </a:rPr>
                      <m:t>}</m:t>
                    </m:r>
                  </m:oMath>
                </a14:m>
                <a:r>
                  <a:rPr lang="zh-CN" altLang="en-US" sz="2800" spc="-10" dirty="0">
                    <a:solidFill>
                      <a:schemeClr val="accent1">
                        <a:lumMod val="50000"/>
                      </a:schemeClr>
                    </a:solidFill>
                    <a:latin typeface="+mn-ea"/>
                  </a:rPr>
                  <a:t>上选择样本错误率</a:t>
                </a:r>
                <a14:m>
                  <m:oMath xmlns:m="http://schemas.openxmlformats.org/officeDocument/2006/math">
                    <m:sSub>
                      <m:sSubPr>
                        <m:ctrlPr>
                          <a:rPr lang="en-US" altLang="zh-CN" sz="2800" i="1" spc="-10" smtClean="0">
                            <a:solidFill>
                              <a:srgbClr val="FF0000"/>
                            </a:solidFill>
                            <a:latin typeface="Cambria Math" panose="02040503050406030204" pitchFamily="18" charset="0"/>
                          </a:rPr>
                        </m:ctrlPr>
                      </m:sSubPr>
                      <m:e>
                        <m:r>
                          <a:rPr lang="en-US" altLang="zh-CN" sz="2800" b="0" i="1" spc="-10" smtClean="0">
                            <a:solidFill>
                              <a:srgbClr val="FF0000"/>
                            </a:solidFill>
                            <a:latin typeface="Cambria Math" panose="02040503050406030204" pitchFamily="18" charset="0"/>
                          </a:rPr>
                          <m:t>𝐸</m:t>
                        </m:r>
                      </m:e>
                      <m:sub>
                        <m:r>
                          <a:rPr lang="en-US" altLang="zh-CN" sz="2800" b="0" i="1" spc="-10" smtClean="0">
                            <a:solidFill>
                              <a:srgbClr val="FF0000"/>
                            </a:solidFill>
                            <a:latin typeface="Cambria Math" panose="02040503050406030204" pitchFamily="18" charset="0"/>
                          </a:rPr>
                          <m:t>𝑖𝑛</m:t>
                        </m:r>
                      </m:sub>
                    </m:sSub>
                    <m:r>
                      <a:rPr lang="en-US" altLang="zh-CN" sz="2800" b="0" i="1" spc="-10" smtClean="0">
                        <a:solidFill>
                          <a:srgbClr val="FF0000"/>
                        </a:solidFill>
                        <a:latin typeface="Cambria Math" panose="02040503050406030204" pitchFamily="18" charset="0"/>
                      </a:rPr>
                      <m:t>(</m:t>
                    </m:r>
                    <m:r>
                      <a:rPr lang="en-US" altLang="zh-CN" sz="2800" b="0" i="1" spc="-10" smtClean="0">
                        <a:solidFill>
                          <a:srgbClr val="FF0000"/>
                        </a:solidFill>
                        <a:latin typeface="Cambria Math" panose="02040503050406030204" pitchFamily="18" charset="0"/>
                      </a:rPr>
                      <m:t>h</m:t>
                    </m:r>
                    <m:r>
                      <a:rPr lang="en-US" altLang="zh-CN" sz="2800" b="0" i="1" spc="-10" smtClean="0">
                        <a:solidFill>
                          <a:srgbClr val="FF0000"/>
                        </a:solidFill>
                        <a:latin typeface="Cambria Math" panose="02040503050406030204" pitchFamily="18" charset="0"/>
                      </a:rPr>
                      <m:t>)</m:t>
                    </m:r>
                  </m:oMath>
                </a14:m>
                <a:r>
                  <a:rPr lang="zh-CN" altLang="en-US" sz="2800" spc="-10" dirty="0">
                    <a:solidFill>
                      <a:schemeClr val="accent1">
                        <a:lumMod val="50000"/>
                      </a:schemeClr>
                    </a:solidFill>
                    <a:latin typeface="+mn-ea"/>
                  </a:rPr>
                  <a:t>低的假设</a:t>
                </a:r>
                <a14:m>
                  <m:oMath xmlns:m="http://schemas.openxmlformats.org/officeDocument/2006/math">
                    <m:sSub>
                      <m:sSubPr>
                        <m:ctrlPr>
                          <a:rPr lang="en-US" altLang="zh-CN" sz="2800" i="1" spc="-10" smtClean="0">
                            <a:solidFill>
                              <a:schemeClr val="accent1">
                                <a:lumMod val="50000"/>
                              </a:schemeClr>
                            </a:solidFill>
                            <a:latin typeface="Cambria Math" panose="02040503050406030204" pitchFamily="18" charset="0"/>
                          </a:rPr>
                        </m:ctrlPr>
                      </m:sSubPr>
                      <m:e>
                        <m:r>
                          <a:rPr lang="en-US" altLang="zh-CN" sz="2800" b="0" i="1" spc="-10" smtClean="0">
                            <a:solidFill>
                              <a:schemeClr val="accent1">
                                <a:lumMod val="50000"/>
                              </a:schemeClr>
                            </a:solidFill>
                            <a:latin typeface="Cambria Math" panose="02040503050406030204" pitchFamily="18" charset="0"/>
                          </a:rPr>
                          <m:t>h</m:t>
                        </m:r>
                      </m:e>
                      <m:sub>
                        <m:r>
                          <a:rPr lang="en-US" altLang="zh-CN" sz="2800" b="0" i="1" spc="-10" smtClean="0">
                            <a:solidFill>
                              <a:schemeClr val="accent1">
                                <a:lumMod val="50000"/>
                              </a:schemeClr>
                            </a:solidFill>
                            <a:latin typeface="Cambria Math" panose="02040503050406030204" pitchFamily="18" charset="0"/>
                          </a:rPr>
                          <m:t>𝑘</m:t>
                        </m:r>
                      </m:sub>
                    </m:sSub>
                  </m:oMath>
                </a14:m>
                <a:r>
                  <a:rPr lang="zh-CN" altLang="en-US" sz="2800" spc="-10" dirty="0">
                    <a:solidFill>
                      <a:schemeClr val="accent1">
                        <a:lumMod val="50000"/>
                      </a:schemeClr>
                    </a:solidFill>
                    <a:latin typeface="+mn-ea"/>
                  </a:rPr>
                  <a:t>作为学习函数</a:t>
                </a:r>
                <a14:m>
                  <m:oMath xmlns:m="http://schemas.openxmlformats.org/officeDocument/2006/math">
                    <m:r>
                      <a:rPr lang="en-US" altLang="zh-CN" sz="2800" b="0" i="1" spc="-10" smtClean="0">
                        <a:solidFill>
                          <a:srgbClr val="FF0000"/>
                        </a:solidFill>
                        <a:latin typeface="Cambria Math" panose="02040503050406030204" pitchFamily="18" charset="0"/>
                      </a:rPr>
                      <m:t>𝑔</m:t>
                    </m:r>
                  </m:oMath>
                </a14:m>
                <a:r>
                  <a:rPr lang="zh-CN" altLang="en-US" sz="2800" spc="-10" dirty="0">
                    <a:solidFill>
                      <a:schemeClr val="accent1">
                        <a:lumMod val="50000"/>
                      </a:schemeClr>
                    </a:solidFill>
                    <a:latin typeface="+mn-ea"/>
                  </a:rPr>
                  <a:t>，能说明在所有样本空间上的错误率</a:t>
                </a:r>
                <a14:m>
                  <m:oMath xmlns:m="http://schemas.openxmlformats.org/officeDocument/2006/math">
                    <m:sSub>
                      <m:sSubPr>
                        <m:ctrlPr>
                          <a:rPr lang="en-US" altLang="zh-CN" sz="2800" i="1" spc="-10" smtClean="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𝐸</m:t>
                        </m:r>
                      </m:e>
                      <m:sub>
                        <m:r>
                          <a:rPr lang="en-US" altLang="zh-CN" sz="2800" b="0" i="1" spc="-10" smtClean="0">
                            <a:solidFill>
                              <a:srgbClr val="FF0000"/>
                            </a:solidFill>
                            <a:latin typeface="Cambria Math" panose="02040503050406030204" pitchFamily="18" charset="0"/>
                          </a:rPr>
                          <m:t>𝑜𝑢𝑡</m:t>
                        </m:r>
                      </m:sub>
                    </m:sSub>
                    <m:d>
                      <m:dPr>
                        <m:ctrlPr>
                          <a:rPr lang="en-US" altLang="zh-CN" sz="2800" i="1" spc="-10">
                            <a:solidFill>
                              <a:srgbClr val="FF0000"/>
                            </a:solidFill>
                            <a:latin typeface="Cambria Math" panose="02040503050406030204" pitchFamily="18" charset="0"/>
                          </a:rPr>
                        </m:ctrlPr>
                      </m:dPr>
                      <m:e>
                        <m:r>
                          <a:rPr lang="en-US" altLang="zh-CN" sz="2800" i="1" spc="-10">
                            <a:solidFill>
                              <a:srgbClr val="FF0000"/>
                            </a:solidFill>
                            <a:latin typeface="Cambria Math" panose="02040503050406030204" pitchFamily="18" charset="0"/>
                          </a:rPr>
                          <m:t>h</m:t>
                        </m:r>
                      </m:e>
                    </m:d>
                  </m:oMath>
                </a14:m>
                <a:r>
                  <a:rPr lang="zh-CN" altLang="en-US" sz="2800" spc="-10" dirty="0">
                    <a:solidFill>
                      <a:schemeClr val="accent1">
                        <a:lumMod val="50000"/>
                      </a:schemeClr>
                    </a:solidFill>
                    <a:latin typeface="+mn-ea"/>
                  </a:rPr>
                  <a:t>也低吗？</a:t>
                </a:r>
                <a:endParaRPr lang="en-US" altLang="zh-CN" sz="2800" spc="-10" dirty="0">
                  <a:solidFill>
                    <a:schemeClr val="accent1">
                      <a:lumMod val="50000"/>
                    </a:schemeClr>
                  </a:solidFill>
                  <a:latin typeface="+mn-ea"/>
                </a:endParaRPr>
              </a:p>
            </p:txBody>
          </p:sp>
        </mc:Choice>
        <mc:Fallback xmlns="">
          <p:sp>
            <p:nvSpPr>
              <p:cNvPr id="22" name="文本框 119">
                <a:extLst>
                  <a:ext uri="{FF2B5EF4-FFF2-40B4-BE49-F238E27FC236}">
                    <a16:creationId xmlns:a16="http://schemas.microsoft.com/office/drawing/2014/main" id="{8E7EAB3F-E422-9A4A-94EC-A00A6F6DBE60}"/>
                  </a:ext>
                </a:extLst>
              </p:cNvPr>
              <p:cNvSpPr txBox="1">
                <a:spLocks noRot="1" noChangeAspect="1" noMove="1" noResize="1" noEditPoints="1" noAdjustHandles="1" noChangeArrowheads="1" noChangeShapeType="1" noTextEdit="1"/>
              </p:cNvSpPr>
              <p:nvPr/>
            </p:nvSpPr>
            <p:spPr>
              <a:xfrm>
                <a:off x="566961" y="5034256"/>
                <a:ext cx="11239423" cy="1082604"/>
              </a:xfrm>
              <a:prstGeom prst="rect">
                <a:avLst/>
              </a:prstGeom>
              <a:blipFill>
                <a:blip r:embed="rId3"/>
                <a:stretch>
                  <a:fillRect l="-903" t="-2326" r="-677" b="-16279"/>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83A76E97-284B-584B-97E7-B926AFAA344F}"/>
              </a:ext>
            </a:extLst>
          </p:cNvPr>
          <p:cNvPicPr>
            <a:picLocks noChangeAspect="1"/>
          </p:cNvPicPr>
          <p:nvPr/>
        </p:nvPicPr>
        <p:blipFill>
          <a:blip r:embed="rId4"/>
          <a:stretch>
            <a:fillRect/>
          </a:stretch>
        </p:blipFill>
        <p:spPr>
          <a:xfrm>
            <a:off x="2428405" y="1662650"/>
            <a:ext cx="6470035" cy="3212139"/>
          </a:xfrm>
          <a:prstGeom prst="rect">
            <a:avLst/>
          </a:prstGeom>
        </p:spPr>
      </p:pic>
    </p:spTree>
    <p:extLst>
      <p:ext uri="{BB962C8B-B14F-4D97-AF65-F5344CB8AC3E}">
        <p14:creationId xmlns:p14="http://schemas.microsoft.com/office/powerpoint/2010/main" val="40463946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8E7EAB3F-E422-9A4A-94EC-A00A6F6DBE60}"/>
                  </a:ext>
                </a:extLst>
              </p:cNvPr>
              <p:cNvSpPr txBox="1"/>
              <p:nvPr/>
            </p:nvSpPr>
            <p:spPr>
              <a:xfrm>
                <a:off x="338373" y="1281430"/>
                <a:ext cx="11239423" cy="159966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2800" spc="-10" dirty="0">
                    <a:latin typeface="+mn-ea"/>
                  </a:rPr>
                  <a:t>依据</a:t>
                </a:r>
                <a:r>
                  <a:rPr lang="zh-CN" altLang="en-US" sz="2800" spc="-10" dirty="0">
                    <a:solidFill>
                      <a:schemeClr val="accent1">
                        <a:lumMod val="75000"/>
                      </a:schemeClr>
                    </a:solidFill>
                    <a:latin typeface="+mn-ea"/>
                  </a:rPr>
                  <a:t>墨菲定律</a:t>
                </a:r>
                <a:r>
                  <a:rPr lang="zh-CN" altLang="en-US" sz="2800" spc="-10" dirty="0">
                    <a:latin typeface="+mn-ea"/>
                  </a:rPr>
                  <a:t>， 虽然某事件发生几率极低，但如果重复次数达到大规模的时候，则小概率的事件必然发生。即</a:t>
                </a:r>
                <a14:m>
                  <m:oMath xmlns:m="http://schemas.openxmlformats.org/officeDocument/2006/math">
                    <m:sSub>
                      <m:sSubPr>
                        <m:ctrlPr>
                          <a:rPr lang="en-US" altLang="zh-CN" sz="2800" i="1" spc="-1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𝐸</m:t>
                        </m:r>
                      </m:e>
                      <m:sub>
                        <m:r>
                          <a:rPr lang="en-US" altLang="zh-CN" sz="2800" i="1" spc="-10">
                            <a:solidFill>
                              <a:srgbClr val="FF0000"/>
                            </a:solidFill>
                            <a:latin typeface="Cambria Math" panose="02040503050406030204" pitchFamily="18" charset="0"/>
                          </a:rPr>
                          <m:t>𝑖𝑛</m:t>
                        </m:r>
                      </m:sub>
                    </m:sSub>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h</m:t>
                    </m:r>
                    <m:r>
                      <a:rPr lang="en-US" altLang="zh-CN" sz="2800" i="1" spc="-10">
                        <a:solidFill>
                          <a:srgbClr val="FF0000"/>
                        </a:solidFill>
                        <a:latin typeface="Cambria Math" panose="02040503050406030204" pitchFamily="18" charset="0"/>
                      </a:rPr>
                      <m:t>)</m:t>
                    </m:r>
                  </m:oMath>
                </a14:m>
                <a:r>
                  <a:rPr lang="zh-CN" altLang="en-US" sz="2800" spc="-10" dirty="0">
                    <a:latin typeface="+mn-ea"/>
                  </a:rPr>
                  <a:t>与</a:t>
                </a:r>
                <a14:m>
                  <m:oMath xmlns:m="http://schemas.openxmlformats.org/officeDocument/2006/math">
                    <m:sSub>
                      <m:sSubPr>
                        <m:ctrlPr>
                          <a:rPr lang="en-US" altLang="zh-CN" sz="2800" i="1" spc="-1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𝐸</m:t>
                        </m:r>
                      </m:e>
                      <m:sub>
                        <m:r>
                          <a:rPr lang="en-US" altLang="zh-CN" sz="2800" b="0" i="1" spc="-10" smtClean="0">
                            <a:solidFill>
                              <a:srgbClr val="FF0000"/>
                            </a:solidFill>
                            <a:latin typeface="Cambria Math" panose="02040503050406030204" pitchFamily="18" charset="0"/>
                          </a:rPr>
                          <m:t>𝑜𝑢𝑡</m:t>
                        </m:r>
                      </m:sub>
                    </m:sSub>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h</m:t>
                    </m:r>
                    <m:r>
                      <a:rPr lang="en-US" altLang="zh-CN" sz="2800" i="1" spc="-10">
                        <a:solidFill>
                          <a:srgbClr val="FF0000"/>
                        </a:solidFill>
                        <a:latin typeface="Cambria Math" panose="02040503050406030204" pitchFamily="18" charset="0"/>
                      </a:rPr>
                      <m:t>)</m:t>
                    </m:r>
                  </m:oMath>
                </a14:m>
                <a:r>
                  <a:rPr lang="zh-CN" altLang="en-US" sz="2800" spc="-10" dirty="0">
                    <a:latin typeface="+mn-ea"/>
                  </a:rPr>
                  <a:t>相差甚远的情况（称为</a:t>
                </a:r>
                <a:r>
                  <a:rPr lang="en-US" altLang="zh-CN" sz="2800" spc="-10" dirty="0">
                    <a:solidFill>
                      <a:srgbClr val="FF0000"/>
                    </a:solidFill>
                    <a:latin typeface="+mn-ea"/>
                  </a:rPr>
                  <a:t>BAD</a:t>
                </a:r>
                <a:r>
                  <a:rPr lang="zh-CN" altLang="en-US" sz="2800" spc="-10" dirty="0">
                    <a:latin typeface="+mn-ea"/>
                  </a:rPr>
                  <a:t>样本）可能发生</a:t>
                </a:r>
                <a:endParaRPr lang="en-US" altLang="zh-CN" sz="2800" spc="-10" dirty="0">
                  <a:latin typeface="+mn-ea"/>
                </a:endParaRPr>
              </a:p>
            </p:txBody>
          </p:sp>
        </mc:Choice>
        <mc:Fallback xmlns="">
          <p:sp>
            <p:nvSpPr>
              <p:cNvPr id="22" name="文本框 119">
                <a:extLst>
                  <a:ext uri="{FF2B5EF4-FFF2-40B4-BE49-F238E27FC236}">
                    <a16:creationId xmlns:a16="http://schemas.microsoft.com/office/drawing/2014/main" id="{8E7EAB3F-E422-9A4A-94EC-A00A6F6DBE60}"/>
                  </a:ext>
                </a:extLst>
              </p:cNvPr>
              <p:cNvSpPr txBox="1">
                <a:spLocks noRot="1" noChangeAspect="1" noMove="1" noResize="1" noEditPoints="1" noAdjustHandles="1" noChangeArrowheads="1" noChangeShapeType="1" noTextEdit="1"/>
              </p:cNvSpPr>
              <p:nvPr/>
            </p:nvSpPr>
            <p:spPr>
              <a:xfrm>
                <a:off x="338373" y="1281430"/>
                <a:ext cx="11239423" cy="1599669"/>
              </a:xfrm>
              <a:prstGeom prst="rect">
                <a:avLst/>
              </a:prstGeom>
              <a:blipFill>
                <a:blip r:embed="rId3"/>
                <a:stretch>
                  <a:fillRect l="-903" t="-1563" b="-9375"/>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3014B2E9-9F2B-D94B-9AF4-2648AB6A33D5}"/>
              </a:ext>
            </a:extLst>
          </p:cNvPr>
          <p:cNvPicPr>
            <a:picLocks noChangeAspect="1"/>
          </p:cNvPicPr>
          <p:nvPr/>
        </p:nvPicPr>
        <p:blipFill>
          <a:blip r:embed="rId4"/>
          <a:stretch>
            <a:fillRect/>
          </a:stretch>
        </p:blipFill>
        <p:spPr>
          <a:xfrm>
            <a:off x="1257299" y="3131388"/>
            <a:ext cx="9677400" cy="927100"/>
          </a:xfrm>
          <a:prstGeom prst="rect">
            <a:avLst/>
          </a:prstGeom>
        </p:spPr>
      </p:pic>
      <p:sp>
        <p:nvSpPr>
          <p:cNvPr id="7" name="文本框 119">
            <a:extLst>
              <a:ext uri="{FF2B5EF4-FFF2-40B4-BE49-F238E27FC236}">
                <a16:creationId xmlns:a16="http://schemas.microsoft.com/office/drawing/2014/main" id="{77BF7FF1-BAFA-F940-8C8F-1DE2ADA06BB3}"/>
              </a:ext>
            </a:extLst>
          </p:cNvPr>
          <p:cNvSpPr txBox="1"/>
          <p:nvPr/>
        </p:nvSpPr>
        <p:spPr>
          <a:xfrm>
            <a:off x="476288" y="4445967"/>
            <a:ext cx="11239423" cy="56553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2800" spc="-10" dirty="0">
                <a:latin typeface="+mn-ea"/>
              </a:rPr>
              <a:t>依据</a:t>
            </a:r>
            <a:r>
              <a:rPr lang="zh-CN" altLang="en-US" sz="2800" spc="-10" dirty="0">
                <a:solidFill>
                  <a:srgbClr val="0070C0"/>
                </a:solidFill>
                <a:latin typeface="+mn-ea"/>
              </a:rPr>
              <a:t>霍夫丁不等式</a:t>
            </a:r>
            <a:r>
              <a:rPr lang="zh-CN" altLang="en-US" sz="2800" spc="-10" dirty="0">
                <a:latin typeface="+mn-ea"/>
              </a:rPr>
              <a:t>， </a:t>
            </a:r>
            <a:r>
              <a:rPr lang="en-US" altLang="zh-CN" sz="2800" spc="-10" dirty="0">
                <a:solidFill>
                  <a:srgbClr val="FF0000"/>
                </a:solidFill>
                <a:latin typeface="+mn-ea"/>
              </a:rPr>
              <a:t>BAD</a:t>
            </a:r>
            <a:r>
              <a:rPr lang="zh-CN" altLang="en-US" sz="2800" spc="-10" dirty="0">
                <a:latin typeface="+mn-ea"/>
              </a:rPr>
              <a:t>样本产生的概率低</a:t>
            </a:r>
            <a:endParaRPr lang="en-US" altLang="zh-CN" sz="2800" spc="-10" dirty="0">
              <a:latin typeface="+mn-ea"/>
            </a:endParaRPr>
          </a:p>
        </p:txBody>
      </p:sp>
      <p:pic>
        <p:nvPicPr>
          <p:cNvPr id="5" name="Picture 4">
            <a:extLst>
              <a:ext uri="{FF2B5EF4-FFF2-40B4-BE49-F238E27FC236}">
                <a16:creationId xmlns:a16="http://schemas.microsoft.com/office/drawing/2014/main" id="{51E30474-F498-2B44-B36F-929D3ED970EA}"/>
              </a:ext>
            </a:extLst>
          </p:cNvPr>
          <p:cNvPicPr>
            <a:picLocks noChangeAspect="1"/>
          </p:cNvPicPr>
          <p:nvPr/>
        </p:nvPicPr>
        <p:blipFill>
          <a:blip r:embed="rId5"/>
          <a:stretch>
            <a:fillRect/>
          </a:stretch>
        </p:blipFill>
        <p:spPr>
          <a:xfrm>
            <a:off x="3164085" y="5283178"/>
            <a:ext cx="5588000" cy="838200"/>
          </a:xfrm>
          <a:prstGeom prst="rect">
            <a:avLst/>
          </a:prstGeom>
        </p:spPr>
      </p:pic>
    </p:spTree>
    <p:extLst>
      <p:ext uri="{BB962C8B-B14F-4D97-AF65-F5344CB8AC3E}">
        <p14:creationId xmlns:p14="http://schemas.microsoft.com/office/powerpoint/2010/main" val="12817250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49265" y="1268613"/>
            <a:ext cx="2509757"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存在多个假设时</a:t>
            </a:r>
            <a:endParaRPr lang="en-US" altLang="zh-CN" sz="3200" spc="-10" dirty="0">
              <a:latin typeface="+mn-ea"/>
            </a:endParaRPr>
          </a:p>
        </p:txBody>
      </p:sp>
      <p:pic>
        <p:nvPicPr>
          <p:cNvPr id="2" name="Picture 1">
            <a:extLst>
              <a:ext uri="{FF2B5EF4-FFF2-40B4-BE49-F238E27FC236}">
                <a16:creationId xmlns:a16="http://schemas.microsoft.com/office/drawing/2014/main" id="{ACBC287E-910F-274E-AFF9-3D4F6BCC34D8}"/>
              </a:ext>
            </a:extLst>
          </p:cNvPr>
          <p:cNvPicPr>
            <a:picLocks noChangeAspect="1"/>
          </p:cNvPicPr>
          <p:nvPr/>
        </p:nvPicPr>
        <p:blipFill>
          <a:blip r:embed="rId3"/>
          <a:stretch>
            <a:fillRect/>
          </a:stretch>
        </p:blipFill>
        <p:spPr>
          <a:xfrm>
            <a:off x="2559022" y="908273"/>
            <a:ext cx="8501817" cy="2376004"/>
          </a:xfrm>
          <a:prstGeom prst="rect">
            <a:avLst/>
          </a:prstGeom>
        </p:spPr>
      </p:pic>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48D25781-4B59-4D4A-80AB-E523DCCE0B26}"/>
                  </a:ext>
                </a:extLst>
              </p:cNvPr>
              <p:cNvSpPr txBox="1"/>
              <p:nvPr/>
            </p:nvSpPr>
            <p:spPr>
              <a:xfrm>
                <a:off x="49265" y="3500250"/>
                <a:ext cx="4038754" cy="239302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算法在假设空间</a:t>
                </a:r>
                <a14:m>
                  <m:oMath xmlns:m="http://schemas.openxmlformats.org/officeDocument/2006/math">
                    <m:r>
                      <a:rPr lang="en-US" altLang="zh-CN" sz="3200" i="1" spc="-10">
                        <a:solidFill>
                          <a:schemeClr val="accent1">
                            <a:lumMod val="50000"/>
                          </a:schemeClr>
                        </a:solidFill>
                        <a:latin typeface="Cambria Math" panose="02040503050406030204" pitchFamily="18" charset="0"/>
                        <a:ea typeface="Cambria Math" panose="02040503050406030204" pitchFamily="18" charset="0"/>
                      </a:rPr>
                      <m:t>ℋ</m:t>
                    </m:r>
                    <m:r>
                      <a:rPr lang="en-US" altLang="zh-CN" sz="3200" i="1" spc="-10">
                        <a:solidFill>
                          <a:schemeClr val="accent1">
                            <a:lumMod val="50000"/>
                          </a:schemeClr>
                        </a:solidFill>
                        <a:latin typeface="Cambria Math" panose="02040503050406030204" pitchFamily="18" charset="0"/>
                        <a:ea typeface="Cambria Math" panose="02040503050406030204" pitchFamily="18" charset="0"/>
                      </a:rPr>
                      <m:t>={</m:t>
                    </m:r>
                    <m:sSub>
                      <m:sSubPr>
                        <m:ctrlPr>
                          <a:rPr lang="en-US" altLang="zh-CN" sz="3200" i="1" spc="-10">
                            <a:solidFill>
                              <a:schemeClr val="accent1">
                                <a:lumMod val="50000"/>
                              </a:schemeClr>
                            </a:solidFill>
                            <a:latin typeface="Cambria Math" panose="02040503050406030204" pitchFamily="18" charset="0"/>
                          </a:rPr>
                        </m:ctrlPr>
                      </m:sSubPr>
                      <m:e>
                        <m:r>
                          <a:rPr lang="en-US" altLang="zh-CN" sz="3200" i="1" spc="-10">
                            <a:solidFill>
                              <a:schemeClr val="accent1">
                                <a:lumMod val="50000"/>
                              </a:schemeClr>
                            </a:solidFill>
                            <a:latin typeface="Cambria Math" panose="02040503050406030204" pitchFamily="18" charset="0"/>
                          </a:rPr>
                          <m:t>h</m:t>
                        </m:r>
                      </m:e>
                      <m:sub>
                        <m:r>
                          <a:rPr lang="en-US" altLang="zh-CN" sz="3200" i="1" spc="-10">
                            <a:solidFill>
                              <a:schemeClr val="accent1">
                                <a:lumMod val="50000"/>
                              </a:schemeClr>
                            </a:solidFill>
                            <a:latin typeface="Cambria Math" panose="02040503050406030204" pitchFamily="18" charset="0"/>
                          </a:rPr>
                          <m:t>1</m:t>
                        </m:r>
                      </m:sub>
                    </m:sSub>
                    <m:r>
                      <a:rPr lang="en-US" altLang="zh-CN" sz="3200" i="1" spc="-10">
                        <a:solidFill>
                          <a:schemeClr val="accent1">
                            <a:lumMod val="50000"/>
                          </a:schemeClr>
                        </a:solidFill>
                        <a:latin typeface="Cambria Math" panose="02040503050406030204" pitchFamily="18" charset="0"/>
                      </a:rPr>
                      <m:t>,</m:t>
                    </m:r>
                    <m:sSub>
                      <m:sSubPr>
                        <m:ctrlPr>
                          <a:rPr lang="en-US" altLang="zh-CN" sz="3200" i="1" spc="-10">
                            <a:solidFill>
                              <a:schemeClr val="accent1">
                                <a:lumMod val="50000"/>
                              </a:schemeClr>
                            </a:solidFill>
                            <a:latin typeface="Cambria Math" panose="02040503050406030204" pitchFamily="18" charset="0"/>
                          </a:rPr>
                        </m:ctrlPr>
                      </m:sSubPr>
                      <m:e>
                        <m:r>
                          <a:rPr lang="en-US" altLang="zh-CN" sz="3200" i="1" spc="-10">
                            <a:solidFill>
                              <a:schemeClr val="accent1">
                                <a:lumMod val="50000"/>
                              </a:schemeClr>
                            </a:solidFill>
                            <a:latin typeface="Cambria Math" panose="02040503050406030204" pitchFamily="18" charset="0"/>
                          </a:rPr>
                          <m:t>h</m:t>
                        </m:r>
                      </m:e>
                      <m:sub>
                        <m:r>
                          <a:rPr lang="en-US" altLang="zh-CN" sz="3200" i="1" spc="-10">
                            <a:solidFill>
                              <a:schemeClr val="accent1">
                                <a:lumMod val="50000"/>
                              </a:schemeClr>
                            </a:solidFill>
                            <a:latin typeface="Cambria Math" panose="02040503050406030204" pitchFamily="18" charset="0"/>
                          </a:rPr>
                          <m:t>2</m:t>
                        </m:r>
                      </m:sub>
                    </m:sSub>
                    <m:r>
                      <a:rPr lang="en-US" altLang="zh-CN" sz="3200" i="1" spc="-10">
                        <a:solidFill>
                          <a:schemeClr val="accent1">
                            <a:lumMod val="50000"/>
                          </a:schemeClr>
                        </a:solidFill>
                        <a:latin typeface="Cambria Math" panose="02040503050406030204" pitchFamily="18" charset="0"/>
                      </a:rPr>
                      <m:t>,…</m:t>
                    </m:r>
                    <m:sSub>
                      <m:sSubPr>
                        <m:ctrlPr>
                          <a:rPr lang="en-US" altLang="zh-CN" sz="3200" i="1" spc="-10">
                            <a:solidFill>
                              <a:schemeClr val="accent1">
                                <a:lumMod val="50000"/>
                              </a:schemeClr>
                            </a:solidFill>
                            <a:latin typeface="Cambria Math" panose="02040503050406030204" pitchFamily="18" charset="0"/>
                          </a:rPr>
                        </m:ctrlPr>
                      </m:sSubPr>
                      <m:e>
                        <m:r>
                          <a:rPr lang="en-US" altLang="zh-CN" sz="3200" i="1" spc="-10">
                            <a:solidFill>
                              <a:schemeClr val="accent1">
                                <a:lumMod val="50000"/>
                              </a:schemeClr>
                            </a:solidFill>
                            <a:latin typeface="Cambria Math" panose="02040503050406030204" pitchFamily="18" charset="0"/>
                          </a:rPr>
                          <m:t>h</m:t>
                        </m:r>
                      </m:e>
                      <m:sub>
                        <m:r>
                          <a:rPr lang="en-US" altLang="zh-CN" sz="3200" i="1" spc="-10">
                            <a:solidFill>
                              <a:schemeClr val="accent1">
                                <a:lumMod val="50000"/>
                              </a:schemeClr>
                            </a:solidFill>
                            <a:latin typeface="Cambria Math" panose="02040503050406030204" pitchFamily="18" charset="0"/>
                          </a:rPr>
                          <m:t>𝑀</m:t>
                        </m:r>
                      </m:sub>
                    </m:sSub>
                    <m:r>
                      <a:rPr lang="en-US" altLang="zh-CN" sz="3200" i="1" spc="-10">
                        <a:solidFill>
                          <a:schemeClr val="accent1">
                            <a:lumMod val="50000"/>
                          </a:schemeClr>
                        </a:solidFill>
                        <a:latin typeface="Cambria Math" panose="02040503050406030204" pitchFamily="18" charset="0"/>
                        <a:ea typeface="Cambria Math" panose="02040503050406030204" pitchFamily="18" charset="0"/>
                      </a:rPr>
                      <m:t>}</m:t>
                    </m:r>
                  </m:oMath>
                </a14:m>
                <a:r>
                  <a:rPr lang="zh-CN" altLang="en-US" sz="3200" spc="-10" dirty="0">
                    <a:latin typeface="+mn-ea"/>
                  </a:rPr>
                  <a:t>中自由选择时选到</a:t>
                </a:r>
                <a:r>
                  <a:rPr lang="en-US" altLang="zh-CN" sz="3200" spc="-10" dirty="0">
                    <a:latin typeface="+mn-ea"/>
                  </a:rPr>
                  <a:t>BAD</a:t>
                </a:r>
                <a:r>
                  <a:rPr lang="zh-CN" altLang="en-US" sz="3200" spc="-10" dirty="0">
                    <a:latin typeface="+mn-ea"/>
                  </a:rPr>
                  <a:t>样本的概率为</a:t>
                </a:r>
                <a:endParaRPr lang="en-US" altLang="zh-CN" sz="3200" spc="-10" dirty="0">
                  <a:latin typeface="+mn-ea"/>
                </a:endParaRPr>
              </a:p>
            </p:txBody>
          </p:sp>
        </mc:Choice>
        <mc:Fallback xmlns="">
          <p:sp>
            <p:nvSpPr>
              <p:cNvPr id="9" name="文本框 119">
                <a:extLst>
                  <a:ext uri="{FF2B5EF4-FFF2-40B4-BE49-F238E27FC236}">
                    <a16:creationId xmlns:a16="http://schemas.microsoft.com/office/drawing/2014/main" id="{48D25781-4B59-4D4A-80AB-E523DCCE0B26}"/>
                  </a:ext>
                </a:extLst>
              </p:cNvPr>
              <p:cNvSpPr txBox="1">
                <a:spLocks noRot="1" noChangeAspect="1" noMove="1" noResize="1" noEditPoints="1" noAdjustHandles="1" noChangeArrowheads="1" noChangeShapeType="1" noTextEdit="1"/>
              </p:cNvSpPr>
              <p:nvPr/>
            </p:nvSpPr>
            <p:spPr>
              <a:xfrm>
                <a:off x="49265" y="3500250"/>
                <a:ext cx="4038754" cy="2393027"/>
              </a:xfrm>
              <a:prstGeom prst="rect">
                <a:avLst/>
              </a:prstGeom>
              <a:blipFill>
                <a:blip r:embed="rId4"/>
                <a:stretch>
                  <a:fillRect l="-3438" t="-1053" r="-625" b="-7368"/>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51406150-0D5B-194D-8045-987DF6BD9D9F}"/>
              </a:ext>
            </a:extLst>
          </p:cNvPr>
          <p:cNvPicPr>
            <a:picLocks noChangeAspect="1"/>
          </p:cNvPicPr>
          <p:nvPr/>
        </p:nvPicPr>
        <p:blipFill>
          <a:blip r:embed="rId5"/>
          <a:stretch>
            <a:fillRect/>
          </a:stretch>
        </p:blipFill>
        <p:spPr>
          <a:xfrm>
            <a:off x="4088019" y="3429000"/>
            <a:ext cx="8138039" cy="2705378"/>
          </a:xfrm>
          <a:prstGeom prst="rect">
            <a:avLst/>
          </a:prstGeom>
        </p:spPr>
      </p:pic>
    </p:spTree>
    <p:extLst>
      <p:ext uri="{BB962C8B-B14F-4D97-AF65-F5344CB8AC3E}">
        <p14:creationId xmlns:p14="http://schemas.microsoft.com/office/powerpoint/2010/main" val="1859106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mc:AlternateContent xmlns:mc="http://schemas.openxmlformats.org/markup-compatibility/2006" xmlns:a14="http://schemas.microsoft.com/office/drawing/2010/main">
        <mc:Choice Requires="a14">
          <p:sp>
            <p:nvSpPr>
              <p:cNvPr id="13" name="文本框 119">
                <a:extLst>
                  <a:ext uri="{FF2B5EF4-FFF2-40B4-BE49-F238E27FC236}">
                    <a16:creationId xmlns:a16="http://schemas.microsoft.com/office/drawing/2014/main" id="{D615AEAD-C571-1948-9AC8-487E74109DA2}"/>
                  </a:ext>
                </a:extLst>
              </p:cNvPr>
              <p:cNvSpPr txBox="1"/>
              <p:nvPr/>
            </p:nvSpPr>
            <p:spPr>
              <a:xfrm>
                <a:off x="394037" y="1073741"/>
                <a:ext cx="11178369" cy="632161"/>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存在多个假设时，</a:t>
                </a: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𝑃</m:t>
                        </m:r>
                      </m:e>
                      <m:sub>
                        <m:r>
                          <a:rPr lang="en-US" altLang="zh-CN" sz="3200" b="0" i="1" spc="-10" smtClean="0">
                            <a:latin typeface="Cambria Math" panose="02040503050406030204" pitchFamily="18" charset="0"/>
                          </a:rPr>
                          <m:t>𝐷</m:t>
                        </m:r>
                      </m:sub>
                    </m:sSub>
                    <m:r>
                      <a:rPr lang="en-US" altLang="zh-CN" sz="3200" b="0" i="1" spc="-10" smtClean="0">
                        <a:latin typeface="Cambria Math" panose="02040503050406030204" pitchFamily="18" charset="0"/>
                      </a:rPr>
                      <m:t>[</m:t>
                    </m:r>
                    <m:r>
                      <a:rPr lang="en-US" altLang="zh-CN" sz="3200" b="0" i="1" spc="-10" smtClean="0">
                        <a:solidFill>
                          <a:srgbClr val="FF0000"/>
                        </a:solidFill>
                        <a:latin typeface="Cambria Math" panose="02040503050406030204" pitchFamily="18" charset="0"/>
                      </a:rPr>
                      <m:t>𝐵𝐴𝐷</m:t>
                    </m:r>
                    <m:r>
                      <a:rPr lang="en-US" altLang="zh-CN" sz="3200" b="0" i="1" spc="-10" smtClean="0">
                        <a:latin typeface="Cambria Math" panose="02040503050406030204" pitchFamily="18" charset="0"/>
                      </a:rPr>
                      <m:t> </m:t>
                    </m:r>
                    <m:r>
                      <a:rPr lang="en-US" altLang="zh-CN" sz="3200" b="0" i="1" spc="-10" smtClean="0">
                        <a:latin typeface="Cambria Math" panose="02040503050406030204" pitchFamily="18" charset="0"/>
                        <a:ea typeface="Cambria Math" panose="02040503050406030204" pitchFamily="18" charset="0"/>
                      </a:rPr>
                      <m:t>𝒟</m:t>
                    </m:r>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ea typeface="Cambria Math" panose="02040503050406030204" pitchFamily="18" charset="0"/>
                      </a:rPr>
                      <m:t>≤2</m:t>
                    </m:r>
                    <m:r>
                      <a:rPr lang="en-US" altLang="zh-CN" sz="3200" b="0" i="1" spc="-10" smtClean="0">
                        <a:solidFill>
                          <a:schemeClr val="accent4">
                            <a:lumMod val="50000"/>
                          </a:schemeClr>
                        </a:solidFill>
                        <a:latin typeface="Cambria Math" panose="02040503050406030204" pitchFamily="18" charset="0"/>
                        <a:ea typeface="Cambria Math" panose="02040503050406030204" pitchFamily="18" charset="0"/>
                      </a:rPr>
                      <m:t>𝑀</m:t>
                    </m:r>
                    <m:r>
                      <a:rPr lang="en-US" altLang="zh-CN" sz="3200" b="0" i="1" spc="-10" smtClean="0">
                        <a:latin typeface="Cambria Math" panose="02040503050406030204" pitchFamily="18" charset="0"/>
                        <a:ea typeface="Cambria Math" panose="02040503050406030204" pitchFamily="18" charset="0"/>
                      </a:rPr>
                      <m:t>𝑒𝑥𝑝</m:t>
                    </m:r>
                    <m:r>
                      <a:rPr lang="en-US" altLang="zh-CN" sz="3200" b="0" i="1" spc="-10" smtClean="0">
                        <a:latin typeface="Cambria Math" panose="02040503050406030204" pitchFamily="18" charset="0"/>
                        <a:ea typeface="Cambria Math" panose="02040503050406030204" pitchFamily="18" charset="0"/>
                      </a:rPr>
                      <m:t>(−2</m:t>
                    </m:r>
                    <m:sSup>
                      <m:sSupPr>
                        <m:ctrlPr>
                          <a:rPr lang="en-US" altLang="zh-CN" sz="3200" b="0" i="1" spc="-10" smtClean="0">
                            <a:latin typeface="Cambria Math" panose="02040503050406030204" pitchFamily="18" charset="0"/>
                            <a:ea typeface="Cambria Math" panose="02040503050406030204" pitchFamily="18" charset="0"/>
                          </a:rPr>
                        </m:ctrlPr>
                      </m:sSupPr>
                      <m:e>
                        <m:r>
                          <a:rPr lang="en-US" altLang="zh-CN" sz="3200" i="1" spc="-10">
                            <a:latin typeface="Cambria Math" panose="02040503050406030204" pitchFamily="18" charset="0"/>
                            <a:ea typeface="Cambria Math" panose="02040503050406030204" pitchFamily="18" charset="0"/>
                          </a:rPr>
                          <m:t>𝜀</m:t>
                        </m:r>
                      </m:e>
                      <m:sup>
                        <m:r>
                          <a:rPr lang="en-US" altLang="zh-CN" sz="3200" b="0" i="1" spc="-10" smtClean="0">
                            <a:latin typeface="Cambria Math" panose="02040503050406030204" pitchFamily="18" charset="0"/>
                            <a:ea typeface="Cambria Math" panose="02040503050406030204" pitchFamily="18" charset="0"/>
                          </a:rPr>
                          <m:t>2</m:t>
                        </m:r>
                      </m:sup>
                    </m:sSup>
                    <m:r>
                      <a:rPr lang="en-US" altLang="zh-CN" sz="3200" b="0" i="1" spc="-10" smtClean="0">
                        <a:solidFill>
                          <a:schemeClr val="accent1"/>
                        </a:solidFill>
                        <a:latin typeface="Cambria Math" panose="02040503050406030204" pitchFamily="18" charset="0"/>
                        <a:ea typeface="Cambria Math" panose="02040503050406030204" pitchFamily="18" charset="0"/>
                      </a:rPr>
                      <m:t>𝑁</m:t>
                    </m:r>
                    <m:r>
                      <a:rPr lang="en-US" altLang="zh-CN" sz="3200" b="0" i="1" spc="-10" smtClean="0">
                        <a:latin typeface="Cambria Math" panose="02040503050406030204" pitchFamily="18" charset="0"/>
                        <a:ea typeface="Cambria Math" panose="02040503050406030204" pitchFamily="18" charset="0"/>
                      </a:rPr>
                      <m:t>)</m:t>
                    </m:r>
                  </m:oMath>
                </a14:m>
                <a:endParaRPr lang="en-US" altLang="zh-CN" sz="3200" spc="-10" dirty="0">
                  <a:latin typeface="+mn-ea"/>
                </a:endParaRPr>
              </a:p>
            </p:txBody>
          </p:sp>
        </mc:Choice>
        <mc:Fallback xmlns="">
          <p:sp>
            <p:nvSpPr>
              <p:cNvPr id="13" name="文本框 119">
                <a:extLst>
                  <a:ext uri="{FF2B5EF4-FFF2-40B4-BE49-F238E27FC236}">
                    <a16:creationId xmlns:a16="http://schemas.microsoft.com/office/drawing/2014/main" id="{D615AEAD-C571-1948-9AC8-487E74109DA2}"/>
                  </a:ext>
                </a:extLst>
              </p:cNvPr>
              <p:cNvSpPr txBox="1">
                <a:spLocks noRot="1" noChangeAspect="1" noMove="1" noResize="1" noEditPoints="1" noAdjustHandles="1" noChangeArrowheads="1" noChangeShapeType="1" noTextEdit="1"/>
              </p:cNvSpPr>
              <p:nvPr/>
            </p:nvSpPr>
            <p:spPr>
              <a:xfrm>
                <a:off x="394037" y="1073741"/>
                <a:ext cx="11178369" cy="632161"/>
              </a:xfrm>
              <a:prstGeom prst="rect">
                <a:avLst/>
              </a:prstGeom>
              <a:blipFill>
                <a:blip r:embed="rId3"/>
                <a:stretch>
                  <a:fillRect l="-1249"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48D25781-4B59-4D4A-80AB-E523DCCE0B26}"/>
                  </a:ext>
                </a:extLst>
              </p:cNvPr>
              <p:cNvSpPr txBox="1"/>
              <p:nvPr/>
            </p:nvSpPr>
            <p:spPr>
              <a:xfrm>
                <a:off x="394037" y="1993654"/>
                <a:ext cx="11643063"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若假设空间规模</a:t>
                </a:r>
                <a14:m>
                  <m:oMath xmlns:m="http://schemas.openxmlformats.org/officeDocument/2006/math">
                    <m:d>
                      <m:dPr>
                        <m:begChr m:val="|"/>
                        <m:endChr m:val="|"/>
                        <m:ctrlPr>
                          <a:rPr lang="en-US" altLang="zh-CN" sz="3200" i="1" spc="-10" smtClean="0">
                            <a:latin typeface="Cambria Math" panose="02040503050406030204" pitchFamily="18" charset="0"/>
                          </a:rPr>
                        </m:ctrlPr>
                      </m:dPr>
                      <m:e>
                        <m:r>
                          <a:rPr lang="en-US" altLang="zh-CN" sz="3200" i="1" spc="-10" smtClean="0">
                            <a:latin typeface="Cambria Math" panose="02040503050406030204" pitchFamily="18" charset="0"/>
                            <a:ea typeface="Cambria Math" panose="02040503050406030204" pitchFamily="18" charset="0"/>
                          </a:rPr>
                          <m:t>ℋ</m:t>
                        </m:r>
                      </m:e>
                    </m:d>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rPr>
                      <m:t>𝑀</m:t>
                    </m:r>
                  </m:oMath>
                </a14:m>
                <a:r>
                  <a:rPr lang="zh-CN" altLang="en-US" sz="3200" spc="-10" dirty="0">
                    <a:latin typeface="+mn-ea"/>
                  </a:rPr>
                  <a:t>有限，而样本量</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𝑁</m:t>
                    </m:r>
                  </m:oMath>
                </a14:m>
                <a:r>
                  <a:rPr lang="zh-CN" altLang="en-US" sz="3200" spc="-10" dirty="0">
                    <a:latin typeface="+mn-ea"/>
                  </a:rPr>
                  <a:t>足够大时，任选假设</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h</m:t>
                        </m:r>
                      </m:e>
                      <m:sub>
                        <m:r>
                          <a:rPr lang="en-US" altLang="zh-CN" sz="3200" i="1" spc="-10">
                            <a:latin typeface="Cambria Math" panose="02040503050406030204" pitchFamily="18" charset="0"/>
                          </a:rPr>
                          <m:t>𝑘</m:t>
                        </m:r>
                      </m:sub>
                    </m:sSub>
                  </m:oMath>
                </a14:m>
                <a:r>
                  <a:rPr lang="zh-CN" altLang="en-US" sz="3200" spc="-10" dirty="0">
                    <a:latin typeface="+mn-ea"/>
                  </a:rPr>
                  <a:t>作为学习函数</a:t>
                </a:r>
                <a14:m>
                  <m:oMath xmlns:m="http://schemas.openxmlformats.org/officeDocument/2006/math">
                    <m:r>
                      <a:rPr lang="en-US" altLang="zh-CN" sz="3200" b="0" i="1" spc="-10" smtClean="0">
                        <a:latin typeface="Cambria Math" panose="02040503050406030204" pitchFamily="18" charset="0"/>
                      </a:rPr>
                      <m:t>𝑔</m:t>
                    </m:r>
                  </m:oMath>
                </a14:m>
                <a:r>
                  <a:rPr lang="zh-CN" altLang="en-US" sz="3200" spc="-10" dirty="0">
                    <a:latin typeface="+mn-ea"/>
                  </a:rPr>
                  <a:t>，都有</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𝐸</m:t>
                        </m:r>
                      </m:e>
                      <m:sub>
                        <m:r>
                          <a:rPr lang="en-US" altLang="zh-CN" sz="3200" b="0" i="1" spc="-10" smtClean="0">
                            <a:solidFill>
                              <a:srgbClr val="FF0000"/>
                            </a:solidFill>
                            <a:latin typeface="Cambria Math" panose="02040503050406030204" pitchFamily="18" charset="0"/>
                          </a:rPr>
                          <m:t>𝑖𝑛</m:t>
                        </m:r>
                      </m:sub>
                    </m:sSub>
                    <m:r>
                      <a:rPr lang="en-US" altLang="zh-CN" sz="3200" b="0" i="1" spc="-1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rPr>
                      <m:t>𝑔</m:t>
                    </m:r>
                    <m:r>
                      <a:rPr lang="en-US" altLang="zh-CN" sz="3200" b="0" i="1" spc="-1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ea typeface="Cambria Math" panose="02040503050406030204" pitchFamily="18" charset="0"/>
                      </a:rPr>
                      <m:t>≈</m:t>
                    </m:r>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𝐸</m:t>
                        </m:r>
                      </m:e>
                      <m:sub>
                        <m:r>
                          <a:rPr lang="en-US" altLang="zh-CN" sz="3200" b="0" i="1" spc="-10" smtClean="0">
                            <a:solidFill>
                              <a:srgbClr val="FF0000"/>
                            </a:solidFill>
                            <a:latin typeface="Cambria Math" panose="02040503050406030204" pitchFamily="18" charset="0"/>
                          </a:rPr>
                          <m:t>𝑜𝑢𝑡</m:t>
                        </m:r>
                      </m:sub>
                    </m:sSub>
                    <m:r>
                      <a:rPr lang="en-US" altLang="zh-CN" sz="3200" b="0" i="1" spc="-1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rPr>
                      <m:t>𝑔</m:t>
                    </m:r>
                    <m:r>
                      <a:rPr lang="en-US" altLang="zh-CN" sz="3200" b="0" i="1" spc="-10">
                        <a:solidFill>
                          <a:srgbClr val="FF0000"/>
                        </a:solidFill>
                        <a:latin typeface="Cambria Math" panose="02040503050406030204" pitchFamily="18" charset="0"/>
                      </a:rPr>
                      <m:t>)</m:t>
                    </m:r>
                  </m:oMath>
                </a14:m>
                <a:r>
                  <a:rPr lang="zh-CN" altLang="en-US" sz="3200" spc="-10" dirty="0">
                    <a:latin typeface="+mn-ea"/>
                  </a:rPr>
                  <a:t>（</a:t>
                </a:r>
                <a:r>
                  <a:rPr lang="en-US" altLang="zh-CN" sz="3200" b="1" spc="-10" dirty="0">
                    <a:solidFill>
                      <a:schemeClr val="accent1"/>
                    </a:solidFill>
                    <a:latin typeface="+mn-ea"/>
                  </a:rPr>
                  <a:t>predict</a:t>
                </a:r>
                <a:r>
                  <a:rPr lang="zh-CN" altLang="en-US" sz="3200" spc="-10" dirty="0">
                    <a:latin typeface="+mn-ea"/>
                  </a:rPr>
                  <a:t>）</a:t>
                </a:r>
                <a:endParaRPr lang="en-US" altLang="zh-CN" sz="3200" spc="-10" dirty="0">
                  <a:latin typeface="+mn-ea"/>
                </a:endParaRPr>
              </a:p>
            </p:txBody>
          </p:sp>
        </mc:Choice>
        <mc:Fallback xmlns="">
          <p:sp>
            <p:nvSpPr>
              <p:cNvPr id="9" name="文本框 119">
                <a:extLst>
                  <a:ext uri="{FF2B5EF4-FFF2-40B4-BE49-F238E27FC236}">
                    <a16:creationId xmlns:a16="http://schemas.microsoft.com/office/drawing/2014/main" id="{48D25781-4B59-4D4A-80AB-E523DCCE0B26}"/>
                  </a:ext>
                </a:extLst>
              </p:cNvPr>
              <p:cNvSpPr txBox="1">
                <a:spLocks noRot="1" noChangeAspect="1" noMove="1" noResize="1" noEditPoints="1" noAdjustHandles="1" noChangeArrowheads="1" noChangeShapeType="1" noTextEdit="1"/>
              </p:cNvSpPr>
              <p:nvPr/>
            </p:nvSpPr>
            <p:spPr>
              <a:xfrm>
                <a:off x="394037" y="1993654"/>
                <a:ext cx="11643063" cy="1224118"/>
              </a:xfrm>
              <a:prstGeom prst="rect">
                <a:avLst/>
              </a:prstGeom>
              <a:blipFill>
                <a:blip r:embed="rId4"/>
                <a:stretch>
                  <a:fillRect l="-1198" t="-1020" b="-153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BEE0B165-8DAA-454B-AC43-5B5DE7F91151}"/>
                  </a:ext>
                </a:extLst>
              </p:cNvPr>
              <p:cNvSpPr txBox="1"/>
              <p:nvPr/>
            </p:nvSpPr>
            <p:spPr>
              <a:xfrm>
                <a:off x="394036" y="3454778"/>
                <a:ext cx="11797963"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若选到的学习函数</a:t>
                </a:r>
                <a14:m>
                  <m:oMath xmlns:m="http://schemas.openxmlformats.org/officeDocument/2006/math">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𝐸</m:t>
                        </m:r>
                      </m:e>
                      <m:sub>
                        <m:r>
                          <a:rPr lang="en-US" altLang="zh-CN" sz="3200" b="0" i="1" spc="-10" smtClean="0">
                            <a:solidFill>
                              <a:srgbClr val="FF0000"/>
                            </a:solidFill>
                            <a:latin typeface="Cambria Math" panose="02040503050406030204" pitchFamily="18" charset="0"/>
                          </a:rPr>
                          <m:t>𝑖𝑛</m:t>
                        </m:r>
                      </m:sub>
                    </m:sSub>
                    <m:r>
                      <a:rPr lang="en-US" altLang="zh-CN" sz="3200" b="0" i="1" spc="-1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rPr>
                      <m:t>𝑔</m:t>
                    </m:r>
                    <m:r>
                      <a:rPr lang="en-US" altLang="zh-CN" sz="3200" b="0" i="1" spc="-1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ea typeface="Cambria Math" panose="02040503050406030204" pitchFamily="18" charset="0"/>
                      </a:rPr>
                      <m:t>≈</m:t>
                    </m:r>
                    <m:r>
                      <a:rPr lang="en-US" altLang="zh-CN" sz="3200" b="0" i="1" spc="-10" smtClean="0">
                        <a:solidFill>
                          <a:srgbClr val="FF0000"/>
                        </a:solidFill>
                        <a:latin typeface="Cambria Math" panose="02040503050406030204" pitchFamily="18" charset="0"/>
                      </a:rPr>
                      <m:t>0</m:t>
                    </m:r>
                  </m:oMath>
                </a14:m>
                <a:r>
                  <a:rPr lang="zh-CN" altLang="en-US" sz="3200" spc="-10" dirty="0">
                    <a:latin typeface="+mn-ea"/>
                  </a:rPr>
                  <a:t>（</a:t>
                </a:r>
                <a:r>
                  <a:rPr lang="en-US" altLang="zh-CN" sz="3200" b="1" spc="-10" dirty="0">
                    <a:solidFill>
                      <a:schemeClr val="accent1"/>
                    </a:solidFill>
                    <a:latin typeface="+mn-ea"/>
                  </a:rPr>
                  <a:t>train</a:t>
                </a:r>
                <a:r>
                  <a:rPr lang="zh-CN" altLang="en-US" sz="3200" spc="-10" dirty="0">
                    <a:latin typeface="+mn-ea"/>
                  </a:rPr>
                  <a:t>），则对应的</a:t>
                </a:r>
                <a14:m>
                  <m:oMath xmlns:m="http://schemas.openxmlformats.org/officeDocument/2006/math">
                    <m:sSub>
                      <m:sSubPr>
                        <m:ctrlPr>
                          <a:rPr lang="en-US" altLang="zh-CN" sz="3200" i="1" spc="-1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𝐸</m:t>
                        </m:r>
                      </m:e>
                      <m:sub>
                        <m:r>
                          <m:rPr>
                            <m:sty m:val="p"/>
                          </m:rPr>
                          <a:rPr lang="en-US" altLang="zh-CN" sz="3200" i="1" spc="-10">
                            <a:solidFill>
                              <a:srgbClr val="FF0000"/>
                            </a:solidFill>
                            <a:latin typeface="Cambria Math" panose="02040503050406030204" pitchFamily="18" charset="0"/>
                          </a:rPr>
                          <m:t>out</m:t>
                        </m:r>
                      </m:sub>
                    </m:sSub>
                    <m:r>
                      <a:rPr lang="en-US" altLang="zh-CN" sz="3200" i="1" spc="-10">
                        <a:solidFill>
                          <a:srgbClr val="FF0000"/>
                        </a:solidFill>
                        <a:latin typeface="Cambria Math" panose="02040503050406030204" pitchFamily="18" charset="0"/>
                      </a:rPr>
                      <m:t>(</m:t>
                    </m:r>
                    <m:r>
                      <a:rPr lang="en-US" altLang="zh-CN" sz="3200" i="1" spc="-10">
                        <a:solidFill>
                          <a:srgbClr val="FF0000"/>
                        </a:solidFill>
                        <a:latin typeface="Cambria Math" panose="02040503050406030204" pitchFamily="18" charset="0"/>
                      </a:rPr>
                      <m:t>𝑔</m:t>
                    </m:r>
                    <m:r>
                      <a:rPr lang="en-US" altLang="zh-CN" sz="3200" i="1" spc="-10">
                        <a:solidFill>
                          <a:srgbClr val="FF0000"/>
                        </a:solidFill>
                        <a:latin typeface="Cambria Math" panose="02040503050406030204" pitchFamily="18" charset="0"/>
                      </a:rPr>
                      <m:t>)≈0</m:t>
                    </m:r>
                  </m:oMath>
                </a14:m>
                <a:endParaRPr lang="en-US" altLang="zh-CN" sz="3200" spc="-10" dirty="0">
                  <a:latin typeface="+mn-ea"/>
                </a:endParaRPr>
              </a:p>
            </p:txBody>
          </p:sp>
        </mc:Choice>
        <mc:Fallback xmlns="">
          <p:sp>
            <p:nvSpPr>
              <p:cNvPr id="7" name="文本框 119">
                <a:extLst>
                  <a:ext uri="{FF2B5EF4-FFF2-40B4-BE49-F238E27FC236}">
                    <a16:creationId xmlns:a16="http://schemas.microsoft.com/office/drawing/2014/main" id="{BEE0B165-8DAA-454B-AC43-5B5DE7F91151}"/>
                  </a:ext>
                </a:extLst>
              </p:cNvPr>
              <p:cNvSpPr txBox="1">
                <a:spLocks noRot="1" noChangeAspect="1" noMove="1" noResize="1" noEditPoints="1" noAdjustHandles="1" noChangeArrowheads="1" noChangeShapeType="1" noTextEdit="1"/>
              </p:cNvSpPr>
              <p:nvPr/>
            </p:nvSpPr>
            <p:spPr>
              <a:xfrm>
                <a:off x="394036" y="3454778"/>
                <a:ext cx="11797963" cy="633187"/>
              </a:xfrm>
              <a:prstGeom prst="rect">
                <a:avLst/>
              </a:prstGeom>
              <a:blipFill>
                <a:blip r:embed="rId5"/>
                <a:stretch>
                  <a:fillRect l="-1183" t="-5882" b="-29412"/>
                </a:stretch>
              </a:blipFill>
            </p:spPr>
            <p:txBody>
              <a:bodyPr/>
              <a:lstStyle/>
              <a:p>
                <a:r>
                  <a:rPr lang="en-CN">
                    <a:noFill/>
                  </a:rPr>
                  <a:t> </a:t>
                </a:r>
              </a:p>
            </p:txBody>
          </p:sp>
        </mc:Fallback>
      </mc:AlternateContent>
      <p:sp>
        <p:nvSpPr>
          <p:cNvPr id="3" name="Right Arrow 2">
            <a:extLst>
              <a:ext uri="{FF2B5EF4-FFF2-40B4-BE49-F238E27FC236}">
                <a16:creationId xmlns:a16="http://schemas.microsoft.com/office/drawing/2014/main" id="{02B95888-5685-D247-BDA5-3297399849B1}"/>
              </a:ext>
            </a:extLst>
          </p:cNvPr>
          <p:cNvSpPr/>
          <p:nvPr/>
        </p:nvSpPr>
        <p:spPr>
          <a:xfrm>
            <a:off x="1069347" y="4324972"/>
            <a:ext cx="644577" cy="4497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FB9F7220-8E97-D84F-B62F-1629AC3C1B0D}"/>
                  </a:ext>
                </a:extLst>
              </p:cNvPr>
              <p:cNvSpPr txBox="1"/>
              <p:nvPr/>
            </p:nvSpPr>
            <p:spPr>
              <a:xfrm>
                <a:off x="2346058" y="4212614"/>
                <a:ext cx="4461973" cy="633187"/>
              </a:xfrm>
              <a:prstGeom prst="rect">
                <a:avLst/>
              </a:prstGeom>
              <a:noFill/>
            </p:spPr>
            <p:txBody>
              <a:bodyPr wrap="square" rtlCol="0">
                <a:spAutoFit/>
              </a:bodyPr>
              <a:lstStyle/>
              <a:p>
                <a:pPr>
                  <a:lnSpc>
                    <a:spcPct val="120000"/>
                  </a:lnSpc>
                </a:pPr>
                <a:r>
                  <a:rPr lang="zh-CN" altLang="en-US" sz="3200" spc="-10" dirty="0">
                    <a:latin typeface="+mn-ea"/>
                  </a:rPr>
                  <a:t>数据集</a:t>
                </a:r>
                <a14:m>
                  <m:oMath xmlns:m="http://schemas.openxmlformats.org/officeDocument/2006/math">
                    <m:r>
                      <a:rPr lang="zh-CN" altLang="en-US" sz="3200" i="1" spc="-10">
                        <a:latin typeface="Cambria Math" panose="02040503050406030204" pitchFamily="18" charset="0"/>
                      </a:rPr>
                      <m:t>𝒟</m:t>
                    </m:r>
                  </m:oMath>
                </a14:m>
                <a:r>
                  <a:rPr lang="zh-CN" altLang="en-US" sz="3200" spc="-10" dirty="0">
                    <a:latin typeface="+mn-ea"/>
                  </a:rPr>
                  <a:t>外</a:t>
                </a:r>
                <a14:m>
                  <m:oMath xmlns:m="http://schemas.openxmlformats.org/officeDocument/2006/math">
                    <m:r>
                      <a:rPr lang="en-US" altLang="zh-CN" sz="3200" i="1" spc="-10" dirty="0" smtClean="0">
                        <a:solidFill>
                          <a:srgbClr val="FF0000"/>
                        </a:solidFill>
                        <a:latin typeface="Cambria Math" panose="02040503050406030204" pitchFamily="18" charset="0"/>
                      </a:rPr>
                      <m:t>𝑔</m:t>
                    </m:r>
                    <m:r>
                      <a:rPr lang="en-US" altLang="zh-CN" sz="3200" i="1" spc="-10" dirty="0">
                        <a:solidFill>
                          <a:srgbClr val="FF0000"/>
                        </a:solidFill>
                        <a:latin typeface="Cambria Math" panose="02040503050406030204" pitchFamily="18" charset="0"/>
                        <a:ea typeface="Cambria Math" panose="02040503050406030204" pitchFamily="18" charset="0"/>
                      </a:rPr>
                      <m:t>≈</m:t>
                    </m:r>
                    <m:r>
                      <a:rPr lang="en-US" altLang="zh-CN" sz="3200" i="1" spc="-10" dirty="0">
                        <a:solidFill>
                          <a:srgbClr val="FF0000"/>
                        </a:solidFill>
                        <a:latin typeface="Cambria Math" panose="02040503050406030204" pitchFamily="18" charset="0"/>
                      </a:rPr>
                      <m:t>𝑓</m:t>
                    </m:r>
                  </m:oMath>
                </a14:m>
                <a:endParaRPr lang="en-US" altLang="zh-CN" sz="3200" spc="-10" dirty="0">
                  <a:latin typeface="+mn-ea"/>
                </a:endParaRPr>
              </a:p>
            </p:txBody>
          </p:sp>
        </mc:Choice>
        <mc:Fallback xmlns="">
          <p:sp>
            <p:nvSpPr>
              <p:cNvPr id="10" name="文本框 119">
                <a:extLst>
                  <a:ext uri="{FF2B5EF4-FFF2-40B4-BE49-F238E27FC236}">
                    <a16:creationId xmlns:a16="http://schemas.microsoft.com/office/drawing/2014/main" id="{FB9F7220-8E97-D84F-B62F-1629AC3C1B0D}"/>
                  </a:ext>
                </a:extLst>
              </p:cNvPr>
              <p:cNvSpPr txBox="1">
                <a:spLocks noRot="1" noChangeAspect="1" noMove="1" noResize="1" noEditPoints="1" noAdjustHandles="1" noChangeArrowheads="1" noChangeShapeType="1" noTextEdit="1"/>
              </p:cNvSpPr>
              <p:nvPr/>
            </p:nvSpPr>
            <p:spPr>
              <a:xfrm>
                <a:off x="2346058" y="4212614"/>
                <a:ext cx="4461973" cy="633187"/>
              </a:xfrm>
              <a:prstGeom prst="rect">
                <a:avLst/>
              </a:prstGeom>
              <a:blipFill>
                <a:blip r:embed="rId6"/>
                <a:stretch>
                  <a:fillRect l="-3399" t="-3922" b="-31373"/>
                </a:stretch>
              </a:blipFill>
            </p:spPr>
            <p:txBody>
              <a:bodyPr/>
              <a:lstStyle/>
              <a:p>
                <a:r>
                  <a:rPr lang="en-CN">
                    <a:noFill/>
                  </a:rPr>
                  <a:t> </a:t>
                </a:r>
              </a:p>
            </p:txBody>
          </p:sp>
        </mc:Fallback>
      </mc:AlternateContent>
      <p:sp>
        <p:nvSpPr>
          <p:cNvPr id="11" name="Right Arrow 10">
            <a:extLst>
              <a:ext uri="{FF2B5EF4-FFF2-40B4-BE49-F238E27FC236}">
                <a16:creationId xmlns:a16="http://schemas.microsoft.com/office/drawing/2014/main" id="{A7464B18-F28E-D943-8FA2-3D869AF2E345}"/>
              </a:ext>
            </a:extLst>
          </p:cNvPr>
          <p:cNvSpPr/>
          <p:nvPr/>
        </p:nvSpPr>
        <p:spPr>
          <a:xfrm>
            <a:off x="6650733" y="4324973"/>
            <a:ext cx="644577" cy="4497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2" name="文本框 119">
            <a:extLst>
              <a:ext uri="{FF2B5EF4-FFF2-40B4-BE49-F238E27FC236}">
                <a16:creationId xmlns:a16="http://schemas.microsoft.com/office/drawing/2014/main" id="{C14C98D0-362A-ED42-95D3-7BA0AAE2B44D}"/>
              </a:ext>
            </a:extLst>
          </p:cNvPr>
          <p:cNvSpPr txBox="1"/>
          <p:nvPr/>
        </p:nvSpPr>
        <p:spPr>
          <a:xfrm>
            <a:off x="7575127" y="4212614"/>
            <a:ext cx="4461973" cy="633187"/>
          </a:xfrm>
          <a:prstGeom prst="rect">
            <a:avLst/>
          </a:prstGeom>
          <a:noFill/>
        </p:spPr>
        <p:txBody>
          <a:bodyPr wrap="square" rtlCol="0">
            <a:spAutoFit/>
          </a:bodyPr>
          <a:lstStyle/>
          <a:p>
            <a:pPr>
              <a:lnSpc>
                <a:spcPct val="120000"/>
              </a:lnSpc>
            </a:pPr>
            <a:r>
              <a:rPr lang="zh-CN" altLang="en-CN" sz="3200" spc="-10" dirty="0">
                <a:latin typeface="+mn-ea"/>
              </a:rPr>
              <a:t>机器可学习</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2C4FE813-AE81-B043-8F9C-2D293BE016CA}"/>
                  </a:ext>
                </a:extLst>
              </p:cNvPr>
              <p:cNvSpPr txBox="1"/>
              <p:nvPr/>
            </p:nvSpPr>
            <p:spPr>
              <a:xfrm>
                <a:off x="566960" y="5057456"/>
                <a:ext cx="11625040" cy="1223155"/>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3200" spc="-10" dirty="0">
                    <a:solidFill>
                      <a:schemeClr val="accent1">
                        <a:lumMod val="75000"/>
                      </a:schemeClr>
                    </a:solidFill>
                    <a:latin typeface="+mn-ea"/>
                  </a:rPr>
                  <a:t>问题</a:t>
                </a:r>
                <a:r>
                  <a:rPr lang="zh-CN" altLang="en-US" sz="3200" spc="-10" dirty="0">
                    <a:latin typeface="+mn-ea"/>
                  </a:rPr>
                  <a:t>：当</a:t>
                </a:r>
                <a14:m>
                  <m:oMath xmlns:m="http://schemas.openxmlformats.org/officeDocument/2006/math">
                    <m:r>
                      <a:rPr lang="en-US" altLang="zh-CN" sz="3200" i="1" spc="-10">
                        <a:latin typeface="Cambria Math" panose="02040503050406030204" pitchFamily="18" charset="0"/>
                      </a:rPr>
                      <m:t>𝑀</m:t>
                    </m:r>
                  </m:oMath>
                </a14:m>
                <a:r>
                  <a:rPr lang="zh-CN" altLang="en-US" sz="3200" spc="-10" dirty="0">
                    <a:latin typeface="+mn-ea"/>
                  </a:rPr>
                  <a:t>无限时，怎么论证机器可学习？</a:t>
                </a:r>
                <a:endParaRPr lang="en-US" altLang="zh-CN" sz="3200" spc="-10" dirty="0">
                  <a:latin typeface="+mn-ea"/>
                </a:endParaRPr>
              </a:p>
              <a:p>
                <a:pPr marL="457200" indent="-457200">
                  <a:lnSpc>
                    <a:spcPct val="120000"/>
                  </a:lnSpc>
                  <a:buFont typeface="Wingdings" pitchFamily="2" charset="2"/>
                  <a:buChar char="v"/>
                </a:pPr>
                <a:r>
                  <a:rPr lang="zh-CN" altLang="en-US" sz="3200" spc="-10" dirty="0">
                    <a:latin typeface="+mn-ea"/>
                  </a:rPr>
                  <a:t>参考资料：</a:t>
                </a:r>
                <a:r>
                  <a:rPr lang="en-US" altLang="zh-CN" sz="3200" spc="-10" dirty="0">
                    <a:latin typeface="+mn-ea"/>
                  </a:rPr>
                  <a:t> </a:t>
                </a:r>
                <a:r>
                  <a:rPr lang="en-US" altLang="zh-CN" sz="3200" b="1" spc="-10" dirty="0">
                    <a:solidFill>
                      <a:schemeClr val="accent1">
                        <a:lumMod val="75000"/>
                      </a:schemeClr>
                    </a:solidFill>
                    <a:latin typeface="+mn-ea"/>
                  </a:rPr>
                  <a:t>Learning from data</a:t>
                </a:r>
                <a:r>
                  <a:rPr lang="en-US" altLang="zh-CN" sz="3200" spc="-10" dirty="0">
                    <a:latin typeface="+mn-ea"/>
                  </a:rPr>
                  <a:t>, 2012, </a:t>
                </a:r>
                <a:r>
                  <a:rPr lang="en-US" sz="3200" dirty="0"/>
                  <a:t>Abu-Mostafa et al.</a:t>
                </a:r>
                <a:endParaRPr lang="en-US" altLang="zh-CN" sz="3200" spc="-10" dirty="0">
                  <a:latin typeface="+mn-ea"/>
                </a:endParaRPr>
              </a:p>
            </p:txBody>
          </p:sp>
        </mc:Choice>
        <mc:Fallback xmlns="">
          <p:sp>
            <p:nvSpPr>
              <p:cNvPr id="14" name="文本框 119">
                <a:extLst>
                  <a:ext uri="{FF2B5EF4-FFF2-40B4-BE49-F238E27FC236}">
                    <a16:creationId xmlns:a16="http://schemas.microsoft.com/office/drawing/2014/main" id="{2C4FE813-AE81-B043-8F9C-2D293BE016CA}"/>
                  </a:ext>
                </a:extLst>
              </p:cNvPr>
              <p:cNvSpPr txBox="1">
                <a:spLocks noRot="1" noChangeAspect="1" noMove="1" noResize="1" noEditPoints="1" noAdjustHandles="1" noChangeArrowheads="1" noChangeShapeType="1" noTextEdit="1"/>
              </p:cNvSpPr>
              <p:nvPr/>
            </p:nvSpPr>
            <p:spPr>
              <a:xfrm>
                <a:off x="566960" y="5057456"/>
                <a:ext cx="11625040" cy="1223155"/>
              </a:xfrm>
              <a:prstGeom prst="rect">
                <a:avLst/>
              </a:prstGeom>
              <a:blipFill>
                <a:blip r:embed="rId7"/>
                <a:stretch>
                  <a:fillRect l="-1200" t="-2062" b="-16495"/>
                </a:stretch>
              </a:blipFill>
            </p:spPr>
            <p:txBody>
              <a:bodyPr/>
              <a:lstStyle/>
              <a:p>
                <a:r>
                  <a:rPr lang="en-CN">
                    <a:noFill/>
                  </a:rPr>
                  <a:t> </a:t>
                </a:r>
              </a:p>
            </p:txBody>
          </p:sp>
        </mc:Fallback>
      </mc:AlternateContent>
    </p:spTree>
    <p:extLst>
      <p:ext uri="{BB962C8B-B14F-4D97-AF65-F5344CB8AC3E}">
        <p14:creationId xmlns:p14="http://schemas.microsoft.com/office/powerpoint/2010/main" val="39097095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13" name="文本框 119">
            <a:extLst>
              <a:ext uri="{FF2B5EF4-FFF2-40B4-BE49-F238E27FC236}">
                <a16:creationId xmlns:a16="http://schemas.microsoft.com/office/drawing/2014/main" id="{D615AEAD-C571-1948-9AC8-487E74109DA2}"/>
              </a:ext>
            </a:extLst>
          </p:cNvPr>
          <p:cNvSpPr txBox="1"/>
          <p:nvPr/>
        </p:nvSpPr>
        <p:spPr>
          <a:xfrm>
            <a:off x="394037" y="1073741"/>
            <a:ext cx="11178369" cy="632161"/>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solidFill>
                  <a:schemeClr val="accent1"/>
                </a:solidFill>
                <a:latin typeface="+mn-ea"/>
              </a:rPr>
              <a:t>测验</a:t>
            </a:r>
            <a:r>
              <a:rPr lang="zh-CN" altLang="en-US" sz="3200" spc="-10" dirty="0">
                <a:solidFill>
                  <a:schemeClr val="accent1"/>
                </a:solidFill>
                <a:latin typeface="+mn-ea"/>
              </a:rPr>
              <a:t>：</a:t>
            </a:r>
            <a:r>
              <a:rPr lang="zh-CN" altLang="en-US" sz="3200" spc="-10" dirty="0">
                <a:latin typeface="+mn-ea"/>
              </a:rPr>
              <a:t>根据霍夫定不等式</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66C1CC09-BB46-C043-A383-352AD72E14CB}"/>
                  </a:ext>
                </a:extLst>
              </p:cNvPr>
              <p:cNvSpPr txBox="1"/>
              <p:nvPr/>
            </p:nvSpPr>
            <p:spPr>
              <a:xfrm>
                <a:off x="1298161" y="1707655"/>
                <a:ext cx="10004839" cy="683264"/>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a:solidFill>
                                    <a:schemeClr val="tx1"/>
                                  </a:solidFill>
                                  <a:latin typeface="Cambria Math" panose="02040503050406030204" pitchFamily="18" charset="0"/>
                                </a:rPr>
                                <m:t>h</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a:solidFill>
                                    <a:schemeClr val="tx1"/>
                                  </a:solidFill>
                                  <a:latin typeface="Cambria Math" panose="02040503050406030204" pitchFamily="18" charset="0"/>
                                </a:rPr>
                                <m:t>h</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smtClean="0">
                          <a:solidFill>
                            <a:schemeClr val="tx1"/>
                          </a:solidFill>
                          <a:latin typeface="Cambria Math" panose="02040503050406030204" pitchFamily="18" charset="0"/>
                        </a:rPr>
                        <m:t>2</m:t>
                      </m:r>
                      <m:r>
                        <m:rPr>
                          <m:sty m:val="p"/>
                        </m:rPr>
                        <a:rPr lang="en-US" altLang="zh-CN" sz="3200" b="0" i="0" spc="-10" smtClean="0">
                          <a:solidFill>
                            <a:schemeClr val="tx1"/>
                          </a:solidFill>
                          <a:latin typeface="Cambria Math" panose="02040503050406030204" pitchFamily="18" charset="0"/>
                        </a:rPr>
                        <m:t>Mex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−2</m:t>
                              </m:r>
                              <m:sSup>
                                <m:sSupPr>
                                  <m:ctrlPr>
                                    <a:rPr lang="en-US" altLang="zh-CN" sz="3200" i="1" spc="-10" smtClean="0">
                                      <a:solidFill>
                                        <a:schemeClr val="tx1"/>
                                      </a:solidFill>
                                      <a:latin typeface="Cambria Math" panose="02040503050406030204" pitchFamily="18" charset="0"/>
                                    </a:rPr>
                                  </m:ctrlPr>
                                </m:sSupPr>
                                <m:e>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r>
                        <a:rPr lang="en-US" altLang="zh-CN" sz="3200" b="0" i="1" spc="-10" smtClean="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ea typeface="Cambria Math" panose="02040503050406030204" pitchFamily="18" charset="0"/>
                        </a:rPr>
                        <m:t>𝛿</m:t>
                      </m:r>
                    </m:oMath>
                  </m:oMathPara>
                </a14:m>
                <a:endParaRPr lang="en-US" altLang="zh-CN" sz="3200" spc="-10" dirty="0">
                  <a:solidFill>
                    <a:schemeClr val="tx1"/>
                  </a:solidFill>
                  <a:latin typeface="+mn-ea"/>
                </a:endParaRPr>
              </a:p>
            </p:txBody>
          </p:sp>
        </mc:Choice>
        <mc:Fallback xmlns="">
          <p:sp>
            <p:nvSpPr>
              <p:cNvPr id="14" name="文本框 119">
                <a:extLst>
                  <a:ext uri="{FF2B5EF4-FFF2-40B4-BE49-F238E27FC236}">
                    <a16:creationId xmlns:a16="http://schemas.microsoft.com/office/drawing/2014/main" id="{66C1CC09-BB46-C043-A383-352AD72E14CB}"/>
                  </a:ext>
                </a:extLst>
              </p:cNvPr>
              <p:cNvSpPr txBox="1">
                <a:spLocks noRot="1" noChangeAspect="1" noMove="1" noResize="1" noEditPoints="1" noAdjustHandles="1" noChangeArrowheads="1" noChangeShapeType="1" noTextEdit="1"/>
              </p:cNvSpPr>
              <p:nvPr/>
            </p:nvSpPr>
            <p:spPr>
              <a:xfrm>
                <a:off x="1298161" y="1707655"/>
                <a:ext cx="10004839" cy="683264"/>
              </a:xfrm>
              <a:prstGeom prst="rect">
                <a:avLst/>
              </a:prstGeom>
              <a:blipFill>
                <a:blip r:embed="rId3"/>
                <a:stretch>
                  <a:fillRect b="-1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19">
                <a:extLst>
                  <a:ext uri="{FF2B5EF4-FFF2-40B4-BE49-F238E27FC236}">
                    <a16:creationId xmlns:a16="http://schemas.microsoft.com/office/drawing/2014/main" id="{876220C9-7AA2-6441-8875-A6C4579073AA}"/>
                  </a:ext>
                </a:extLst>
              </p:cNvPr>
              <p:cNvSpPr txBox="1"/>
              <p:nvPr/>
            </p:nvSpPr>
            <p:spPr>
              <a:xfrm>
                <a:off x="394036" y="2467030"/>
                <a:ext cx="11178369" cy="1815049"/>
              </a:xfrm>
              <a:prstGeom prst="rect">
                <a:avLst/>
              </a:prstGeom>
              <a:noFill/>
            </p:spPr>
            <p:txBody>
              <a:bodyPr wrap="square" rtlCol="0">
                <a:spAutoFit/>
              </a:bodyPr>
              <a:lstStyle/>
              <a:p>
                <a:pPr>
                  <a:lnSpc>
                    <a:spcPct val="120000"/>
                  </a:lnSpc>
                </a:pPr>
                <a:r>
                  <a:rPr lang="zh-CN" altLang="en-US" sz="3200" spc="-10" dirty="0">
                    <a:latin typeface="+mn-ea"/>
                  </a:rPr>
                  <a:t>可由给定的容忍误差</a:t>
                </a:r>
                <a14:m>
                  <m:oMath xmlns:m="http://schemas.openxmlformats.org/officeDocument/2006/math">
                    <m:r>
                      <a:rPr lang="en-US" altLang="zh-CN" sz="3200" b="1" i="1" spc="-10">
                        <a:latin typeface="Cambria Math" panose="02040503050406030204" pitchFamily="18" charset="0"/>
                        <a:ea typeface="Cambria Math" panose="02040503050406030204" pitchFamily="18" charset="0"/>
                      </a:rPr>
                      <m:t>𝜺</m:t>
                    </m:r>
                  </m:oMath>
                </a14:m>
                <a:r>
                  <a:rPr lang="zh-CN" altLang="en-US" sz="3200" spc="-10" dirty="0">
                    <a:latin typeface="+mn-ea"/>
                  </a:rPr>
                  <a:t>和对坏样本的容忍误差</a:t>
                </a:r>
                <a14:m>
                  <m:oMath xmlns:m="http://schemas.openxmlformats.org/officeDocument/2006/math">
                    <m:r>
                      <a:rPr lang="en-US" altLang="zh-CN" sz="3200" b="1" i="1" spc="-10">
                        <a:latin typeface="Cambria Math" panose="02040503050406030204" pitchFamily="18" charset="0"/>
                        <a:ea typeface="Cambria Math" panose="02040503050406030204" pitchFamily="18" charset="0"/>
                      </a:rPr>
                      <m:t>𝜹</m:t>
                    </m:r>
                  </m:oMath>
                </a14:m>
                <a:r>
                  <a:rPr lang="zh-CN" altLang="en-US" sz="3200" spc="-10" dirty="0">
                    <a:latin typeface="+mn-ea"/>
                  </a:rPr>
                  <a:t>来确定需要收集多大的数据集</a:t>
                </a:r>
                <a14:m>
                  <m:oMath xmlns:m="http://schemas.openxmlformats.org/officeDocument/2006/math">
                    <m:r>
                      <a:rPr lang="en-US" altLang="zh-CN" sz="3200" b="1" i="1" spc="-10">
                        <a:latin typeface="Cambria Math" panose="02040503050406030204" pitchFamily="18" charset="0"/>
                      </a:rPr>
                      <m:t>𝑵</m:t>
                    </m:r>
                  </m:oMath>
                </a14:m>
                <a:r>
                  <a:rPr lang="zh-CN" altLang="en-US" sz="3200" spc="-10" dirty="0">
                    <a:latin typeface="+mn-ea"/>
                  </a:rPr>
                  <a:t>来满足该要求。给定</a:t>
                </a:r>
                <a14:m>
                  <m:oMath xmlns:m="http://schemas.openxmlformats.org/officeDocument/2006/math">
                    <m:r>
                      <a:rPr lang="en-US" altLang="zh-CN" sz="3200" b="1" i="1" spc="-10">
                        <a:latin typeface="Cambria Math" panose="02040503050406030204" pitchFamily="18" charset="0"/>
                        <a:ea typeface="Cambria Math" panose="02040503050406030204" pitchFamily="18" charset="0"/>
                      </a:rPr>
                      <m:t>𝜺</m:t>
                    </m:r>
                    <m:r>
                      <a:rPr lang="en-US" altLang="zh-CN" sz="3200" b="1" i="1" spc="-10" smtClean="0">
                        <a:latin typeface="Cambria Math" panose="02040503050406030204" pitchFamily="18" charset="0"/>
                        <a:ea typeface="Cambria Math" panose="02040503050406030204" pitchFamily="18" charset="0"/>
                      </a:rPr>
                      <m:t>=</m:t>
                    </m:r>
                    <m:r>
                      <a:rPr lang="en-US" altLang="zh-CN" sz="3200" b="1" i="1" spc="-10" smtClean="0">
                        <a:latin typeface="Cambria Math" panose="02040503050406030204" pitchFamily="18" charset="0"/>
                        <a:ea typeface="Cambria Math" panose="02040503050406030204" pitchFamily="18" charset="0"/>
                      </a:rPr>
                      <m:t>𝟎</m:t>
                    </m:r>
                    <m:r>
                      <a:rPr lang="en-US" altLang="zh-CN" sz="3200" b="1" i="1" spc="-10" smtClean="0">
                        <a:latin typeface="Cambria Math" panose="02040503050406030204" pitchFamily="18" charset="0"/>
                        <a:ea typeface="Cambria Math" panose="02040503050406030204" pitchFamily="18" charset="0"/>
                      </a:rPr>
                      <m:t>.</m:t>
                    </m:r>
                    <m:r>
                      <a:rPr lang="en-US" altLang="zh-CN" sz="3200" b="1" i="1" spc="-10" smtClean="0">
                        <a:latin typeface="Cambria Math" panose="02040503050406030204" pitchFamily="18" charset="0"/>
                        <a:ea typeface="Cambria Math" panose="02040503050406030204" pitchFamily="18" charset="0"/>
                      </a:rPr>
                      <m:t>𝟏</m:t>
                    </m:r>
                  </m:oMath>
                </a14:m>
                <a:r>
                  <a:rPr lang="en-US" altLang="zh-CN" sz="3200" spc="-10" dirty="0">
                    <a:latin typeface="+mn-ea"/>
                  </a:rPr>
                  <a:t>,</a:t>
                </a:r>
                <a:r>
                  <a:rPr lang="en-US" altLang="zh-CN" sz="3200" b="1" spc="-10" dirty="0">
                    <a:ea typeface="Cambria Math" panose="02040503050406030204" pitchFamily="18" charset="0"/>
                  </a:rPr>
                  <a:t> </a:t>
                </a:r>
                <a14:m>
                  <m:oMath xmlns:m="http://schemas.openxmlformats.org/officeDocument/2006/math">
                    <m:r>
                      <a:rPr lang="en-US" altLang="zh-CN" sz="3200" b="1" i="1" spc="-10">
                        <a:latin typeface="Cambria Math" panose="02040503050406030204" pitchFamily="18" charset="0"/>
                        <a:ea typeface="Cambria Math" panose="02040503050406030204" pitchFamily="18" charset="0"/>
                      </a:rPr>
                      <m:t>𝜹</m:t>
                    </m:r>
                    <m:r>
                      <a:rPr lang="en-US" altLang="zh-CN" sz="3200" b="0" i="0" spc="-10" smtClean="0">
                        <a:latin typeface="Cambria Math" panose="02040503050406030204" pitchFamily="18" charset="0"/>
                        <a:ea typeface="Cambria Math" panose="02040503050406030204" pitchFamily="18" charset="0"/>
                      </a:rPr>
                      <m:t>=</m:t>
                    </m:r>
                    <m:r>
                      <a:rPr lang="en-US" altLang="zh-CN" sz="3200" b="1" i="0" spc="-10" smtClean="0">
                        <a:latin typeface="Cambria Math" panose="02040503050406030204" pitchFamily="18" charset="0"/>
                        <a:ea typeface="Cambria Math" panose="02040503050406030204" pitchFamily="18" charset="0"/>
                      </a:rPr>
                      <m:t>𝟎</m:t>
                    </m:r>
                    <m:r>
                      <a:rPr lang="en-US" altLang="zh-CN" sz="3200" b="1" i="0" spc="-10" smtClean="0">
                        <a:latin typeface="Cambria Math" panose="02040503050406030204" pitchFamily="18" charset="0"/>
                        <a:ea typeface="Cambria Math" panose="02040503050406030204" pitchFamily="18" charset="0"/>
                      </a:rPr>
                      <m:t>.</m:t>
                    </m:r>
                    <m:r>
                      <a:rPr lang="en-US" altLang="zh-CN" sz="3200" b="1" i="0" spc="-10" smtClean="0">
                        <a:latin typeface="Cambria Math" panose="02040503050406030204" pitchFamily="18" charset="0"/>
                        <a:ea typeface="Cambria Math" panose="02040503050406030204" pitchFamily="18" charset="0"/>
                      </a:rPr>
                      <m:t>𝟎𝟓</m:t>
                    </m:r>
                  </m:oMath>
                </a14:m>
                <a:r>
                  <a:rPr lang="en-US" altLang="zh-CN" sz="3200" spc="-10" dirty="0">
                    <a:latin typeface="+mn-ea"/>
                  </a:rPr>
                  <a:t>,</a:t>
                </a:r>
                <a:r>
                  <a:rPr lang="en-US" altLang="zh-CN" sz="3200" b="1" spc="-10" dirty="0"/>
                  <a:t> </a:t>
                </a:r>
                <a14:m>
                  <m:oMath xmlns:m="http://schemas.openxmlformats.org/officeDocument/2006/math">
                    <m:r>
                      <a:rPr lang="en-US" altLang="zh-CN" sz="3200" b="1" spc="-10">
                        <a:latin typeface="Cambria Math" panose="02040503050406030204" pitchFamily="18" charset="0"/>
                      </a:rPr>
                      <m:t>𝐌</m:t>
                    </m:r>
                    <m:r>
                      <a:rPr lang="en-US" altLang="zh-CN" sz="3200" b="1" i="0" spc="-10" smtClean="0">
                        <a:latin typeface="Cambria Math" panose="02040503050406030204" pitchFamily="18" charset="0"/>
                      </a:rPr>
                      <m:t>=</m:t>
                    </m:r>
                    <m:r>
                      <a:rPr lang="en-US" altLang="zh-CN" sz="3200" b="1" i="0" spc="-10" smtClean="0">
                        <a:latin typeface="Cambria Math" panose="02040503050406030204" pitchFamily="18" charset="0"/>
                      </a:rPr>
                      <m:t>𝟏𝟎𝟎</m:t>
                    </m:r>
                  </m:oMath>
                </a14:m>
                <a:r>
                  <a:rPr lang="en-US" altLang="zh-CN" sz="3200" spc="-10" dirty="0">
                    <a:latin typeface="+mn-ea"/>
                  </a:rPr>
                  <a:t>,</a:t>
                </a:r>
                <a:r>
                  <a:rPr lang="zh-CN" altLang="en-US" sz="3200" spc="-10" dirty="0">
                    <a:latin typeface="+mn-ea"/>
                  </a:rPr>
                  <a:t>那么需要多大的数据集。</a:t>
                </a:r>
                <a:endParaRPr lang="en-US" altLang="zh-CN" sz="3200" spc="-10" dirty="0">
                  <a:latin typeface="+mn-ea"/>
                </a:endParaRPr>
              </a:p>
            </p:txBody>
          </p:sp>
        </mc:Choice>
        <mc:Fallback xmlns="">
          <p:sp>
            <p:nvSpPr>
              <p:cNvPr id="15" name="文本框 119">
                <a:extLst>
                  <a:ext uri="{FF2B5EF4-FFF2-40B4-BE49-F238E27FC236}">
                    <a16:creationId xmlns:a16="http://schemas.microsoft.com/office/drawing/2014/main" id="{876220C9-7AA2-6441-8875-A6C4579073AA}"/>
                  </a:ext>
                </a:extLst>
              </p:cNvPr>
              <p:cNvSpPr txBox="1">
                <a:spLocks noRot="1" noChangeAspect="1" noMove="1" noResize="1" noEditPoints="1" noAdjustHandles="1" noChangeArrowheads="1" noChangeShapeType="1" noTextEdit="1"/>
              </p:cNvSpPr>
              <p:nvPr/>
            </p:nvSpPr>
            <p:spPr>
              <a:xfrm>
                <a:off x="394036" y="2467030"/>
                <a:ext cx="11178369" cy="1815049"/>
              </a:xfrm>
              <a:prstGeom prst="rect">
                <a:avLst/>
              </a:prstGeom>
              <a:blipFill>
                <a:blip r:embed="rId4"/>
                <a:stretch>
                  <a:fillRect l="-1362" t="-1399" r="-1135" b="-11189"/>
                </a:stretch>
              </a:blipFill>
            </p:spPr>
            <p:txBody>
              <a:bodyPr/>
              <a:lstStyle/>
              <a:p>
                <a:r>
                  <a:rPr lang="en-CN">
                    <a:noFill/>
                  </a:rPr>
                  <a:t> </a:t>
                </a:r>
              </a:p>
            </p:txBody>
          </p:sp>
        </mc:Fallback>
      </mc:AlternateContent>
      <p:sp>
        <p:nvSpPr>
          <p:cNvPr id="16" name="文本框 119">
            <a:extLst>
              <a:ext uri="{FF2B5EF4-FFF2-40B4-BE49-F238E27FC236}">
                <a16:creationId xmlns:a16="http://schemas.microsoft.com/office/drawing/2014/main" id="{10875EBA-0818-C144-B3EC-7DE857C4FDB8}"/>
              </a:ext>
            </a:extLst>
          </p:cNvPr>
          <p:cNvSpPr txBox="1"/>
          <p:nvPr/>
        </p:nvSpPr>
        <p:spPr>
          <a:xfrm>
            <a:off x="1293311" y="4733683"/>
            <a:ext cx="8775787" cy="633187"/>
          </a:xfrm>
          <a:prstGeom prst="rect">
            <a:avLst/>
          </a:prstGeom>
          <a:noFill/>
        </p:spPr>
        <p:txBody>
          <a:bodyPr wrap="square" rtlCol="0">
            <a:spAutoFit/>
          </a:bodyPr>
          <a:lstStyle/>
          <a:p>
            <a:pPr>
              <a:lnSpc>
                <a:spcPct val="120000"/>
              </a:lnSpc>
            </a:pPr>
            <a:r>
              <a:rPr lang="en-US" altLang="zh-CN" sz="3200" spc="-10" dirty="0">
                <a:solidFill>
                  <a:schemeClr val="accent1"/>
                </a:solidFill>
                <a:latin typeface="+mn-ea"/>
              </a:rPr>
              <a:t>A</a:t>
            </a:r>
            <a:r>
              <a:rPr lang="zh-CN" altLang="en-US" sz="3200" spc="-10" dirty="0">
                <a:solidFill>
                  <a:schemeClr val="accent1"/>
                </a:solidFill>
                <a:latin typeface="+mn-ea"/>
              </a:rPr>
              <a:t>、</a:t>
            </a:r>
            <a:r>
              <a:rPr lang="en-US" altLang="zh-CN" sz="3200" spc="-10" dirty="0">
                <a:solidFill>
                  <a:schemeClr val="accent1"/>
                </a:solidFill>
                <a:latin typeface="+mn-ea"/>
              </a:rPr>
              <a:t>215</a:t>
            </a:r>
            <a:r>
              <a:rPr lang="zh-CN" altLang="en-US" sz="3200" spc="-10" dirty="0">
                <a:solidFill>
                  <a:schemeClr val="accent1"/>
                </a:solidFill>
                <a:latin typeface="+mn-ea"/>
              </a:rPr>
              <a:t>        </a:t>
            </a:r>
            <a:r>
              <a:rPr lang="en-US" altLang="zh-CN" sz="3200" spc="-10" dirty="0">
                <a:solidFill>
                  <a:schemeClr val="accent1"/>
                </a:solidFill>
                <a:latin typeface="+mn-ea"/>
              </a:rPr>
              <a:t>B</a:t>
            </a:r>
            <a:r>
              <a:rPr lang="zh-CN" altLang="en-US" sz="3200" spc="-10" dirty="0">
                <a:solidFill>
                  <a:schemeClr val="accent1"/>
                </a:solidFill>
                <a:latin typeface="+mn-ea"/>
              </a:rPr>
              <a:t>、</a:t>
            </a:r>
            <a:r>
              <a:rPr lang="en-US" altLang="zh-CN" sz="3200" spc="-10" dirty="0">
                <a:solidFill>
                  <a:schemeClr val="accent1"/>
                </a:solidFill>
                <a:latin typeface="+mn-ea"/>
              </a:rPr>
              <a:t>415</a:t>
            </a:r>
            <a:r>
              <a:rPr lang="zh-CN" altLang="en-US" sz="3200" spc="-10" dirty="0">
                <a:solidFill>
                  <a:schemeClr val="accent1"/>
                </a:solidFill>
                <a:latin typeface="+mn-ea"/>
              </a:rPr>
              <a:t>       </a:t>
            </a:r>
            <a:r>
              <a:rPr lang="en-US" altLang="zh-CN" sz="3200" spc="-10" dirty="0">
                <a:solidFill>
                  <a:schemeClr val="accent1"/>
                </a:solidFill>
                <a:latin typeface="+mn-ea"/>
              </a:rPr>
              <a:t>C</a:t>
            </a:r>
            <a:r>
              <a:rPr lang="zh-CN" altLang="en-US" sz="3200" spc="-10" dirty="0">
                <a:solidFill>
                  <a:schemeClr val="accent1"/>
                </a:solidFill>
                <a:latin typeface="+mn-ea"/>
              </a:rPr>
              <a:t>、</a:t>
            </a:r>
            <a:r>
              <a:rPr lang="en-US" altLang="zh-CN" sz="3200" spc="-10" dirty="0">
                <a:solidFill>
                  <a:schemeClr val="accent1"/>
                </a:solidFill>
                <a:latin typeface="+mn-ea"/>
              </a:rPr>
              <a:t>615</a:t>
            </a:r>
            <a:r>
              <a:rPr lang="zh-CN" altLang="en-US" sz="3200" spc="-10" dirty="0">
                <a:solidFill>
                  <a:schemeClr val="accent1"/>
                </a:solidFill>
                <a:latin typeface="+mn-ea"/>
              </a:rPr>
              <a:t>     </a:t>
            </a:r>
            <a:r>
              <a:rPr lang="en-US" altLang="zh-CN" sz="3200" spc="-10" dirty="0">
                <a:solidFill>
                  <a:schemeClr val="accent1"/>
                </a:solidFill>
                <a:latin typeface="+mn-ea"/>
              </a:rPr>
              <a:t>D</a:t>
            </a:r>
            <a:r>
              <a:rPr lang="zh-CN" altLang="en-US" sz="3200" spc="-10" dirty="0">
                <a:solidFill>
                  <a:schemeClr val="accent1"/>
                </a:solidFill>
                <a:latin typeface="+mn-ea"/>
              </a:rPr>
              <a:t>、</a:t>
            </a:r>
            <a:r>
              <a:rPr lang="en-US" altLang="zh-CN" sz="3200" spc="-10" dirty="0">
                <a:solidFill>
                  <a:schemeClr val="accent1"/>
                </a:solidFill>
                <a:latin typeface="+mn-ea"/>
              </a:rPr>
              <a:t>815</a:t>
            </a:r>
            <a:r>
              <a:rPr lang="zh-CN" altLang="en-US" sz="3200" spc="-10" dirty="0">
                <a:solidFill>
                  <a:schemeClr val="accent1"/>
                </a:solidFill>
                <a:latin typeface="+mn-ea"/>
              </a:rPr>
              <a:t>  </a:t>
            </a:r>
            <a:endParaRPr lang="en-US" altLang="zh-CN" sz="3200" spc="-10" dirty="0">
              <a:latin typeface="+mn-ea"/>
            </a:endParaRPr>
          </a:p>
        </p:txBody>
      </p:sp>
      <p:sp>
        <p:nvSpPr>
          <p:cNvPr id="17" name="Text Box 314">
            <a:extLst>
              <a:ext uri="{FF2B5EF4-FFF2-40B4-BE49-F238E27FC236}">
                <a16:creationId xmlns:a16="http://schemas.microsoft.com/office/drawing/2014/main" id="{AA6A15B2-39DA-F64D-A014-E68BA03ED49B}"/>
              </a:ext>
            </a:extLst>
          </p:cNvPr>
          <p:cNvSpPr txBox="1">
            <a:spLocks noChangeArrowheads="1"/>
          </p:cNvSpPr>
          <p:nvPr/>
        </p:nvSpPr>
        <p:spPr bwMode="auto">
          <a:xfrm>
            <a:off x="3484310" y="5322594"/>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pic>
        <p:nvPicPr>
          <p:cNvPr id="2" name="Picture 1">
            <a:extLst>
              <a:ext uri="{FF2B5EF4-FFF2-40B4-BE49-F238E27FC236}">
                <a16:creationId xmlns:a16="http://schemas.microsoft.com/office/drawing/2014/main" id="{12D0739C-2D50-7B48-B383-C7360AACA161}"/>
              </a:ext>
            </a:extLst>
          </p:cNvPr>
          <p:cNvPicPr>
            <a:picLocks noChangeAspect="1"/>
          </p:cNvPicPr>
          <p:nvPr/>
        </p:nvPicPr>
        <p:blipFill>
          <a:blip r:embed="rId5"/>
          <a:stretch>
            <a:fillRect/>
          </a:stretch>
        </p:blipFill>
        <p:spPr>
          <a:xfrm>
            <a:off x="8940800" y="5725224"/>
            <a:ext cx="2006600" cy="520700"/>
          </a:xfrm>
          <a:prstGeom prst="rect">
            <a:avLst/>
          </a:prstGeom>
        </p:spPr>
      </p:pic>
    </p:spTree>
    <p:extLst>
      <p:ext uri="{BB962C8B-B14F-4D97-AF65-F5344CB8AC3E}">
        <p14:creationId xmlns:p14="http://schemas.microsoft.com/office/powerpoint/2010/main" val="85553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3" name="文本框 119">
                <a:extLst>
                  <a:ext uri="{FF2B5EF4-FFF2-40B4-BE49-F238E27FC236}">
                    <a16:creationId xmlns:a16="http://schemas.microsoft.com/office/drawing/2014/main" id="{D615AEAD-C571-1948-9AC8-487E74109DA2}"/>
                  </a:ext>
                </a:extLst>
              </p:cNvPr>
              <p:cNvSpPr txBox="1"/>
              <p:nvPr/>
            </p:nvSpPr>
            <p:spPr>
              <a:xfrm>
                <a:off x="92980" y="1740292"/>
                <a:ext cx="12238720"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存在多个假设时，</a:t>
                </a:r>
                <a14:m>
                  <m:oMath xmlns:m="http://schemas.openxmlformats.org/officeDocument/2006/math">
                    <m:r>
                      <m:rPr>
                        <m:sty m:val="p"/>
                      </m:rPr>
                      <a:rPr lang="en-US" altLang="zh-CN" sz="3200" b="0" i="0" spc="-10" smtClean="0">
                        <a:latin typeface="Cambria Math" panose="02040503050406030204" pitchFamily="18" charset="0"/>
                      </a:rPr>
                      <m:t>Hoeffding</m:t>
                    </m:r>
                    <m:r>
                      <a:rPr lang="zh-CN" altLang="en-US" sz="3200" i="1" spc="-10">
                        <a:latin typeface="Cambria Math" panose="02040503050406030204" pitchFamily="18" charset="0"/>
                      </a:rPr>
                      <m:t>不等式</m:t>
                    </m:r>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𝑃</m:t>
                        </m:r>
                      </m:e>
                      <m:sub>
                        <m:r>
                          <a:rPr lang="en-US" altLang="zh-CN" sz="3200" b="0" i="1" spc="-10" smtClean="0">
                            <a:latin typeface="Cambria Math" panose="02040503050406030204" pitchFamily="18" charset="0"/>
                          </a:rPr>
                          <m:t>𝐷</m:t>
                        </m:r>
                      </m:sub>
                    </m:sSub>
                    <m:r>
                      <a:rPr lang="en-US" altLang="zh-CN" sz="3200" b="0" i="1" spc="-10" smtClean="0">
                        <a:latin typeface="Cambria Math" panose="02040503050406030204" pitchFamily="18" charset="0"/>
                      </a:rPr>
                      <m:t>[</m:t>
                    </m:r>
                    <m:r>
                      <a:rPr lang="en-US" altLang="zh-CN" sz="3200" b="0" i="1" spc="-10" smtClean="0">
                        <a:solidFill>
                          <a:srgbClr val="FF0000"/>
                        </a:solidFill>
                        <a:latin typeface="Cambria Math" panose="02040503050406030204" pitchFamily="18" charset="0"/>
                      </a:rPr>
                      <m:t>𝐵𝐴𝐷</m:t>
                    </m:r>
                    <m:r>
                      <a:rPr lang="en-US" altLang="zh-CN" sz="3200" b="0" i="1" spc="-10" smtClean="0">
                        <a:latin typeface="Cambria Math" panose="02040503050406030204" pitchFamily="18" charset="0"/>
                      </a:rPr>
                      <m:t> </m:t>
                    </m:r>
                    <m:r>
                      <a:rPr lang="en-US" altLang="zh-CN" sz="3200" b="0" i="1" spc="-10" smtClean="0">
                        <a:latin typeface="Cambria Math" panose="02040503050406030204" pitchFamily="18" charset="0"/>
                        <a:ea typeface="Cambria Math" panose="02040503050406030204" pitchFamily="18" charset="0"/>
                      </a:rPr>
                      <m:t>𝒟</m:t>
                    </m:r>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ea typeface="Cambria Math" panose="02040503050406030204" pitchFamily="18" charset="0"/>
                      </a:rPr>
                      <m:t>≤2</m:t>
                    </m:r>
                    <m:r>
                      <a:rPr lang="en-US" altLang="zh-CN" sz="3200" b="0" i="1" spc="-10" smtClean="0">
                        <a:solidFill>
                          <a:srgbClr val="FF0000"/>
                        </a:solidFill>
                        <a:latin typeface="Cambria Math" panose="02040503050406030204" pitchFamily="18" charset="0"/>
                        <a:ea typeface="Cambria Math" panose="02040503050406030204" pitchFamily="18" charset="0"/>
                      </a:rPr>
                      <m:t>𝑀</m:t>
                    </m:r>
                    <m:r>
                      <a:rPr lang="en-US" altLang="zh-CN" sz="3200" b="0" i="1" spc="-10" smtClean="0">
                        <a:latin typeface="Cambria Math" panose="02040503050406030204" pitchFamily="18" charset="0"/>
                        <a:ea typeface="Cambria Math" panose="02040503050406030204" pitchFamily="18" charset="0"/>
                      </a:rPr>
                      <m:t>𝑒𝑥𝑝</m:t>
                    </m:r>
                    <m:r>
                      <a:rPr lang="en-US" altLang="zh-CN" sz="3200" b="0" i="1" spc="-10" smtClean="0">
                        <a:latin typeface="Cambria Math" panose="02040503050406030204" pitchFamily="18" charset="0"/>
                        <a:ea typeface="Cambria Math" panose="02040503050406030204" pitchFamily="18" charset="0"/>
                      </a:rPr>
                      <m:t>(−2</m:t>
                    </m:r>
                    <m:sSup>
                      <m:sSupPr>
                        <m:ctrlPr>
                          <a:rPr lang="en-US" altLang="zh-CN" sz="3200" b="0" i="1" spc="-10" smtClean="0">
                            <a:latin typeface="Cambria Math" panose="02040503050406030204" pitchFamily="18" charset="0"/>
                            <a:ea typeface="Cambria Math" panose="02040503050406030204" pitchFamily="18" charset="0"/>
                          </a:rPr>
                        </m:ctrlPr>
                      </m:sSupPr>
                      <m:e>
                        <m:r>
                          <a:rPr lang="en-US" altLang="zh-CN" sz="3200" i="1" spc="-10">
                            <a:latin typeface="Cambria Math" panose="02040503050406030204" pitchFamily="18" charset="0"/>
                            <a:ea typeface="Cambria Math" panose="02040503050406030204" pitchFamily="18" charset="0"/>
                          </a:rPr>
                          <m:t>𝜀</m:t>
                        </m:r>
                      </m:e>
                      <m:sup>
                        <m:r>
                          <a:rPr lang="en-US" altLang="zh-CN" sz="3200" b="0" i="1" spc="-10" smtClean="0">
                            <a:latin typeface="Cambria Math" panose="02040503050406030204" pitchFamily="18" charset="0"/>
                            <a:ea typeface="Cambria Math" panose="02040503050406030204" pitchFamily="18" charset="0"/>
                          </a:rPr>
                          <m:t>2</m:t>
                        </m:r>
                      </m:sup>
                    </m:sSup>
                    <m:r>
                      <a:rPr lang="en-US" altLang="zh-CN" sz="3200" b="0" i="1" spc="-10" smtClean="0">
                        <a:solidFill>
                          <a:schemeClr val="accent1"/>
                        </a:solidFill>
                        <a:latin typeface="Cambria Math" panose="02040503050406030204" pitchFamily="18" charset="0"/>
                        <a:ea typeface="Cambria Math" panose="02040503050406030204" pitchFamily="18" charset="0"/>
                      </a:rPr>
                      <m:t>𝑁</m:t>
                    </m:r>
                    <m:r>
                      <a:rPr lang="en-US" altLang="zh-CN" sz="3200" b="0" i="1" spc="-10" smtClean="0">
                        <a:latin typeface="Cambria Math" panose="02040503050406030204" pitchFamily="18" charset="0"/>
                        <a:ea typeface="Cambria Math" panose="02040503050406030204" pitchFamily="18" charset="0"/>
                      </a:rPr>
                      <m:t>)</m:t>
                    </m:r>
                  </m:oMath>
                </a14:m>
                <a:r>
                  <a:rPr lang="zh-CN" altLang="en-US" sz="3200" spc="-10" dirty="0">
                    <a:latin typeface="+mn-ea"/>
                  </a:rPr>
                  <a:t>中</a:t>
                </a:r>
                <a14:m>
                  <m:oMath xmlns:m="http://schemas.openxmlformats.org/officeDocument/2006/math">
                    <m:r>
                      <a:rPr lang="en-US" altLang="zh-CN" sz="3200" b="0" i="1" spc="-10" dirty="0" smtClean="0">
                        <a:solidFill>
                          <a:srgbClr val="FF0000"/>
                        </a:solidFill>
                        <a:latin typeface="Cambria Math" panose="02040503050406030204" pitchFamily="18" charset="0"/>
                      </a:rPr>
                      <m:t>𝑀</m:t>
                    </m:r>
                  </m:oMath>
                </a14:m>
                <a:r>
                  <a:rPr lang="zh-CN" altLang="en-US" sz="3200" spc="-10" dirty="0">
                    <a:latin typeface="+mn-ea"/>
                  </a:rPr>
                  <a:t>的由来：</a:t>
                </a:r>
                <a:endParaRPr lang="en-US" altLang="zh-CN" sz="3200" spc="-10" dirty="0">
                  <a:latin typeface="+mn-ea"/>
                </a:endParaRPr>
              </a:p>
            </p:txBody>
          </p:sp>
        </mc:Choice>
        <mc:Fallback xmlns="">
          <p:sp>
            <p:nvSpPr>
              <p:cNvPr id="13" name="文本框 119">
                <a:extLst>
                  <a:ext uri="{FF2B5EF4-FFF2-40B4-BE49-F238E27FC236}">
                    <a16:creationId xmlns:a16="http://schemas.microsoft.com/office/drawing/2014/main" id="{D615AEAD-C571-1948-9AC8-487E74109DA2}"/>
                  </a:ext>
                </a:extLst>
              </p:cNvPr>
              <p:cNvSpPr txBox="1">
                <a:spLocks noRot="1" noChangeAspect="1" noMove="1" noResize="1" noEditPoints="1" noAdjustHandles="1" noChangeArrowheads="1" noChangeShapeType="1" noTextEdit="1"/>
              </p:cNvSpPr>
              <p:nvPr/>
            </p:nvSpPr>
            <p:spPr>
              <a:xfrm>
                <a:off x="92980" y="1740292"/>
                <a:ext cx="12238720" cy="1224118"/>
              </a:xfrm>
              <a:prstGeom prst="rect">
                <a:avLst/>
              </a:prstGeom>
              <a:blipFill>
                <a:blip r:embed="rId3"/>
                <a:stretch>
                  <a:fillRect l="-1140" t="-2041" b="-153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2C4FE813-AE81-B043-8F9C-2D293BE016CA}"/>
                  </a:ext>
                </a:extLst>
              </p:cNvPr>
              <p:cNvSpPr txBox="1"/>
              <p:nvPr/>
            </p:nvSpPr>
            <p:spPr>
              <a:xfrm>
                <a:off x="283480" y="1021449"/>
                <a:ext cx="11625040" cy="633187"/>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3200" spc="-10" dirty="0">
                    <a:solidFill>
                      <a:schemeClr val="accent1">
                        <a:lumMod val="75000"/>
                      </a:schemeClr>
                    </a:solidFill>
                    <a:latin typeface="+mn-ea"/>
                  </a:rPr>
                  <a:t>问题</a:t>
                </a:r>
                <a:r>
                  <a:rPr lang="zh-CN" altLang="en-US" sz="3200" spc="-10" dirty="0">
                    <a:latin typeface="+mn-ea"/>
                  </a:rPr>
                  <a:t>：当</a:t>
                </a:r>
                <a14:m>
                  <m:oMath xmlns:m="http://schemas.openxmlformats.org/officeDocument/2006/math">
                    <m:r>
                      <a:rPr lang="en-US" altLang="zh-CN" sz="3200" i="1" spc="-10">
                        <a:latin typeface="Cambria Math" panose="02040503050406030204" pitchFamily="18" charset="0"/>
                      </a:rPr>
                      <m:t>𝑀</m:t>
                    </m:r>
                  </m:oMath>
                </a14:m>
                <a:r>
                  <a:rPr lang="zh-CN" altLang="en-US" sz="3200" spc="-10" dirty="0">
                    <a:latin typeface="+mn-ea"/>
                  </a:rPr>
                  <a:t>无限时，怎么论证机器可学习？</a:t>
                </a:r>
                <a:endParaRPr lang="en-US" altLang="zh-CN" sz="3200" spc="-10" dirty="0">
                  <a:latin typeface="+mn-ea"/>
                </a:endParaRPr>
              </a:p>
            </p:txBody>
          </p:sp>
        </mc:Choice>
        <mc:Fallback xmlns="">
          <p:sp>
            <p:nvSpPr>
              <p:cNvPr id="14" name="文本框 119">
                <a:extLst>
                  <a:ext uri="{FF2B5EF4-FFF2-40B4-BE49-F238E27FC236}">
                    <a16:creationId xmlns:a16="http://schemas.microsoft.com/office/drawing/2014/main" id="{2C4FE813-AE81-B043-8F9C-2D293BE016CA}"/>
                  </a:ext>
                </a:extLst>
              </p:cNvPr>
              <p:cNvSpPr txBox="1">
                <a:spLocks noRot="1" noChangeAspect="1" noMove="1" noResize="1" noEditPoints="1" noAdjustHandles="1" noChangeArrowheads="1" noChangeShapeType="1" noTextEdit="1"/>
              </p:cNvSpPr>
              <p:nvPr/>
            </p:nvSpPr>
            <p:spPr>
              <a:xfrm>
                <a:off x="283480" y="1021449"/>
                <a:ext cx="11625040" cy="633187"/>
              </a:xfrm>
              <a:prstGeom prst="rect">
                <a:avLst/>
              </a:prstGeom>
              <a:blipFill>
                <a:blip r:embed="rId4"/>
                <a:stretch>
                  <a:fillRect l="-1201" t="-3922" b="-31373"/>
                </a:stretch>
              </a:blipFill>
            </p:spPr>
            <p:txBody>
              <a:bodyPr/>
              <a:lstStyle/>
              <a:p>
                <a:r>
                  <a:rPr lang="en-CN">
                    <a:noFill/>
                  </a:rPr>
                  <a:t> </a:t>
                </a:r>
              </a:p>
            </p:txBody>
          </p:sp>
        </mc:Fallback>
      </mc:AlternateContent>
      <p:pic>
        <p:nvPicPr>
          <p:cNvPr id="15" name="Picture 14">
            <a:extLst>
              <a:ext uri="{FF2B5EF4-FFF2-40B4-BE49-F238E27FC236}">
                <a16:creationId xmlns:a16="http://schemas.microsoft.com/office/drawing/2014/main" id="{F8EDF606-BC44-B345-A386-DB2DD9890983}"/>
              </a:ext>
            </a:extLst>
          </p:cNvPr>
          <p:cNvPicPr>
            <a:picLocks noChangeAspect="1"/>
          </p:cNvPicPr>
          <p:nvPr/>
        </p:nvPicPr>
        <p:blipFill>
          <a:blip r:embed="rId5"/>
          <a:stretch>
            <a:fillRect/>
          </a:stretch>
        </p:blipFill>
        <p:spPr>
          <a:xfrm>
            <a:off x="1803644" y="2985538"/>
            <a:ext cx="8138039" cy="2705378"/>
          </a:xfrm>
          <a:prstGeom prst="rect">
            <a:avLst/>
          </a:prstGeom>
        </p:spPr>
      </p:pic>
      <p:sp>
        <p:nvSpPr>
          <p:cNvPr id="16" name="文本框 119">
            <a:extLst>
              <a:ext uri="{FF2B5EF4-FFF2-40B4-BE49-F238E27FC236}">
                <a16:creationId xmlns:a16="http://schemas.microsoft.com/office/drawing/2014/main" id="{CD45C9E1-81B9-424B-B737-573FE8F83B3E}"/>
              </a:ext>
            </a:extLst>
          </p:cNvPr>
          <p:cNvSpPr txBox="1"/>
          <p:nvPr/>
        </p:nvSpPr>
        <p:spPr>
          <a:xfrm>
            <a:off x="706660" y="5690916"/>
            <a:ext cx="11625040" cy="633187"/>
          </a:xfrm>
          <a:prstGeom prst="rect">
            <a:avLst/>
          </a:prstGeom>
          <a:noFill/>
        </p:spPr>
        <p:txBody>
          <a:bodyPr wrap="square" rtlCol="0">
            <a:spAutoFit/>
          </a:bodyPr>
          <a:lstStyle/>
          <a:p>
            <a:pPr>
              <a:lnSpc>
                <a:spcPct val="120000"/>
              </a:lnSpc>
            </a:pPr>
            <a:r>
              <a:rPr lang="zh-CN" altLang="en-US" sz="3200" spc="-10" dirty="0">
                <a:latin typeface="+mn-ea"/>
              </a:rPr>
              <a:t>这里的</a:t>
            </a:r>
            <a:r>
              <a:rPr lang="en-US" altLang="zh-CN" sz="3200" spc="-10" dirty="0">
                <a:latin typeface="+mn-ea"/>
              </a:rPr>
              <a:t>union</a:t>
            </a:r>
            <a:r>
              <a:rPr lang="zh-CN" altLang="en-US" sz="3200" spc="-10" dirty="0">
                <a:latin typeface="+mn-ea"/>
              </a:rPr>
              <a:t> </a:t>
            </a:r>
            <a:r>
              <a:rPr lang="en-US" altLang="zh-CN" sz="3200" spc="-10" dirty="0">
                <a:latin typeface="+mn-ea"/>
              </a:rPr>
              <a:t>bound</a:t>
            </a:r>
            <a:r>
              <a:rPr lang="zh-CN" altLang="en-US" sz="3200" spc="-10" dirty="0">
                <a:latin typeface="+mn-ea"/>
              </a:rPr>
              <a:t>计算假定</a:t>
            </a:r>
            <a:r>
              <a:rPr lang="zh-CN" altLang="en-US" sz="3200" spc="-10" dirty="0">
                <a:solidFill>
                  <a:srgbClr val="C00000"/>
                </a:solidFill>
                <a:latin typeface="+mn-ea"/>
              </a:rPr>
              <a:t>不同假设</a:t>
            </a:r>
            <a:r>
              <a:rPr lang="zh-CN" altLang="en-US" sz="3200" spc="-10" dirty="0">
                <a:latin typeface="+mn-ea"/>
              </a:rPr>
              <a:t>间没有交集</a:t>
            </a:r>
            <a:endParaRPr lang="en-US" altLang="zh-CN" sz="3200" spc="-10" dirty="0">
              <a:latin typeface="+mn-ea"/>
            </a:endParaRPr>
          </a:p>
        </p:txBody>
      </p:sp>
    </p:spTree>
    <p:extLst>
      <p:ext uri="{BB962C8B-B14F-4D97-AF65-F5344CB8AC3E}">
        <p14:creationId xmlns:p14="http://schemas.microsoft.com/office/powerpoint/2010/main" val="897654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16" name="文本框 119">
            <a:extLst>
              <a:ext uri="{FF2B5EF4-FFF2-40B4-BE49-F238E27FC236}">
                <a16:creationId xmlns:a16="http://schemas.microsoft.com/office/drawing/2014/main" id="{CD45C9E1-81B9-424B-B737-573FE8F83B3E}"/>
              </a:ext>
            </a:extLst>
          </p:cNvPr>
          <p:cNvSpPr txBox="1"/>
          <p:nvPr/>
        </p:nvSpPr>
        <p:spPr>
          <a:xfrm>
            <a:off x="283480" y="1101153"/>
            <a:ext cx="7895320"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latin typeface="+mn-ea"/>
              </a:rPr>
              <a:t>通常</a:t>
            </a:r>
            <a:r>
              <a:rPr lang="zh-CN" altLang="en-US" sz="3200" spc="-10" dirty="0">
                <a:latin typeface="+mn-ea"/>
              </a:rPr>
              <a:t>不同假设对应的</a:t>
            </a:r>
            <a:r>
              <a:rPr lang="zh-CN" altLang="en-CN" sz="3200" spc="-10" dirty="0">
                <a:latin typeface="+mn-ea"/>
              </a:rPr>
              <a:t>坏事件</a:t>
            </a:r>
            <a:r>
              <a:rPr lang="zh-CN" altLang="en-US" sz="3200" spc="-10" dirty="0">
                <a:latin typeface="+mn-ea"/>
              </a:rPr>
              <a:t>间存在交集，上述式子中</a:t>
            </a:r>
            <a:r>
              <a:rPr lang="en-US" altLang="zh-CN" sz="3200" spc="-10" dirty="0">
                <a:latin typeface="+mn-ea"/>
              </a:rPr>
              <a:t>union</a:t>
            </a:r>
            <a:r>
              <a:rPr lang="zh-CN" altLang="en-US" sz="3200" spc="-10" dirty="0">
                <a:latin typeface="+mn-ea"/>
              </a:rPr>
              <a:t> </a:t>
            </a:r>
            <a:r>
              <a:rPr lang="en-US" altLang="zh-CN" sz="3200" spc="-10" dirty="0">
                <a:latin typeface="+mn-ea"/>
              </a:rPr>
              <a:t>bound</a:t>
            </a:r>
            <a:r>
              <a:rPr lang="zh-CN" altLang="en-US" sz="3200" spc="-10" dirty="0">
                <a:latin typeface="+mn-ea"/>
              </a:rPr>
              <a:t>被过高估计了</a:t>
            </a:r>
            <a:endParaRPr lang="en-US" altLang="zh-CN" sz="3200" spc="-10" dirty="0">
              <a:latin typeface="+mn-ea"/>
            </a:endParaRPr>
          </a:p>
        </p:txBody>
      </p:sp>
      <p:pic>
        <p:nvPicPr>
          <p:cNvPr id="2" name="Picture 1">
            <a:extLst>
              <a:ext uri="{FF2B5EF4-FFF2-40B4-BE49-F238E27FC236}">
                <a16:creationId xmlns:a16="http://schemas.microsoft.com/office/drawing/2014/main" id="{227935CD-FF5E-E043-A3A1-1AB69F3F2431}"/>
              </a:ext>
            </a:extLst>
          </p:cNvPr>
          <p:cNvPicPr>
            <a:picLocks noChangeAspect="1"/>
          </p:cNvPicPr>
          <p:nvPr/>
        </p:nvPicPr>
        <p:blipFill>
          <a:blip r:embed="rId3"/>
          <a:stretch>
            <a:fillRect/>
          </a:stretch>
        </p:blipFill>
        <p:spPr>
          <a:xfrm>
            <a:off x="8675940" y="869081"/>
            <a:ext cx="1672719" cy="1619106"/>
          </a:xfrm>
          <a:prstGeom prst="rect">
            <a:avLst/>
          </a:prstGeom>
        </p:spPr>
      </p:pic>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76C0F382-F577-4F43-B49F-0C7C2A481297}"/>
                  </a:ext>
                </a:extLst>
              </p:cNvPr>
              <p:cNvSpPr txBox="1"/>
              <p:nvPr/>
            </p:nvSpPr>
            <p:spPr>
              <a:xfrm>
                <a:off x="283480" y="2824312"/>
                <a:ext cx="11625040" cy="1224118"/>
              </a:xfrm>
              <a:prstGeom prst="rect">
                <a:avLst/>
              </a:prstGeom>
              <a:noFill/>
            </p:spPr>
            <p:txBody>
              <a:bodyPr wrap="square" rtlCol="0">
                <a:spAutoFit/>
              </a:bodyPr>
              <a:lstStyle/>
              <a:p>
                <a:pPr marL="457200" indent="-457200">
                  <a:lnSpc>
                    <a:spcPct val="120000"/>
                  </a:lnSpc>
                  <a:buFont typeface="Wingdings" pitchFamily="2" charset="2"/>
                  <a:buChar char="v"/>
                </a:pPr>
                <a:r>
                  <a:rPr lang="zh-CN" altLang="en-US" sz="3200" spc="-10" dirty="0">
                    <a:solidFill>
                      <a:schemeClr val="accent1">
                        <a:lumMod val="75000"/>
                      </a:schemeClr>
                    </a:solidFill>
                    <a:latin typeface="+mn-ea"/>
                  </a:rPr>
                  <a:t>问题</a:t>
                </a:r>
                <a:r>
                  <a:rPr lang="zh-CN" altLang="en-US" sz="3200" spc="-10" dirty="0">
                    <a:latin typeface="+mn-ea"/>
                  </a:rPr>
                  <a:t>：</a:t>
                </a:r>
                <a:r>
                  <a:rPr lang="zh-CN" altLang="en-CN" sz="3200" spc="-10" dirty="0">
                    <a:latin typeface="+mn-ea"/>
                  </a:rPr>
                  <a:t>如何</a:t>
                </a:r>
                <a:r>
                  <a:rPr lang="zh-CN" altLang="en-US" sz="3200" spc="-10" dirty="0">
                    <a:latin typeface="+mn-ea"/>
                  </a:rPr>
                  <a:t>寻找这些</a:t>
                </a:r>
                <a:r>
                  <a:rPr lang="zh-CN" altLang="en-CN" sz="3200" spc="-10" dirty="0">
                    <a:latin typeface="+mn-ea"/>
                  </a:rPr>
                  <a:t>坏事件</a:t>
                </a:r>
                <a:r>
                  <a:rPr lang="zh-CN" altLang="en-US" sz="3200" spc="-10" dirty="0">
                    <a:latin typeface="+mn-ea"/>
                  </a:rPr>
                  <a:t>间重叠的部分？使得霍夫丁不等式右边无限大的</a:t>
                </a:r>
                <a14:m>
                  <m:oMath xmlns:m="http://schemas.openxmlformats.org/officeDocument/2006/math">
                    <m:r>
                      <a:rPr lang="en-US" altLang="zh-CN" sz="3200" i="1" spc="-10" dirty="0" smtClean="0">
                        <a:solidFill>
                          <a:schemeClr val="accent1"/>
                        </a:solidFill>
                        <a:latin typeface="Cambria Math" panose="02040503050406030204" pitchFamily="18" charset="0"/>
                      </a:rPr>
                      <m:t>𝑀</m:t>
                    </m:r>
                  </m:oMath>
                </a14:m>
                <a:r>
                  <a:rPr lang="zh-CN" altLang="en-CN" sz="3200" spc="-10" dirty="0">
                    <a:latin typeface="+mn-ea"/>
                  </a:rPr>
                  <a:t>可被</a:t>
                </a:r>
                <a:r>
                  <a:rPr lang="zh-CN" altLang="en-US" sz="3200" spc="-10" dirty="0">
                    <a:latin typeface="+mn-ea"/>
                  </a:rPr>
                  <a:t>某个有限值</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b="0" i="1" spc="-10" smtClean="0">
                            <a:solidFill>
                              <a:srgbClr val="FF0000"/>
                            </a:solidFill>
                            <a:latin typeface="Cambria Math" panose="02040503050406030204" pitchFamily="18" charset="0"/>
                          </a:rPr>
                          <m:t>𝑚</m:t>
                        </m:r>
                      </m:e>
                      <m:sub>
                        <m:r>
                          <a:rPr lang="en-US" altLang="zh-CN" sz="3200" i="1" spc="-10" smtClean="0">
                            <a:solidFill>
                              <a:srgbClr val="FF0000"/>
                            </a:solidFill>
                            <a:latin typeface="Cambria Math" panose="02040503050406030204" pitchFamily="18" charset="0"/>
                            <a:ea typeface="Cambria Math" panose="02040503050406030204" pitchFamily="18" charset="0"/>
                          </a:rPr>
                          <m:t>ℋ</m:t>
                        </m:r>
                      </m:sub>
                    </m:sSub>
                  </m:oMath>
                </a14:m>
                <a:r>
                  <a:rPr lang="zh-CN" altLang="en-US" sz="3200" spc="-10" dirty="0">
                    <a:latin typeface="+mn-ea"/>
                  </a:rPr>
                  <a:t>所限定，即</a:t>
                </a:r>
                <a:endParaRPr lang="en-US" altLang="zh-CN" sz="3200" spc="-10" dirty="0">
                  <a:latin typeface="+mn-ea"/>
                </a:endParaRPr>
              </a:p>
            </p:txBody>
          </p:sp>
        </mc:Choice>
        <mc:Fallback xmlns="">
          <p:sp>
            <p:nvSpPr>
              <p:cNvPr id="9" name="文本框 119">
                <a:extLst>
                  <a:ext uri="{FF2B5EF4-FFF2-40B4-BE49-F238E27FC236}">
                    <a16:creationId xmlns:a16="http://schemas.microsoft.com/office/drawing/2014/main" id="{76C0F382-F577-4F43-B49F-0C7C2A481297}"/>
                  </a:ext>
                </a:extLst>
              </p:cNvPr>
              <p:cNvSpPr txBox="1">
                <a:spLocks noRot="1" noChangeAspect="1" noMove="1" noResize="1" noEditPoints="1" noAdjustHandles="1" noChangeArrowheads="1" noChangeShapeType="1" noTextEdit="1"/>
              </p:cNvSpPr>
              <p:nvPr/>
            </p:nvSpPr>
            <p:spPr>
              <a:xfrm>
                <a:off x="283480" y="2824312"/>
                <a:ext cx="11625040" cy="1224118"/>
              </a:xfrm>
              <a:prstGeom prst="rect">
                <a:avLst/>
              </a:prstGeom>
              <a:blipFill>
                <a:blip r:embed="rId4"/>
                <a:stretch>
                  <a:fillRect l="-1201" t="-2062" r="-983" b="-16495"/>
                </a:stretch>
              </a:blipFill>
            </p:spPr>
            <p:txBody>
              <a:bodyPr/>
              <a:lstStyle/>
              <a:p>
                <a:r>
                  <a:rPr lang="en-CN">
                    <a:noFill/>
                  </a:rPr>
                  <a:t> </a:t>
                </a:r>
              </a:p>
            </p:txBody>
          </p:sp>
        </mc:Fallback>
      </mc:AlternateContent>
      <p:sp>
        <p:nvSpPr>
          <p:cNvPr id="10" name="文本框 119">
            <a:extLst>
              <a:ext uri="{FF2B5EF4-FFF2-40B4-BE49-F238E27FC236}">
                <a16:creationId xmlns:a16="http://schemas.microsoft.com/office/drawing/2014/main" id="{7EB489D4-4D73-2741-8A1A-625E4FE2013A}"/>
              </a:ext>
            </a:extLst>
          </p:cNvPr>
          <p:cNvSpPr txBox="1"/>
          <p:nvPr/>
        </p:nvSpPr>
        <p:spPr>
          <a:xfrm>
            <a:off x="755649" y="5021112"/>
            <a:ext cx="10737851" cy="1224118"/>
          </a:xfrm>
          <a:prstGeom prst="rect">
            <a:avLst/>
          </a:prstGeom>
          <a:noFill/>
        </p:spPr>
        <p:txBody>
          <a:bodyPr wrap="square" rtlCol="0">
            <a:spAutoFit/>
          </a:bodyPr>
          <a:lstStyle/>
          <a:p>
            <a:pPr>
              <a:lnSpc>
                <a:spcPct val="120000"/>
              </a:lnSpc>
            </a:pPr>
            <a:r>
              <a:rPr lang="zh-CN" altLang="en-US" sz="3200" spc="-10" dirty="0">
                <a:latin typeface="+mn-ea"/>
              </a:rPr>
              <a:t>下面以</a:t>
            </a:r>
            <a:r>
              <a:rPr lang="zh-CN" altLang="en-US" sz="3200" spc="-10" dirty="0">
                <a:solidFill>
                  <a:schemeClr val="accent1"/>
                </a:solidFill>
                <a:latin typeface="+mn-ea"/>
              </a:rPr>
              <a:t>感知器学习模型</a:t>
            </a:r>
            <a:r>
              <a:rPr lang="en-US" altLang="zh-CN" sz="3200" spc="-10" dirty="0">
                <a:solidFill>
                  <a:srgbClr val="FF0000"/>
                </a:solidFill>
                <a:latin typeface="+mn-ea"/>
              </a:rPr>
              <a:t>PLA </a:t>
            </a:r>
            <a:r>
              <a:rPr lang="en-US" altLang="zh-CN" sz="3200" spc="-10" dirty="0">
                <a:solidFill>
                  <a:schemeClr val="accent1"/>
                </a:solidFill>
                <a:latin typeface="+mn-ea"/>
              </a:rPr>
              <a:t>(Perceptron Learning Algorithm) </a:t>
            </a:r>
            <a:r>
              <a:rPr lang="zh-CN" altLang="en-US" sz="3200" spc="-10" dirty="0">
                <a:latin typeface="+mn-ea"/>
              </a:rPr>
              <a:t>为例来说明</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1255D869-7919-DE4C-A485-3D812C6C094A}"/>
                  </a:ext>
                </a:extLst>
              </p:cNvPr>
              <p:cNvSpPr txBox="1"/>
              <p:nvPr/>
            </p:nvSpPr>
            <p:spPr>
              <a:xfrm>
                <a:off x="1093580" y="4048430"/>
                <a:ext cx="10004839" cy="759375"/>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chemeClr val="tx1"/>
                          </a:solidFill>
                          <a:latin typeface="Cambria Math" panose="02040503050406030204" pitchFamily="18" charset="0"/>
                        </a:rPr>
                        <m:t>𝑷</m:t>
                      </m:r>
                      <m:d>
                        <m:dPr>
                          <m:ctrlPr>
                            <a:rPr lang="en-US" altLang="zh-CN" sz="3200" b="1" i="1" spc="-10" smtClean="0">
                              <a:solidFill>
                                <a:schemeClr val="tx1"/>
                              </a:solidFill>
                              <a:latin typeface="Cambria Math" panose="02040503050406030204" pitchFamily="18" charset="0"/>
                            </a:rPr>
                          </m:ctrlPr>
                        </m:dPr>
                        <m:e>
                          <m:d>
                            <m:dPr>
                              <m:begChr m:val="|"/>
                              <m:endChr m:val="|"/>
                              <m:ctrlPr>
                                <a:rPr lang="en-US" altLang="zh-CN" sz="3200" b="1" i="1" spc="-10" smtClean="0">
                                  <a:solidFill>
                                    <a:schemeClr val="tx1"/>
                                  </a:solidFill>
                                  <a:latin typeface="Cambria Math" panose="02040503050406030204" pitchFamily="18" charset="0"/>
                                </a:rPr>
                              </m:ctrlPr>
                            </m:dPr>
                            <m:e>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a:solidFill>
                                        <a:schemeClr val="tx1"/>
                                      </a:solidFill>
                                      <a:latin typeface="Cambria Math" panose="02040503050406030204" pitchFamily="18" charset="0"/>
                                    </a:rPr>
                                    <m:t>𝒊𝒏</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smtClean="0">
                                      <a:solidFill>
                                        <a:schemeClr val="tx1"/>
                                      </a:solidFill>
                                      <a:latin typeface="Cambria Math" panose="02040503050406030204" pitchFamily="18" charset="0"/>
                                    </a:rPr>
                                    <m:t>𝒐𝒖𝒕</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e>
                          </m:d>
                          <m:r>
                            <a:rPr lang="en-US" altLang="zh-CN" sz="3200" b="1" i="1" spc="-10" smtClean="0">
                              <a:solidFill>
                                <a:schemeClr val="tx1"/>
                              </a:solidFill>
                              <a:latin typeface="Cambria Math" panose="02040503050406030204" pitchFamily="18" charset="0"/>
                            </a:rPr>
                            <m:t>&gt;</m:t>
                          </m:r>
                          <m:r>
                            <a:rPr lang="en-US" altLang="zh-CN" sz="3200" b="1" i="1" spc="-10" smtClean="0">
                              <a:solidFill>
                                <a:schemeClr val="tx1"/>
                              </a:solidFill>
                              <a:latin typeface="Cambria Math" panose="02040503050406030204" pitchFamily="18" charset="0"/>
                              <a:ea typeface="Cambria Math" panose="02040503050406030204" pitchFamily="18" charset="0"/>
                            </a:rPr>
                            <m:t>𝜺</m:t>
                          </m:r>
                        </m:e>
                      </m:d>
                      <m:r>
                        <a:rPr lang="en-US" altLang="zh-CN" sz="3200" b="1" i="1" spc="-10" smtClean="0">
                          <a:solidFill>
                            <a:schemeClr val="tx1"/>
                          </a:solidFill>
                          <a:latin typeface="Cambria Math" panose="02040503050406030204" pitchFamily="18" charset="0"/>
                          <a:ea typeface="Cambria Math" panose="02040503050406030204" pitchFamily="18" charset="0"/>
                        </a:rPr>
                        <m:t>≤</m:t>
                      </m:r>
                      <m:r>
                        <a:rPr lang="en-US" altLang="zh-CN" sz="3200" b="1" i="1" spc="-10" smtClean="0">
                          <a:solidFill>
                            <a:schemeClr val="tx1"/>
                          </a:solidFill>
                          <a:latin typeface="Cambria Math" panose="02040503050406030204" pitchFamily="18" charset="0"/>
                        </a:rPr>
                        <m:t>𝟐</m:t>
                      </m:r>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r>
                        <a:rPr lang="en-US" altLang="zh-CN" sz="3200" b="1" i="0" spc="-10" smtClean="0">
                          <a:solidFill>
                            <a:schemeClr val="tx1"/>
                          </a:solidFill>
                          <a:latin typeface="Cambria Math" panose="02040503050406030204" pitchFamily="18" charset="0"/>
                        </a:rPr>
                        <m:t>𝐞𝐱</m:t>
                      </m:r>
                      <m:func>
                        <m:funcPr>
                          <m:ctrlPr>
                            <a:rPr lang="en-US" altLang="zh-CN" sz="3200" b="1" i="1" spc="-10" smtClean="0">
                              <a:solidFill>
                                <a:schemeClr val="tx1"/>
                              </a:solidFill>
                              <a:latin typeface="Cambria Math" panose="02040503050406030204" pitchFamily="18" charset="0"/>
                            </a:rPr>
                          </m:ctrlPr>
                        </m:funcPr>
                        <m:fName>
                          <m:r>
                            <a:rPr lang="en-US" altLang="zh-CN" sz="3200" b="1" i="0" spc="-10" smtClean="0">
                              <a:solidFill>
                                <a:schemeClr val="tx1"/>
                              </a:solidFill>
                              <a:latin typeface="Cambria Math" panose="02040503050406030204" pitchFamily="18" charset="0"/>
                            </a:rPr>
                            <m:t>𝐩</m:t>
                          </m:r>
                        </m:fName>
                        <m:e>
                          <m:d>
                            <m:dPr>
                              <m:ctrlPr>
                                <a:rPr lang="en-US" altLang="zh-CN" sz="3200" b="1" i="1" spc="-10" smtClean="0">
                                  <a:solidFill>
                                    <a:schemeClr val="tx1"/>
                                  </a:solidFill>
                                  <a:latin typeface="Cambria Math" panose="02040503050406030204" pitchFamily="18" charset="0"/>
                                </a:rPr>
                              </m:ctrlPr>
                            </m:dPr>
                            <m:e>
                              <m:r>
                                <a:rPr lang="en-US" altLang="zh-CN" sz="3200" b="1" i="1" spc="-10" smtClean="0">
                                  <a:solidFill>
                                    <a:schemeClr val="tx1"/>
                                  </a:solidFill>
                                  <a:latin typeface="Cambria Math" panose="02040503050406030204" pitchFamily="18" charset="0"/>
                                </a:rPr>
                                <m:t>−</m:t>
                              </m:r>
                              <m:r>
                                <a:rPr lang="en-US" altLang="zh-CN" sz="3200" b="1" i="1" spc="-10" smtClean="0">
                                  <a:solidFill>
                                    <a:schemeClr val="tx1"/>
                                  </a:solidFill>
                                  <a:latin typeface="Cambria Math" panose="02040503050406030204" pitchFamily="18" charset="0"/>
                                </a:rPr>
                                <m:t>𝟐</m:t>
                              </m:r>
                              <m:sSup>
                                <m:sSupPr>
                                  <m:ctrlPr>
                                    <a:rPr lang="en-US" altLang="zh-CN" sz="3200" b="1" i="1" spc="-10" smtClean="0">
                                      <a:solidFill>
                                        <a:schemeClr val="tx1"/>
                                      </a:solidFill>
                                      <a:latin typeface="Cambria Math" panose="02040503050406030204" pitchFamily="18" charset="0"/>
                                    </a:rPr>
                                  </m:ctrlPr>
                                </m:sSupPr>
                                <m:e>
                                  <m:r>
                                    <a:rPr lang="en-US" altLang="zh-CN" sz="3200" b="1" i="1" spc="-10" smtClean="0">
                                      <a:solidFill>
                                        <a:schemeClr val="tx1"/>
                                      </a:solidFill>
                                      <a:latin typeface="Cambria Math" panose="02040503050406030204" pitchFamily="18" charset="0"/>
                                      <a:ea typeface="Cambria Math" panose="02040503050406030204" pitchFamily="18" charset="0"/>
                                    </a:rPr>
                                    <m:t>𝜺</m:t>
                                  </m:r>
                                </m:e>
                                <m:sup>
                                  <m:r>
                                    <a:rPr lang="en-US" altLang="zh-CN" sz="3200" b="1" i="1" spc="-10" smtClean="0">
                                      <a:solidFill>
                                        <a:schemeClr val="tx1"/>
                                      </a:solidFill>
                                      <a:latin typeface="Cambria Math" panose="02040503050406030204" pitchFamily="18" charset="0"/>
                                    </a:rPr>
                                    <m:t>𝟐</m:t>
                                  </m:r>
                                </m:sup>
                              </m:sSup>
                              <m:r>
                                <a:rPr lang="en-US" altLang="zh-CN" sz="3200" b="1" i="1" spc="-10" smtClean="0">
                                  <a:solidFill>
                                    <a:schemeClr val="tx1"/>
                                  </a:solidFill>
                                  <a:latin typeface="Cambria Math" panose="02040503050406030204" pitchFamily="18" charset="0"/>
                                </a:rPr>
                                <m:t>𝑵</m:t>
                              </m:r>
                            </m:e>
                          </m:d>
                        </m:e>
                      </m:func>
                    </m:oMath>
                  </m:oMathPara>
                </a14:m>
                <a:endParaRPr lang="en-US" altLang="zh-CN" sz="3200" b="1" spc="-10" dirty="0">
                  <a:solidFill>
                    <a:schemeClr val="tx1"/>
                  </a:solidFill>
                  <a:latin typeface="+mn-ea"/>
                </a:endParaRPr>
              </a:p>
            </p:txBody>
          </p:sp>
        </mc:Choice>
        <mc:Fallback xmlns="">
          <p:sp>
            <p:nvSpPr>
              <p:cNvPr id="11" name="文本框 119">
                <a:extLst>
                  <a:ext uri="{FF2B5EF4-FFF2-40B4-BE49-F238E27FC236}">
                    <a16:creationId xmlns:a16="http://schemas.microsoft.com/office/drawing/2014/main" id="{1255D869-7919-DE4C-A485-3D812C6C094A}"/>
                  </a:ext>
                </a:extLst>
              </p:cNvPr>
              <p:cNvSpPr txBox="1">
                <a:spLocks noRot="1" noChangeAspect="1" noMove="1" noResize="1" noEditPoints="1" noAdjustHandles="1" noChangeArrowheads="1" noChangeShapeType="1" noTextEdit="1"/>
              </p:cNvSpPr>
              <p:nvPr/>
            </p:nvSpPr>
            <p:spPr>
              <a:xfrm>
                <a:off x="1093580" y="4048430"/>
                <a:ext cx="10004839" cy="759375"/>
              </a:xfrm>
              <a:prstGeom prst="rect">
                <a:avLst/>
              </a:prstGeom>
              <a:blipFill>
                <a:blip r:embed="rId5"/>
                <a:stretch>
                  <a:fillRect b="-8197"/>
                </a:stretch>
              </a:blipFill>
            </p:spPr>
            <p:txBody>
              <a:bodyPr/>
              <a:lstStyle/>
              <a:p>
                <a:r>
                  <a:rPr lang="en-CN">
                    <a:noFill/>
                  </a:rPr>
                  <a:t> </a:t>
                </a:r>
              </a:p>
            </p:txBody>
          </p:sp>
        </mc:Fallback>
      </mc:AlternateContent>
    </p:spTree>
    <p:extLst>
      <p:ext uri="{BB962C8B-B14F-4D97-AF65-F5344CB8AC3E}">
        <p14:creationId xmlns:p14="http://schemas.microsoft.com/office/powerpoint/2010/main" val="491930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20"/>
          <p:cNvSpPr txBox="1"/>
          <p:nvPr/>
        </p:nvSpPr>
        <p:spPr>
          <a:xfrm>
            <a:off x="10022756" y="3316852"/>
            <a:ext cx="2023754" cy="656591"/>
          </a:xfrm>
          <a:prstGeom prst="rect">
            <a:avLst/>
          </a:prstGeom>
          <a:noFill/>
        </p:spPr>
        <p:txBody>
          <a:bodyPr wrap="none" lIns="121889" tIns="60944" rIns="121889" bIns="60944" rtlCol="0">
            <a:spAutoFit/>
          </a:bodyPr>
          <a:lstStyle/>
          <a:p>
            <a:r>
              <a:rPr lang="zh-CN" altLang="en-US" sz="3499" b="1">
                <a:solidFill>
                  <a:schemeClr val="bg1"/>
                </a:solidFill>
                <a:latin typeface="Eras Bold ITC" panose="020B0907030504020204" pitchFamily="34" charset="0"/>
                <a:ea typeface="微软雅黑" panose="020B0503020204020204" pitchFamily="34" charset="-122"/>
              </a:rPr>
              <a:t>为人师表</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4" y="344321"/>
            <a:ext cx="12192001" cy="7211757"/>
          </a:xfrm>
          <a:prstGeom prst="rect">
            <a:avLst/>
          </a:prstGeom>
        </p:spPr>
      </p:pic>
      <p:sp>
        <p:nvSpPr>
          <p:cNvPr id="4" name="矩形 28"/>
          <p:cNvSpPr/>
          <p:nvPr/>
        </p:nvSpPr>
        <p:spPr bwMode="auto">
          <a:xfrm>
            <a:off x="2203" y="3489165"/>
            <a:ext cx="4836318" cy="1711958"/>
          </a:xfrm>
          <a:custGeom>
            <a:avLst/>
            <a:gdLst/>
            <a:ahLst/>
            <a:cxnLst/>
            <a:rect l="l" t="t" r="r" b="b"/>
            <a:pathLst>
              <a:path w="4310745" h="1283968">
                <a:moveTo>
                  <a:pt x="1089668" y="0"/>
                </a:moveTo>
                <a:lnTo>
                  <a:pt x="3526973" y="0"/>
                </a:lnTo>
                <a:lnTo>
                  <a:pt x="4310745" y="1269454"/>
                </a:lnTo>
                <a:lnTo>
                  <a:pt x="1089668" y="1283968"/>
                </a:lnTo>
                <a:close/>
                <a:moveTo>
                  <a:pt x="0" y="0"/>
                </a:moveTo>
                <a:lnTo>
                  <a:pt x="1089667" y="0"/>
                </a:lnTo>
                <a:lnTo>
                  <a:pt x="1089667" y="1283968"/>
                </a:lnTo>
                <a:lnTo>
                  <a:pt x="0" y="1283968"/>
                </a:lnTo>
                <a:close/>
              </a:path>
            </a:pathLst>
          </a:custGeom>
          <a:solidFill>
            <a:schemeClr val="accent1"/>
          </a:solidFill>
          <a:ln w="9525" cap="flat" cmpd="sng" algn="ctr">
            <a:noFill/>
            <a:prstDash val="solid"/>
            <a:round/>
            <a:headEnd type="none" w="med" len="med"/>
            <a:tailEnd type="none" w="med" len="med"/>
          </a:ln>
          <a:effectLst/>
        </p:spPr>
        <p:txBody>
          <a:bodyPr vert="horz" wrap="square" lIns="121889" tIns="60944" rIns="121889" bIns="60944" numCol="1" rtlCol="0" anchor="t" anchorCtr="0" compatLnSpc="1">
            <a:prstTxWarp prst="textNoShape">
              <a:avLst/>
            </a:prstTxWarp>
          </a:bodyPr>
          <a:lstStyle/>
          <a:p>
            <a:pPr fontAlgn="base">
              <a:spcBef>
                <a:spcPct val="0"/>
              </a:spcBef>
              <a:spcAft>
                <a:spcPct val="0"/>
              </a:spcAft>
            </a:pPr>
            <a:endParaRPr lang="zh-CN" altLang="en-US">
              <a:latin typeface="Arial" panose="020B0604020202020204" pitchFamily="34" charset="0"/>
              <a:ea typeface="宋体" pitchFamily="2" charset="-122"/>
            </a:endParaRPr>
          </a:p>
        </p:txBody>
      </p:sp>
      <p:sp>
        <p:nvSpPr>
          <p:cNvPr id="5" name="TextBox 4"/>
          <p:cNvSpPr txBox="1"/>
          <p:nvPr/>
        </p:nvSpPr>
        <p:spPr bwMode="auto">
          <a:xfrm>
            <a:off x="1531702" y="3679342"/>
            <a:ext cx="1562256" cy="943849"/>
          </a:xfrm>
          <a:prstGeom prst="rect">
            <a:avLst/>
          </a:prstGeom>
          <a:noFill/>
        </p:spPr>
        <p:txBody>
          <a:bodyPr wrap="none" lIns="121889" tIns="60944" rIns="121889" bIns="60944">
            <a:spAutoFit/>
          </a:bodyPr>
          <a:lstStyle/>
          <a:p>
            <a:pPr>
              <a:defRPr/>
            </a:pPr>
            <a:r>
              <a:rPr lang="zh-CN" altLang="en-US" sz="5299" kern="0" spc="-200">
                <a:ln w="1905">
                  <a:noFill/>
                </a:ln>
                <a:solidFill>
                  <a:schemeClr val="bg1"/>
                </a:solidFill>
                <a:latin typeface="方正大黑简体" pitchFamily="65" charset="-122"/>
                <a:ea typeface="方正大黑简体" pitchFamily="65" charset="-122"/>
              </a:rPr>
              <a:t>目录</a:t>
            </a:r>
          </a:p>
        </p:txBody>
      </p:sp>
      <p:sp>
        <p:nvSpPr>
          <p:cNvPr id="6" name="TextBox 5"/>
          <p:cNvSpPr txBox="1"/>
          <p:nvPr/>
        </p:nvSpPr>
        <p:spPr bwMode="auto">
          <a:xfrm>
            <a:off x="1282941" y="4445440"/>
            <a:ext cx="2183997" cy="538480"/>
          </a:xfrm>
          <a:prstGeom prst="rect">
            <a:avLst/>
          </a:prstGeom>
          <a:noFill/>
        </p:spPr>
        <p:txBody>
          <a:bodyPr wrap="none" lIns="121889" tIns="60944" rIns="121889" bIns="60944">
            <a:spAutoFit/>
          </a:bodyPr>
          <a:lstStyle/>
          <a:p>
            <a:pPr algn="ctr"/>
            <a:r>
              <a:rPr lang="en-US" altLang="zh-CN" sz="2699" b="1">
                <a:solidFill>
                  <a:schemeClr val="bg1"/>
                </a:solidFill>
                <a:latin typeface="微软雅黑" panose="020B0503020204020204" pitchFamily="34" charset="-122"/>
                <a:ea typeface="微软雅黑" panose="020B0503020204020204" pitchFamily="34" charset="-122"/>
              </a:rPr>
              <a:t>CONTENTS</a:t>
            </a:r>
            <a:endParaRPr lang="zh-CN" altLang="en-US" sz="2699" b="1">
              <a:solidFill>
                <a:schemeClr val="bg1"/>
              </a:solidFill>
              <a:latin typeface="微软雅黑" panose="020B0503020204020204" pitchFamily="34" charset="-122"/>
              <a:ea typeface="微软雅黑" panose="020B0503020204020204" pitchFamily="34" charset="-122"/>
            </a:endParaRPr>
          </a:p>
        </p:txBody>
      </p:sp>
      <p:sp>
        <p:nvSpPr>
          <p:cNvPr id="8" name="TextBox 7"/>
          <p:cNvSpPr txBox="1"/>
          <p:nvPr/>
        </p:nvSpPr>
        <p:spPr bwMode="auto">
          <a:xfrm>
            <a:off x="4922946" y="2681574"/>
            <a:ext cx="3016148" cy="538448"/>
          </a:xfrm>
          <a:prstGeom prst="rect">
            <a:avLst/>
          </a:prstGeom>
          <a:noFill/>
        </p:spPr>
        <p:txBody>
          <a:bodyPr wrap="none" lIns="121889" tIns="60944" rIns="121889" bIns="60944">
            <a:spAutoFit/>
          </a:bodyPr>
          <a:lstStyle/>
          <a:p>
            <a:pPr>
              <a:defRPr/>
            </a:pP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机器可学习性分析</a:t>
            </a:r>
          </a:p>
        </p:txBody>
      </p:sp>
      <p:sp>
        <p:nvSpPr>
          <p:cNvPr id="10" name="TextBox 9"/>
          <p:cNvSpPr txBox="1"/>
          <p:nvPr/>
        </p:nvSpPr>
        <p:spPr bwMode="auto">
          <a:xfrm>
            <a:off x="5615893" y="3687410"/>
            <a:ext cx="5143333" cy="538448"/>
          </a:xfrm>
          <a:prstGeom prst="rect">
            <a:avLst/>
          </a:prstGeom>
          <a:noFill/>
        </p:spPr>
        <p:txBody>
          <a:bodyPr wrap="none" lIns="121889" tIns="60944" rIns="121889" bIns="60944">
            <a:spAutoFit/>
          </a:bodyPr>
          <a:lstStyle/>
          <a:p>
            <a:pPr lvl="0">
              <a:defRPr/>
            </a:pPr>
            <a:r>
              <a:rPr lang="en-US" altLang="zh-CN" sz="2699" b="1" kern="0" dirty="0" err="1">
                <a:solidFill>
                  <a:schemeClr val="tx1">
                    <a:lumMod val="75000"/>
                    <a:lumOff val="25000"/>
                  </a:schemeClr>
                </a:solidFill>
                <a:latin typeface="微软雅黑" panose="020B0503020204020204" pitchFamily="34" charset="-122"/>
                <a:ea typeface="微软雅黑" panose="020B0503020204020204" pitchFamily="34" charset="-122"/>
              </a:rPr>
              <a:t>Hoeffding</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不等式与模式二分性</a:t>
            </a:r>
          </a:p>
        </p:txBody>
      </p:sp>
      <p:sp>
        <p:nvSpPr>
          <p:cNvPr id="14" name="TextBox 13"/>
          <p:cNvSpPr txBox="1"/>
          <p:nvPr/>
        </p:nvSpPr>
        <p:spPr bwMode="auto">
          <a:xfrm>
            <a:off x="6463941" y="4659410"/>
            <a:ext cx="3841695" cy="538448"/>
          </a:xfrm>
          <a:prstGeom prst="rect">
            <a:avLst/>
          </a:prstGeom>
          <a:noFill/>
        </p:spPr>
        <p:txBody>
          <a:bodyPr wrap="none" lIns="121889" tIns="60944" rIns="121889" bIns="60944">
            <a:spAutoFit/>
          </a:bodyPr>
          <a:lstStyle/>
          <a:p>
            <a:pPr lvl="0">
              <a:defRPr/>
            </a:pPr>
            <a:r>
              <a:rPr lang="en-US" altLang="zh-CN" sz="2699" b="1" kern="0" dirty="0">
                <a:solidFill>
                  <a:schemeClr val="tx1">
                    <a:lumMod val="75000"/>
                    <a:lumOff val="25000"/>
                  </a:schemeClr>
                </a:solidFill>
                <a:latin typeface="微软雅黑" panose="020B0503020204020204" pitchFamily="34" charset="-122"/>
                <a:ea typeface="微软雅黑" panose="020B0503020204020204" pitchFamily="34" charset="-122"/>
              </a:rPr>
              <a:t>VC</a:t>
            </a:r>
            <a:r>
              <a:rPr lang="zh-CN" altLang="en-US" sz="2699" b="1" kern="0" dirty="0">
                <a:solidFill>
                  <a:schemeClr val="tx1">
                    <a:lumMod val="75000"/>
                    <a:lumOff val="25000"/>
                  </a:schemeClr>
                </a:solidFill>
                <a:latin typeface="微软雅黑" panose="020B0503020204020204" pitchFamily="34" charset="-122"/>
                <a:ea typeface="微软雅黑" panose="020B0503020204020204" pitchFamily="34" charset="-122"/>
              </a:rPr>
              <a:t>维理论与模型复杂性</a:t>
            </a:r>
          </a:p>
        </p:txBody>
      </p:sp>
      <p:sp>
        <p:nvSpPr>
          <p:cNvPr id="16" name="TextBox 15"/>
          <p:cNvSpPr txBox="1"/>
          <p:nvPr/>
        </p:nvSpPr>
        <p:spPr>
          <a:xfrm>
            <a:off x="4029966" y="2638909"/>
            <a:ext cx="874283"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01</a:t>
            </a:r>
            <a:endParaRPr lang="zh-CN" altLang="en-US" sz="5299">
              <a:solidFill>
                <a:schemeClr val="accent1"/>
              </a:solidFill>
              <a:latin typeface="Impact" pitchFamily="34" charset="0"/>
            </a:endParaRPr>
          </a:p>
        </p:txBody>
      </p:sp>
      <p:sp>
        <p:nvSpPr>
          <p:cNvPr id="17" name="TextBox 16"/>
          <p:cNvSpPr txBox="1"/>
          <p:nvPr/>
        </p:nvSpPr>
        <p:spPr>
          <a:xfrm>
            <a:off x="4721208" y="3617097"/>
            <a:ext cx="957608"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02</a:t>
            </a:r>
            <a:endParaRPr lang="zh-CN" altLang="en-US" sz="5299">
              <a:solidFill>
                <a:schemeClr val="accent1"/>
              </a:solidFill>
              <a:latin typeface="Impact" pitchFamily="34" charset="0"/>
            </a:endParaRPr>
          </a:p>
        </p:txBody>
      </p:sp>
      <p:sp>
        <p:nvSpPr>
          <p:cNvPr id="18" name="TextBox 17"/>
          <p:cNvSpPr txBox="1"/>
          <p:nvPr/>
        </p:nvSpPr>
        <p:spPr>
          <a:xfrm>
            <a:off x="5434616" y="4490531"/>
            <a:ext cx="976837" cy="943849"/>
          </a:xfrm>
          <a:prstGeom prst="rect">
            <a:avLst/>
          </a:prstGeom>
          <a:noFill/>
        </p:spPr>
        <p:txBody>
          <a:bodyPr wrap="none" lIns="121889" tIns="60944" rIns="121889" bIns="60944" rtlCol="0">
            <a:spAutoFit/>
          </a:bodyPr>
          <a:lstStyle/>
          <a:p>
            <a:r>
              <a:rPr lang="en-US" altLang="zh-CN" sz="5299">
                <a:solidFill>
                  <a:schemeClr val="accent1"/>
                </a:solidFill>
                <a:latin typeface="Impact" pitchFamily="34" charset="0"/>
              </a:rPr>
              <a:t>03</a:t>
            </a:r>
            <a:endParaRPr lang="zh-CN" altLang="en-US" sz="5299">
              <a:solidFill>
                <a:schemeClr val="accent1"/>
              </a:solidFill>
              <a:latin typeface="Impact" pitchFamily="34" charset="0"/>
            </a:endParaRPr>
          </a:p>
        </p:txBody>
      </p:sp>
      <p:sp>
        <p:nvSpPr>
          <p:cNvPr id="20" name="TextBox 19">
            <a:extLst>
              <a:ext uri="{FF2B5EF4-FFF2-40B4-BE49-F238E27FC236}">
                <a16:creationId xmlns:a16="http://schemas.microsoft.com/office/drawing/2014/main" id="{D0777F15-B2A0-094D-A88E-B750E08F24C5}"/>
              </a:ext>
            </a:extLst>
          </p:cNvPr>
          <p:cNvSpPr txBox="1"/>
          <p:nvPr/>
        </p:nvSpPr>
        <p:spPr bwMode="auto">
          <a:xfrm>
            <a:off x="672772" y="766522"/>
            <a:ext cx="5375768" cy="738631"/>
          </a:xfrm>
          <a:prstGeom prst="rect">
            <a:avLst/>
          </a:prstGeom>
          <a:noFill/>
        </p:spPr>
        <p:txBody>
          <a:bodyPr wrap="none" lIns="121889" tIns="60944" rIns="121889" bIns="60944">
            <a:spAutoFit/>
          </a:bodyPr>
          <a:lstStyle/>
          <a:p>
            <a:pPr>
              <a:defRPr/>
            </a:pPr>
            <a:r>
              <a:rPr lang="zh-CN" altLang="en-US" sz="4000" b="1" kern="0" dirty="0">
                <a:solidFill>
                  <a:schemeClr val="tx1">
                    <a:lumMod val="75000"/>
                    <a:lumOff val="25000"/>
                  </a:schemeClr>
                </a:solidFill>
                <a:latin typeface="微软雅黑" panose="020B0503020204020204" pitchFamily="34" charset="-122"/>
                <a:ea typeface="微软雅黑" panose="020B0503020204020204" pitchFamily="34" charset="-122"/>
              </a:rPr>
              <a:t>第二章、机器学习理论</a:t>
            </a:r>
          </a:p>
        </p:txBody>
      </p:sp>
      <p:sp>
        <p:nvSpPr>
          <p:cNvPr id="22" name="TextBox 21">
            <a:extLst>
              <a:ext uri="{FF2B5EF4-FFF2-40B4-BE49-F238E27FC236}">
                <a16:creationId xmlns:a16="http://schemas.microsoft.com/office/drawing/2014/main" id="{708896E4-A709-B44F-9BC7-21058C0B6360}"/>
              </a:ext>
            </a:extLst>
          </p:cNvPr>
          <p:cNvSpPr txBox="1"/>
          <p:nvPr/>
        </p:nvSpPr>
        <p:spPr bwMode="auto">
          <a:xfrm>
            <a:off x="706809" y="6235019"/>
            <a:ext cx="7175941" cy="553966"/>
          </a:xfrm>
          <a:prstGeom prst="rect">
            <a:avLst/>
          </a:prstGeom>
          <a:noFill/>
        </p:spPr>
        <p:txBody>
          <a:bodyPr wrap="none" lIns="121889" tIns="60944" rIns="121889" bIns="60944">
            <a:spAutoFit/>
          </a:bodyPr>
          <a:lstStyle/>
          <a:p>
            <a:pPr>
              <a:defRPr/>
            </a:pPr>
            <a:r>
              <a:rPr lang="zh-CN" altLang="en-US" sz="2800" b="1" kern="0" dirty="0">
                <a:solidFill>
                  <a:srgbClr val="002060"/>
                </a:solidFill>
                <a:latin typeface="微软雅黑" panose="020B0503020204020204" pitchFamily="34" charset="-122"/>
                <a:ea typeface="微软雅黑" panose="020B0503020204020204" pitchFamily="34" charset="-122"/>
              </a:rPr>
              <a:t>本章学习的目的：</a:t>
            </a:r>
            <a:r>
              <a:rPr lang="zh-CN" altLang="en-US" sz="2800" b="1" kern="0" dirty="0">
                <a:solidFill>
                  <a:srgbClr val="FF0000"/>
                </a:solidFill>
                <a:latin typeface="微软雅黑" panose="020B0503020204020204" pitchFamily="34" charset="-122"/>
                <a:ea typeface="微软雅黑" panose="020B0503020204020204" pitchFamily="34" charset="-122"/>
              </a:rPr>
              <a:t>理解机器为什么可以学习 </a:t>
            </a:r>
          </a:p>
        </p:txBody>
      </p:sp>
    </p:spTree>
    <p:extLst>
      <p:ext uri="{BB962C8B-B14F-4D97-AF65-F5344CB8AC3E}">
        <p14:creationId xmlns:p14="http://schemas.microsoft.com/office/powerpoint/2010/main" val="1586743724"/>
      </p:ext>
    </p:extLst>
  </p:cSld>
  <p:clrMapOvr>
    <a:masterClrMapping/>
  </p:clrMapOvr>
  <mc:AlternateContent xmlns:mc="http://schemas.openxmlformats.org/markup-compatibility/2006" xmlns:p14="http://schemas.microsoft.com/office/powerpoint/2010/main">
    <mc:Choice Requires="p14">
      <p:transition spd="slow" p14:dur="1500" advClick="0" advTm="2000">
        <p:random/>
      </p:transition>
    </mc:Choice>
    <mc:Fallback xmlns="" xmlns:p15="http://schemas.microsoft.com/office/powerpoint/2012/main">
      <p:transition spd="slow" advClick="0" advTm="200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anim calcmode="lin" valueType="num">
                                      <p:cBhvr>
                                        <p:cTn id="8" dur="500" fill="hold"/>
                                        <p:tgtEl>
                                          <p:spTgt spid="20"/>
                                        </p:tgtEl>
                                        <p:attrNameLst>
                                          <p:attrName>ppt_x</p:attrName>
                                        </p:attrNameLst>
                                      </p:cBhvr>
                                      <p:tavLst>
                                        <p:tav tm="0">
                                          <p:val>
                                            <p:strVal val="#ppt_x"/>
                                          </p:val>
                                        </p:tav>
                                        <p:tav tm="100000">
                                          <p:val>
                                            <p:strVal val="#ppt_x"/>
                                          </p:val>
                                        </p:tav>
                                      </p:tavLst>
                                    </p:anim>
                                    <p:anim calcmode="lin" valueType="num">
                                      <p:cBhvr>
                                        <p:cTn id="9" dur="500" fill="hold"/>
                                        <p:tgtEl>
                                          <p:spTgt spid="20"/>
                                        </p:tgtEl>
                                        <p:attrNameLst>
                                          <p:attrName>ppt_y</p:attrName>
                                        </p:attrNameLst>
                                      </p:cBhvr>
                                      <p:tavLst>
                                        <p:tav tm="0">
                                          <p:val>
                                            <p:strVal val="#ppt_y+.1"/>
                                          </p:val>
                                        </p:tav>
                                        <p:tav tm="100000">
                                          <p:val>
                                            <p:strVal val="#ppt_y"/>
                                          </p:val>
                                        </p:tav>
                                      </p:tavLst>
                                    </p:anim>
                                  </p:childTnLst>
                                </p:cTn>
                              </p:par>
                              <p:par>
                                <p:cTn id="10" presetID="22" presetClass="entr" presetSubtype="8" fill="hold" grpId="0" nodeType="withEffec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par>
                          <p:cTn id="13" fill="hold" nodeType="withGroup">
                            <p:stCondLst>
                              <p:cond delay="500"/>
                            </p:stCondLst>
                            <p:childTnLst>
                              <p:par>
                                <p:cTn id="14" presetID="42" presetClass="entr" presetSubtype="0" fill="hold" grpId="0" nodeType="afterEffec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anim calcmode="lin" valueType="num">
                                      <p:cBhvr>
                                        <p:cTn id="17" dur="500" fill="hold"/>
                                        <p:tgtEl>
                                          <p:spTgt spid="5"/>
                                        </p:tgtEl>
                                        <p:attrNameLst>
                                          <p:attrName>ppt_x</p:attrName>
                                        </p:attrNameLst>
                                      </p:cBhvr>
                                      <p:tavLst>
                                        <p:tav tm="0">
                                          <p:val>
                                            <p:strVal val="#ppt_x"/>
                                          </p:val>
                                        </p:tav>
                                        <p:tav tm="100000">
                                          <p:val>
                                            <p:strVal val="#ppt_x"/>
                                          </p:val>
                                        </p:tav>
                                      </p:tavLst>
                                    </p:anim>
                                    <p:anim calcmode="lin" valueType="num">
                                      <p:cBhvr>
                                        <p:cTn id="18" dur="500" fill="hold"/>
                                        <p:tgtEl>
                                          <p:spTgt spid="5"/>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anim calcmode="lin" valueType="num">
                                      <p:cBhvr>
                                        <p:cTn id="22" dur="500" fill="hold"/>
                                        <p:tgtEl>
                                          <p:spTgt spid="6"/>
                                        </p:tgtEl>
                                        <p:attrNameLst>
                                          <p:attrName>ppt_x</p:attrName>
                                        </p:attrNameLst>
                                      </p:cBhvr>
                                      <p:tavLst>
                                        <p:tav tm="0">
                                          <p:val>
                                            <p:strVal val="#ppt_x"/>
                                          </p:val>
                                        </p:tav>
                                        <p:tav tm="100000">
                                          <p:val>
                                            <p:strVal val="#ppt_x"/>
                                          </p:val>
                                        </p:tav>
                                      </p:tavLst>
                                    </p:anim>
                                    <p:anim calcmode="lin" valueType="num">
                                      <p:cBhvr>
                                        <p:cTn id="23" dur="500" fill="hold"/>
                                        <p:tgtEl>
                                          <p:spTgt spid="6"/>
                                        </p:tgtEl>
                                        <p:attrNameLst>
                                          <p:attrName>ppt_y</p:attrName>
                                        </p:attrNameLst>
                                      </p:cBhvr>
                                      <p:tavLst>
                                        <p:tav tm="0">
                                          <p:val>
                                            <p:strVal val="#ppt_y+.1"/>
                                          </p:val>
                                        </p:tav>
                                        <p:tav tm="100000">
                                          <p:val>
                                            <p:strVal val="#ppt_y"/>
                                          </p:val>
                                        </p:tav>
                                      </p:tavLst>
                                    </p:anim>
                                  </p:childTnLst>
                                </p:cTn>
                              </p:par>
                            </p:childTnLst>
                          </p:cTn>
                        </p:par>
                        <p:par>
                          <p:cTn id="24" fill="hold" nodeType="withGroup">
                            <p:stCondLst>
                              <p:cond delay="1000"/>
                            </p:stCondLst>
                            <p:childTnLst>
                              <p:par>
                                <p:cTn id="25" presetID="42" presetClass="entr" presetSubtype="0" fill="hold" grpId="0" nodeType="afterEffect">
                                  <p:childTnLst>
                                    <p:set>
                                      <p:cBhvr>
                                        <p:cTn id="26" dur="1" fill="hold">
                                          <p:stCondLst>
                                            <p:cond delay="0"/>
                                          </p:stCondLst>
                                        </p:cTn>
                                        <p:tgtEl>
                                          <p:spTgt spid="21"/>
                                        </p:tgtEl>
                                        <p:attrNameLst>
                                          <p:attrName>style.visibility</p:attrName>
                                        </p:attrNameLst>
                                      </p:cBhvr>
                                      <p:to>
                                        <p:strVal val="visible"/>
                                      </p:to>
                                    </p:set>
                                    <p:animEffect transition="in" filter="fade">
                                      <p:cBhvr>
                                        <p:cTn id="27" dur="1000"/>
                                        <p:tgtEl>
                                          <p:spTgt spid="21"/>
                                        </p:tgtEl>
                                      </p:cBhvr>
                                    </p:animEffect>
                                    <p:anim calcmode="lin" valueType="num">
                                      <p:cBhvr>
                                        <p:cTn id="28" dur="1000" fill="hold"/>
                                        <p:tgtEl>
                                          <p:spTgt spid="21"/>
                                        </p:tgtEl>
                                        <p:attrNameLst>
                                          <p:attrName>ppt_x</p:attrName>
                                        </p:attrNameLst>
                                      </p:cBhvr>
                                      <p:tavLst>
                                        <p:tav tm="0">
                                          <p:val>
                                            <p:strVal val="#ppt_x"/>
                                          </p:val>
                                        </p:tav>
                                        <p:tav tm="100000">
                                          <p:val>
                                            <p:strVal val="#ppt_x"/>
                                          </p:val>
                                        </p:tav>
                                      </p:tavLst>
                                    </p:anim>
                                    <p:anim calcmode="lin" valueType="num">
                                      <p:cBhvr>
                                        <p:cTn id="29" dur="1000" fill="hold"/>
                                        <p:tgtEl>
                                          <p:spTgt spid="21"/>
                                        </p:tgtEl>
                                        <p:attrNameLst>
                                          <p:attrName>ppt_y</p:attrName>
                                        </p:attrNameLst>
                                      </p:cBhvr>
                                      <p:tavLst>
                                        <p:tav tm="0">
                                          <p:val>
                                            <p:strVal val="#ppt_y+.1"/>
                                          </p:val>
                                        </p:tav>
                                        <p:tav tm="100000">
                                          <p:val>
                                            <p:strVal val="#ppt_y"/>
                                          </p:val>
                                        </p:tav>
                                      </p:tavLst>
                                    </p:anim>
                                  </p:childTnLst>
                                </p:cTn>
                              </p:par>
                            </p:childTnLst>
                          </p:cTn>
                        </p:par>
                        <p:par>
                          <p:cTn id="30" fill="hold" nodeType="withGroup">
                            <p:stCondLst>
                              <p:cond delay="2000"/>
                            </p:stCondLst>
                            <p:childTnLst>
                              <p:par>
                                <p:cTn id="31" presetID="49" presetClass="entr" presetSubtype="0" decel="100000" fill="hold" grpId="0" nodeType="afterEffec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 calcmode="lin" valueType="num">
                                      <p:cBhvr>
                                        <p:cTn id="35" dur="500" fill="hold"/>
                                        <p:tgtEl>
                                          <p:spTgt spid="16"/>
                                        </p:tgtEl>
                                        <p:attrNameLst>
                                          <p:attrName>style.rotation</p:attrName>
                                        </p:attrNameLst>
                                      </p:cBhvr>
                                      <p:tavLst>
                                        <p:tav tm="0">
                                          <p:val>
                                            <p:fltVal val="360"/>
                                          </p:val>
                                        </p:tav>
                                        <p:tav tm="100000">
                                          <p:val>
                                            <p:fltVal val="0"/>
                                          </p:val>
                                        </p:tav>
                                      </p:tavLst>
                                    </p:anim>
                                    <p:animEffect transition="in" filter="fade">
                                      <p:cBhvr>
                                        <p:cTn id="36" dur="500"/>
                                        <p:tgtEl>
                                          <p:spTgt spid="16"/>
                                        </p:tgtEl>
                                      </p:cBhvr>
                                    </p:animEffect>
                                  </p:childTnLst>
                                </p:cTn>
                              </p:par>
                            </p:childTnLst>
                          </p:cTn>
                        </p:par>
                        <p:par>
                          <p:cTn id="37" fill="hold" nodeType="withGroup">
                            <p:stCondLst>
                              <p:cond delay="2500"/>
                            </p:stCondLst>
                            <p:childTnLst>
                              <p:par>
                                <p:cTn id="38" presetID="42" presetClass="entr" presetSubtype="0" fill="hold" grpId="0" nodeType="afterEffec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anim calcmode="lin" valueType="num">
                                      <p:cBhvr>
                                        <p:cTn id="41" dur="500" fill="hold"/>
                                        <p:tgtEl>
                                          <p:spTgt spid="8"/>
                                        </p:tgtEl>
                                        <p:attrNameLst>
                                          <p:attrName>ppt_x</p:attrName>
                                        </p:attrNameLst>
                                      </p:cBhvr>
                                      <p:tavLst>
                                        <p:tav tm="0">
                                          <p:val>
                                            <p:strVal val="#ppt_x"/>
                                          </p:val>
                                        </p:tav>
                                        <p:tav tm="100000">
                                          <p:val>
                                            <p:strVal val="#ppt_x"/>
                                          </p:val>
                                        </p:tav>
                                      </p:tavLst>
                                    </p:anim>
                                    <p:anim calcmode="lin" valueType="num">
                                      <p:cBhvr>
                                        <p:cTn id="42" dur="500" fill="hold"/>
                                        <p:tgtEl>
                                          <p:spTgt spid="8"/>
                                        </p:tgtEl>
                                        <p:attrNameLst>
                                          <p:attrName>ppt_y</p:attrName>
                                        </p:attrNameLst>
                                      </p:cBhvr>
                                      <p:tavLst>
                                        <p:tav tm="0">
                                          <p:val>
                                            <p:strVal val="#ppt_y+.1"/>
                                          </p:val>
                                        </p:tav>
                                        <p:tav tm="100000">
                                          <p:val>
                                            <p:strVal val="#ppt_y"/>
                                          </p:val>
                                        </p:tav>
                                      </p:tavLst>
                                    </p:anim>
                                  </p:childTnLst>
                                </p:cTn>
                              </p:par>
                            </p:childTnLst>
                          </p:cTn>
                        </p:par>
                        <p:par>
                          <p:cTn id="43" fill="hold" nodeType="withGroup">
                            <p:stCondLst>
                              <p:cond delay="3000"/>
                            </p:stCondLst>
                            <p:childTnLst>
                              <p:par>
                                <p:cTn id="44" presetID="49" presetClass="entr" presetSubtype="0" decel="100000" fill="hold" grpId="0" nodeType="afterEffec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style.rotation</p:attrName>
                                        </p:attrNameLst>
                                      </p:cBhvr>
                                      <p:tavLst>
                                        <p:tav tm="0">
                                          <p:val>
                                            <p:fltVal val="360"/>
                                          </p:val>
                                        </p:tav>
                                        <p:tav tm="100000">
                                          <p:val>
                                            <p:fltVal val="0"/>
                                          </p:val>
                                        </p:tav>
                                      </p:tavLst>
                                    </p:anim>
                                    <p:animEffect transition="in" filter="fade">
                                      <p:cBhvr>
                                        <p:cTn id="49" dur="500"/>
                                        <p:tgtEl>
                                          <p:spTgt spid="17"/>
                                        </p:tgtEl>
                                      </p:cBhvr>
                                    </p:animEffect>
                                  </p:childTnLst>
                                </p:cTn>
                              </p:par>
                            </p:childTnLst>
                          </p:cTn>
                        </p:par>
                        <p:par>
                          <p:cTn id="50" fill="hold" nodeType="withGroup">
                            <p:stCondLst>
                              <p:cond delay="3500"/>
                            </p:stCondLst>
                            <p:childTnLst>
                              <p:par>
                                <p:cTn id="51" presetID="49" presetClass="entr" presetSubtype="0" decel="100000" fill="hold" grpId="0" nodeType="afterEffect">
                                  <p:childTnLst>
                                    <p:set>
                                      <p:cBhvr>
                                        <p:cTn id="52" dur="1" fill="hold">
                                          <p:stCondLst>
                                            <p:cond delay="0"/>
                                          </p:stCondLst>
                                        </p:cTn>
                                        <p:tgtEl>
                                          <p:spTgt spid="18"/>
                                        </p:tgtEl>
                                        <p:attrNameLst>
                                          <p:attrName>style.visibility</p:attrName>
                                        </p:attrNameLst>
                                      </p:cBhvr>
                                      <p:to>
                                        <p:strVal val="visible"/>
                                      </p:to>
                                    </p:set>
                                    <p:anim calcmode="lin" valueType="num">
                                      <p:cBhvr>
                                        <p:cTn id="53" dur="500" fill="hold"/>
                                        <p:tgtEl>
                                          <p:spTgt spid="18"/>
                                        </p:tgtEl>
                                        <p:attrNameLst>
                                          <p:attrName>ppt_w</p:attrName>
                                        </p:attrNameLst>
                                      </p:cBhvr>
                                      <p:tavLst>
                                        <p:tav tm="0">
                                          <p:val>
                                            <p:fltVal val="0"/>
                                          </p:val>
                                        </p:tav>
                                        <p:tav tm="100000">
                                          <p:val>
                                            <p:strVal val="#ppt_w"/>
                                          </p:val>
                                        </p:tav>
                                      </p:tavLst>
                                    </p:anim>
                                    <p:anim calcmode="lin" valueType="num">
                                      <p:cBhvr>
                                        <p:cTn id="54" dur="500" fill="hold"/>
                                        <p:tgtEl>
                                          <p:spTgt spid="18"/>
                                        </p:tgtEl>
                                        <p:attrNameLst>
                                          <p:attrName>ppt_h</p:attrName>
                                        </p:attrNameLst>
                                      </p:cBhvr>
                                      <p:tavLst>
                                        <p:tav tm="0">
                                          <p:val>
                                            <p:fltVal val="0"/>
                                          </p:val>
                                        </p:tav>
                                        <p:tav tm="100000">
                                          <p:val>
                                            <p:strVal val="#ppt_h"/>
                                          </p:val>
                                        </p:tav>
                                      </p:tavLst>
                                    </p:anim>
                                    <p:anim calcmode="lin" valueType="num">
                                      <p:cBhvr>
                                        <p:cTn id="55" dur="500" fill="hold"/>
                                        <p:tgtEl>
                                          <p:spTgt spid="18"/>
                                        </p:tgtEl>
                                        <p:attrNameLst>
                                          <p:attrName>style.rotation</p:attrName>
                                        </p:attrNameLst>
                                      </p:cBhvr>
                                      <p:tavLst>
                                        <p:tav tm="0">
                                          <p:val>
                                            <p:fltVal val="360"/>
                                          </p:val>
                                        </p:tav>
                                        <p:tav tm="100000">
                                          <p:val>
                                            <p:fltVal val="0"/>
                                          </p:val>
                                        </p:tav>
                                      </p:tavLst>
                                    </p:anim>
                                    <p:animEffect transition="in" filter="fade">
                                      <p:cBhvr>
                                        <p:cTn id="56" dur="500"/>
                                        <p:tgtEl>
                                          <p:spTgt spid="18"/>
                                        </p:tgtEl>
                                      </p:cBhvr>
                                    </p:animEffect>
                                  </p:childTnLst>
                                </p:cTn>
                              </p:par>
                              <p:par>
                                <p:cTn id="57" presetID="42" presetClass="entr" presetSubtype="0" fill="hold" grpId="0" nodeType="withEffect">
                                  <p:childTnLst>
                                    <p:set>
                                      <p:cBhvr>
                                        <p:cTn id="58" dur="1" fill="hold">
                                          <p:stCondLst>
                                            <p:cond delay="0"/>
                                          </p:stCondLst>
                                        </p:cTn>
                                        <p:tgtEl>
                                          <p:spTgt spid="10"/>
                                        </p:tgtEl>
                                        <p:attrNameLst>
                                          <p:attrName>style.visibility</p:attrName>
                                        </p:attrNameLst>
                                      </p:cBhvr>
                                      <p:to>
                                        <p:strVal val="visible"/>
                                      </p:to>
                                    </p:set>
                                    <p:animEffect transition="in" filter="fade">
                                      <p:cBhvr>
                                        <p:cTn id="59" dur="500"/>
                                        <p:tgtEl>
                                          <p:spTgt spid="10"/>
                                        </p:tgtEl>
                                      </p:cBhvr>
                                    </p:animEffect>
                                    <p:anim calcmode="lin" valueType="num">
                                      <p:cBhvr>
                                        <p:cTn id="60" dur="500" fill="hold"/>
                                        <p:tgtEl>
                                          <p:spTgt spid="10"/>
                                        </p:tgtEl>
                                        <p:attrNameLst>
                                          <p:attrName>ppt_x</p:attrName>
                                        </p:attrNameLst>
                                      </p:cBhvr>
                                      <p:tavLst>
                                        <p:tav tm="0">
                                          <p:val>
                                            <p:strVal val="#ppt_x"/>
                                          </p:val>
                                        </p:tav>
                                        <p:tav tm="100000">
                                          <p:val>
                                            <p:strVal val="#ppt_x"/>
                                          </p:val>
                                        </p:tav>
                                      </p:tavLst>
                                    </p:anim>
                                    <p:anim calcmode="lin" valueType="num">
                                      <p:cBhvr>
                                        <p:cTn id="61" dur="500" fill="hold"/>
                                        <p:tgtEl>
                                          <p:spTgt spid="10"/>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childTnLst>
                                    <p:set>
                                      <p:cBhvr>
                                        <p:cTn id="63" dur="1" fill="hold">
                                          <p:stCondLst>
                                            <p:cond delay="0"/>
                                          </p:stCondLst>
                                        </p:cTn>
                                        <p:tgtEl>
                                          <p:spTgt spid="14"/>
                                        </p:tgtEl>
                                        <p:attrNameLst>
                                          <p:attrName>style.visibility</p:attrName>
                                        </p:attrNameLst>
                                      </p:cBhvr>
                                      <p:to>
                                        <p:strVal val="visible"/>
                                      </p:to>
                                    </p:set>
                                    <p:animEffect transition="in" filter="fade">
                                      <p:cBhvr>
                                        <p:cTn id="64" dur="500"/>
                                        <p:tgtEl>
                                          <p:spTgt spid="14"/>
                                        </p:tgtEl>
                                      </p:cBhvr>
                                    </p:animEffect>
                                    <p:anim calcmode="lin" valueType="num">
                                      <p:cBhvr>
                                        <p:cTn id="65" dur="500" fill="hold"/>
                                        <p:tgtEl>
                                          <p:spTgt spid="14"/>
                                        </p:tgtEl>
                                        <p:attrNameLst>
                                          <p:attrName>ppt_x</p:attrName>
                                        </p:attrNameLst>
                                      </p:cBhvr>
                                      <p:tavLst>
                                        <p:tav tm="0">
                                          <p:val>
                                            <p:strVal val="#ppt_x"/>
                                          </p:val>
                                        </p:tav>
                                        <p:tav tm="100000">
                                          <p:val>
                                            <p:strVal val="#ppt_x"/>
                                          </p:val>
                                        </p:tav>
                                      </p:tavLst>
                                    </p:anim>
                                    <p:anim calcmode="lin" valueType="num">
                                      <p:cBhvr>
                                        <p:cTn id="66" dur="500" fill="hold"/>
                                        <p:tgtEl>
                                          <p:spTgt spid="14"/>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childTnLst>
                                    <p:set>
                                      <p:cBhvr>
                                        <p:cTn id="68" dur="1" fill="hold">
                                          <p:stCondLst>
                                            <p:cond delay="0"/>
                                          </p:stCondLst>
                                        </p:cTn>
                                        <p:tgtEl>
                                          <p:spTgt spid="22"/>
                                        </p:tgtEl>
                                        <p:attrNameLst>
                                          <p:attrName>style.visibility</p:attrName>
                                        </p:attrNameLst>
                                      </p:cBhvr>
                                      <p:to>
                                        <p:strVal val="visible"/>
                                      </p:to>
                                    </p:set>
                                    <p:animEffect transition="in" filter="fade">
                                      <p:cBhvr>
                                        <p:cTn id="69" dur="500"/>
                                        <p:tgtEl>
                                          <p:spTgt spid="22"/>
                                        </p:tgtEl>
                                      </p:cBhvr>
                                    </p:animEffect>
                                    <p:anim calcmode="lin" valueType="num">
                                      <p:cBhvr>
                                        <p:cTn id="70" dur="500" fill="hold"/>
                                        <p:tgtEl>
                                          <p:spTgt spid="22"/>
                                        </p:tgtEl>
                                        <p:attrNameLst>
                                          <p:attrName>ppt_x</p:attrName>
                                        </p:attrNameLst>
                                      </p:cBhvr>
                                      <p:tavLst>
                                        <p:tav tm="0">
                                          <p:val>
                                            <p:strVal val="#ppt_x"/>
                                          </p:val>
                                        </p:tav>
                                        <p:tav tm="100000">
                                          <p:val>
                                            <p:strVal val="#ppt_x"/>
                                          </p:val>
                                        </p:tav>
                                      </p:tavLst>
                                    </p:anim>
                                    <p:anim calcmode="lin" valueType="num">
                                      <p:cBhvr>
                                        <p:cTn id="71"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4" grpId="0" animBg="1"/>
      <p:bldP spid="5" grpId="0"/>
      <p:bldP spid="6" grpId="0"/>
      <p:bldP spid="8" grpId="0"/>
      <p:bldP spid="10" grpId="0"/>
      <p:bldP spid="14" grpId="0"/>
      <p:bldP spid="16" grpId="0"/>
      <p:bldP spid="17" grpId="0"/>
      <p:bldP spid="18" grpId="0"/>
      <p:bldP spid="20" grpId="0"/>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E8BCFC32-0E81-5E43-8C33-C3A4C9823D4C}"/>
                  </a:ext>
                </a:extLst>
              </p:cNvPr>
              <p:cNvSpPr txBox="1"/>
              <p:nvPr/>
            </p:nvSpPr>
            <p:spPr>
              <a:xfrm>
                <a:off x="566961" y="2011212"/>
                <a:ext cx="11167839" cy="2405980"/>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感知器学习模型</a:t>
                </a:r>
                <a:r>
                  <a:rPr lang="en-US" altLang="zh-CN" sz="3200" spc="-10" dirty="0">
                    <a:solidFill>
                      <a:srgbClr val="FF0000"/>
                    </a:solidFill>
                    <a:latin typeface="+mn-ea"/>
                  </a:rPr>
                  <a:t>PLA</a:t>
                </a:r>
                <a:r>
                  <a:rPr lang="zh-CN" altLang="en-US" sz="3200" spc="-10" dirty="0">
                    <a:latin typeface="+mn-ea"/>
                  </a:rPr>
                  <a:t>（</a:t>
                </a:r>
                <a:r>
                  <a:rPr lang="zh-CN" altLang="en-CN" sz="3200" spc="-10" dirty="0">
                    <a:latin typeface="+mn-ea"/>
                  </a:rPr>
                  <a:t>二分类</a:t>
                </a:r>
                <a:r>
                  <a:rPr lang="zh-CN" altLang="en-US" sz="3200" spc="-10" dirty="0">
                    <a:latin typeface="+mn-ea"/>
                  </a:rPr>
                  <a:t>模型且线性可分）中可能的假设空间</a:t>
                </a:r>
                <a14:m>
                  <m:oMath xmlns:m="http://schemas.openxmlformats.org/officeDocument/2006/math">
                    <m:r>
                      <a:rPr lang="en-US" altLang="zh-CN" sz="3200" i="1" spc="-10" smtClean="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是无限大的（存在无数可能的分界线</a:t>
                </a:r>
                <a14:m>
                  <m:oMath xmlns:m="http://schemas.openxmlformats.org/officeDocument/2006/math">
                    <m:d>
                      <m:dPr>
                        <m:begChr m:val="|"/>
                        <m:endChr m:val="|"/>
                        <m:ctrlPr>
                          <a:rPr lang="en-US" altLang="zh-CN" sz="3200" i="1" spc="-10" dirty="0" smtClean="0">
                            <a:solidFill>
                              <a:schemeClr val="accent1"/>
                            </a:solidFill>
                            <a:latin typeface="Cambria Math" panose="02040503050406030204" pitchFamily="18" charset="0"/>
                            <a:ea typeface="Cambria Math" panose="02040503050406030204" pitchFamily="18" charset="0"/>
                          </a:rPr>
                        </m:ctrlPr>
                      </m:dPr>
                      <m:e>
                        <m:r>
                          <a:rPr lang="en-US" altLang="zh-CN" sz="3200" i="1" spc="-10">
                            <a:solidFill>
                              <a:schemeClr val="accent1"/>
                            </a:solidFill>
                            <a:latin typeface="Cambria Math" panose="02040503050406030204" pitchFamily="18" charset="0"/>
                            <a:ea typeface="Cambria Math" panose="02040503050406030204" pitchFamily="18" charset="0"/>
                          </a:rPr>
                          <m:t>ℋ</m:t>
                        </m:r>
                      </m:e>
                    </m:d>
                    <m:r>
                      <a:rPr lang="en-US" altLang="zh-CN" sz="3200" b="0" i="1" spc="-10" smtClean="0">
                        <a:solidFill>
                          <a:schemeClr val="accent1"/>
                        </a:solidFill>
                        <a:latin typeface="Cambria Math" panose="02040503050406030204" pitchFamily="18" charset="0"/>
                        <a:ea typeface="Cambria Math" panose="02040503050406030204" pitchFamily="18" charset="0"/>
                      </a:rPr>
                      <m:t>=</m:t>
                    </m:r>
                    <m:r>
                      <a:rPr lang="en-US" altLang="zh-CN" sz="3200" b="0" i="1" spc="-10" smtClean="0">
                        <a:solidFill>
                          <a:schemeClr val="accent1"/>
                        </a:solidFill>
                        <a:latin typeface="Cambria Math" panose="02040503050406030204" pitchFamily="18" charset="0"/>
                        <a:ea typeface="Cambria Math" panose="02040503050406030204" pitchFamily="18" charset="0"/>
                      </a:rPr>
                      <m:t>𝑀</m:t>
                    </m:r>
                    <m:r>
                      <a:rPr lang="en-US" altLang="zh-CN" sz="3200" b="0" i="1" spc="-10" smtClean="0">
                        <a:solidFill>
                          <a:schemeClr val="accent1"/>
                        </a:solidFill>
                        <a:latin typeface="Cambria Math" panose="02040503050406030204" pitchFamily="18" charset="0"/>
                        <a:ea typeface="Cambria Math" panose="02040503050406030204" pitchFamily="18" charset="0"/>
                      </a:rPr>
                      <m:t>=∞</m:t>
                    </m:r>
                  </m:oMath>
                </a14:m>
                <a:r>
                  <a:rPr lang="zh-CN" altLang="en-US" sz="3200" spc="-10" dirty="0">
                    <a:latin typeface="+mn-ea"/>
                  </a:rPr>
                  <a:t>），但有效直线的种类</a:t>
                </a:r>
                <a14:m>
                  <m:oMath xmlns:m="http://schemas.openxmlformats.org/officeDocument/2006/math">
                    <m:r>
                      <a:rPr lang="en-US" altLang="zh-CN" sz="3200" b="0" i="1" spc="-10" smtClean="0">
                        <a:solidFill>
                          <a:srgbClr val="FF0000"/>
                        </a:solidFill>
                        <a:latin typeface="Cambria Math" panose="02040503050406030204" pitchFamily="18" charset="0"/>
                      </a:rPr>
                      <m:t>𝑒𝑓𝑓𝑒𝑐𝑡𝑖𝑣𝑒</m:t>
                    </m:r>
                    <m:d>
                      <m:dPr>
                        <m:ctrlPr>
                          <a:rPr lang="en-US" altLang="zh-CN" sz="3200" b="0" i="1" spc="-10" smtClean="0">
                            <a:solidFill>
                              <a:srgbClr val="FF0000"/>
                            </a:solidFill>
                            <a:latin typeface="Cambria Math" panose="02040503050406030204" pitchFamily="18" charset="0"/>
                          </a:rPr>
                        </m:ctrlPr>
                      </m:dPr>
                      <m:e>
                        <m:r>
                          <a:rPr lang="en-US" altLang="zh-CN" sz="3200" b="0" i="1" spc="-10" smtClean="0">
                            <a:solidFill>
                              <a:srgbClr val="FF0000"/>
                            </a:solidFill>
                            <a:latin typeface="Cambria Math" panose="02040503050406030204" pitchFamily="18" charset="0"/>
                          </a:rPr>
                          <m:t>𝑁</m:t>
                        </m:r>
                      </m:e>
                    </m:d>
                    <m:r>
                      <a:rPr lang="en-US" altLang="zh-CN" sz="3200" b="0" i="1" spc="-10" smtClean="0">
                        <a:solidFill>
                          <a:srgbClr val="FF0000"/>
                        </a:solidFill>
                        <a:latin typeface="Cambria Math" panose="02040503050406030204" pitchFamily="18" charset="0"/>
                      </a:rPr>
                      <m:t>=</m:t>
                    </m:r>
                    <m:d>
                      <m:dPr>
                        <m:begChr m:val="|"/>
                        <m:endChr m:val="|"/>
                        <m:ctrlPr>
                          <a:rPr lang="en-US" altLang="zh-CN" sz="3200" i="1" spc="-10">
                            <a:solidFill>
                              <a:srgbClr val="FF0000"/>
                            </a:solidFill>
                            <a:latin typeface="Cambria Math" panose="02040503050406030204" pitchFamily="18" charset="0"/>
                          </a:rPr>
                        </m:ctrlPr>
                      </m:dPr>
                      <m:e>
                        <m:r>
                          <a:rPr lang="en-US" altLang="zh-CN" sz="3200" i="1" spc="-10">
                            <a:solidFill>
                              <a:srgbClr val="FF0000"/>
                            </a:solidFill>
                            <a:latin typeface="Cambria Math" panose="02040503050406030204" pitchFamily="18" charset="0"/>
                            <a:ea typeface="Cambria Math" panose="02040503050406030204" pitchFamily="18" charset="0"/>
                          </a:rPr>
                          <m:t>ℋ</m:t>
                        </m:r>
                        <m:r>
                          <a:rPr lang="en-US" altLang="zh-CN" sz="3200" i="1" spc="-10">
                            <a:solidFill>
                              <a:srgbClr val="FF0000"/>
                            </a:solidFill>
                            <a:latin typeface="Cambria Math" panose="02040503050406030204" pitchFamily="18" charset="0"/>
                            <a:ea typeface="Cambria Math" panose="02040503050406030204" pitchFamily="18" charset="0"/>
                          </a:rPr>
                          <m:t>(</m:t>
                        </m:r>
                        <m:sSub>
                          <m:sSubPr>
                            <m:ctrlPr>
                              <a:rPr lang="en-US" altLang="zh-CN" sz="3200" i="1" spc="-10">
                                <a:solidFill>
                                  <a:srgbClr val="FF0000"/>
                                </a:solidFill>
                                <a:latin typeface="Cambria Math" panose="02040503050406030204" pitchFamily="18" charset="0"/>
                                <a:ea typeface="Cambria Math" panose="02040503050406030204" pitchFamily="18" charset="0"/>
                              </a:rPr>
                            </m:ctrlPr>
                          </m:sSubPr>
                          <m:e>
                            <m:r>
                              <a:rPr lang="en-US" altLang="zh-CN" sz="3200" i="1" spc="-10">
                                <a:solidFill>
                                  <a:srgbClr val="FF0000"/>
                                </a:solidFill>
                                <a:latin typeface="Cambria Math" panose="02040503050406030204" pitchFamily="18" charset="0"/>
                                <a:ea typeface="Cambria Math" panose="02040503050406030204" pitchFamily="18" charset="0"/>
                              </a:rPr>
                              <m:t>𝑥</m:t>
                            </m:r>
                          </m:e>
                          <m:sub>
                            <m:r>
                              <a:rPr lang="en-US" altLang="zh-CN" sz="3200" i="1" spc="-10">
                                <a:solidFill>
                                  <a:srgbClr val="FF0000"/>
                                </a:solidFill>
                                <a:latin typeface="Cambria Math" panose="02040503050406030204" pitchFamily="18" charset="0"/>
                                <a:ea typeface="Cambria Math" panose="02040503050406030204" pitchFamily="18" charset="0"/>
                              </a:rPr>
                              <m:t>1</m:t>
                            </m:r>
                          </m:sub>
                        </m:sSub>
                        <m:r>
                          <a:rPr lang="en-US" altLang="zh-CN" sz="3200" i="1" spc="-10">
                            <a:solidFill>
                              <a:srgbClr val="FF0000"/>
                            </a:solidFill>
                            <a:latin typeface="Cambria Math" panose="02040503050406030204" pitchFamily="18" charset="0"/>
                            <a:ea typeface="Cambria Math" panose="02040503050406030204" pitchFamily="18" charset="0"/>
                          </a:rPr>
                          <m:t>,</m:t>
                        </m:r>
                        <m:sSub>
                          <m:sSubPr>
                            <m:ctrlPr>
                              <a:rPr lang="en-US" altLang="zh-CN" sz="3200" i="1" spc="-10">
                                <a:solidFill>
                                  <a:srgbClr val="FF0000"/>
                                </a:solidFill>
                                <a:latin typeface="Cambria Math" panose="02040503050406030204" pitchFamily="18" charset="0"/>
                                <a:ea typeface="Cambria Math" panose="02040503050406030204" pitchFamily="18" charset="0"/>
                              </a:rPr>
                            </m:ctrlPr>
                          </m:sSubPr>
                          <m:e>
                            <m:r>
                              <a:rPr lang="en-US" altLang="zh-CN" sz="3200" i="1" spc="-10">
                                <a:solidFill>
                                  <a:srgbClr val="FF0000"/>
                                </a:solidFill>
                                <a:latin typeface="Cambria Math" panose="02040503050406030204" pitchFamily="18" charset="0"/>
                                <a:ea typeface="Cambria Math" panose="02040503050406030204" pitchFamily="18" charset="0"/>
                              </a:rPr>
                              <m:t>𝑥</m:t>
                            </m:r>
                          </m:e>
                          <m:sub>
                            <m:r>
                              <a:rPr lang="en-US" altLang="zh-CN" sz="3200" i="1" spc="-10">
                                <a:solidFill>
                                  <a:srgbClr val="FF0000"/>
                                </a:solidFill>
                                <a:latin typeface="Cambria Math" panose="02040503050406030204" pitchFamily="18" charset="0"/>
                                <a:ea typeface="Cambria Math" panose="02040503050406030204" pitchFamily="18" charset="0"/>
                              </a:rPr>
                              <m:t>2</m:t>
                            </m:r>
                          </m:sub>
                        </m:sSub>
                        <m:r>
                          <a:rPr lang="en-US" altLang="zh-CN" sz="3200" i="1" spc="-10">
                            <a:solidFill>
                              <a:srgbClr val="FF0000"/>
                            </a:solidFill>
                            <a:latin typeface="Cambria Math" panose="02040503050406030204" pitchFamily="18" charset="0"/>
                            <a:ea typeface="Cambria Math" panose="02040503050406030204" pitchFamily="18" charset="0"/>
                          </a:rPr>
                          <m:t>,…</m:t>
                        </m:r>
                        <m:sSub>
                          <m:sSubPr>
                            <m:ctrlPr>
                              <a:rPr lang="en-US" altLang="zh-CN" sz="3200" i="1" spc="-10">
                                <a:solidFill>
                                  <a:srgbClr val="FF0000"/>
                                </a:solidFill>
                                <a:latin typeface="Cambria Math" panose="02040503050406030204" pitchFamily="18" charset="0"/>
                                <a:ea typeface="Cambria Math" panose="02040503050406030204" pitchFamily="18" charset="0"/>
                              </a:rPr>
                            </m:ctrlPr>
                          </m:sSubPr>
                          <m:e>
                            <m:r>
                              <a:rPr lang="en-US" altLang="zh-CN" sz="3200" i="1" spc="-10">
                                <a:solidFill>
                                  <a:srgbClr val="FF0000"/>
                                </a:solidFill>
                                <a:latin typeface="Cambria Math" panose="02040503050406030204" pitchFamily="18" charset="0"/>
                                <a:ea typeface="Cambria Math" panose="02040503050406030204" pitchFamily="18" charset="0"/>
                              </a:rPr>
                              <m:t>𝑥</m:t>
                            </m:r>
                          </m:e>
                          <m:sub>
                            <m:r>
                              <a:rPr lang="en-US" altLang="zh-CN" sz="3200" i="1" spc="-10">
                                <a:solidFill>
                                  <a:srgbClr val="FF0000"/>
                                </a:solidFill>
                                <a:latin typeface="Cambria Math" panose="02040503050406030204" pitchFamily="18" charset="0"/>
                                <a:ea typeface="Cambria Math" panose="02040503050406030204" pitchFamily="18" charset="0"/>
                              </a:rPr>
                              <m:t>𝑁</m:t>
                            </m:r>
                          </m:sub>
                        </m:sSub>
                        <m:r>
                          <a:rPr lang="en-US" altLang="zh-CN" sz="3200" i="1" spc="-10">
                            <a:solidFill>
                              <a:srgbClr val="FF0000"/>
                            </a:solidFill>
                            <a:latin typeface="Cambria Math" panose="02040503050406030204" pitchFamily="18" charset="0"/>
                            <a:ea typeface="Cambria Math" panose="02040503050406030204" pitchFamily="18" charset="0"/>
                          </a:rPr>
                          <m:t>)</m:t>
                        </m:r>
                      </m:e>
                    </m:d>
                  </m:oMath>
                </a14:m>
                <a:r>
                  <a:rPr lang="zh-CN" altLang="en-US" sz="3200" spc="-10" dirty="0">
                    <a:latin typeface="+mn-ea"/>
                  </a:rPr>
                  <a:t>却是有限的</a:t>
                </a:r>
                <a:endParaRPr lang="en-US" altLang="zh-CN" sz="3200" spc="-10" dirty="0">
                  <a:latin typeface="+mn-ea"/>
                </a:endParaRPr>
              </a:p>
            </p:txBody>
          </p:sp>
        </mc:Choice>
        <mc:Fallback xmlns="">
          <p:sp>
            <p:nvSpPr>
              <p:cNvPr id="5" name="文本框 119">
                <a:extLst>
                  <a:ext uri="{FF2B5EF4-FFF2-40B4-BE49-F238E27FC236}">
                    <a16:creationId xmlns:a16="http://schemas.microsoft.com/office/drawing/2014/main" id="{E8BCFC32-0E81-5E43-8C33-C3A4C9823D4C}"/>
                  </a:ext>
                </a:extLst>
              </p:cNvPr>
              <p:cNvSpPr txBox="1">
                <a:spLocks noRot="1" noChangeAspect="1" noMove="1" noResize="1" noEditPoints="1" noAdjustHandles="1" noChangeArrowheads="1" noChangeShapeType="1" noTextEdit="1"/>
              </p:cNvSpPr>
              <p:nvPr/>
            </p:nvSpPr>
            <p:spPr>
              <a:xfrm>
                <a:off x="566961" y="2011212"/>
                <a:ext cx="11167839" cy="2405980"/>
              </a:xfrm>
              <a:prstGeom prst="rect">
                <a:avLst/>
              </a:prstGeom>
              <a:blipFill>
                <a:blip r:embed="rId3"/>
                <a:stretch>
                  <a:fillRect l="-1249" t="-1053" r="-795" b="-7895"/>
                </a:stretch>
              </a:blipFill>
            </p:spPr>
            <p:txBody>
              <a:bodyPr/>
              <a:lstStyle/>
              <a:p>
                <a:r>
                  <a:rPr lang="en-CN">
                    <a:noFill/>
                  </a:rPr>
                  <a:t> </a:t>
                </a:r>
              </a:p>
            </p:txBody>
          </p:sp>
        </mc:Fallback>
      </mc:AlternateContent>
    </p:spTree>
    <p:extLst>
      <p:ext uri="{BB962C8B-B14F-4D97-AF65-F5344CB8AC3E}">
        <p14:creationId xmlns:p14="http://schemas.microsoft.com/office/powerpoint/2010/main" val="3434199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pic>
        <p:nvPicPr>
          <p:cNvPr id="2" name="Picture 1">
            <a:extLst>
              <a:ext uri="{FF2B5EF4-FFF2-40B4-BE49-F238E27FC236}">
                <a16:creationId xmlns:a16="http://schemas.microsoft.com/office/drawing/2014/main" id="{C97E2DBF-B33B-B348-A912-8E015DAB4C08}"/>
              </a:ext>
            </a:extLst>
          </p:cNvPr>
          <p:cNvPicPr>
            <a:picLocks noChangeAspect="1"/>
          </p:cNvPicPr>
          <p:nvPr/>
        </p:nvPicPr>
        <p:blipFill>
          <a:blip r:embed="rId3"/>
          <a:stretch>
            <a:fillRect/>
          </a:stretch>
        </p:blipFill>
        <p:spPr>
          <a:xfrm>
            <a:off x="3160934" y="1625395"/>
            <a:ext cx="4967066" cy="1765505"/>
          </a:xfrm>
          <a:prstGeom prst="rect">
            <a:avLst/>
          </a:prstGeom>
        </p:spPr>
      </p:pic>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2098BE5A-CA59-5046-AB78-B2BD19323EBE}"/>
                  </a:ext>
                </a:extLst>
              </p:cNvPr>
              <p:cNvSpPr txBox="1"/>
              <p:nvPr/>
            </p:nvSpPr>
            <p:spPr>
              <a:xfrm>
                <a:off x="527493" y="842254"/>
                <a:ext cx="10737851"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3200" spc="-10" dirty="0">
                    <a:latin typeface="+mn-ea"/>
                  </a:rPr>
                  <a:t>考虑</a:t>
                </a:r>
                <a:r>
                  <a:rPr lang="en-US" altLang="zh-CN" sz="3200" spc="-10" dirty="0">
                    <a:latin typeface="+mn-ea"/>
                  </a:rPr>
                  <a:t>2</a:t>
                </a:r>
                <a:r>
                  <a:rPr lang="zh-CN" altLang="en-US" sz="3200" spc="-10" dirty="0">
                    <a:latin typeface="+mn-ea"/>
                  </a:rPr>
                  <a:t>维平面上</a:t>
                </a:r>
                <a:r>
                  <a:rPr lang="en-US" altLang="zh-CN" sz="3200" spc="-10" dirty="0">
                    <a:solidFill>
                      <a:srgbClr val="FF0000"/>
                    </a:solidFill>
                    <a:latin typeface="+mn-ea"/>
                  </a:rPr>
                  <a:t>1</a:t>
                </a:r>
                <a:r>
                  <a:rPr lang="zh-CN" altLang="en-US" sz="3200" spc="-10" dirty="0">
                    <a:latin typeface="+mn-ea"/>
                  </a:rPr>
                  <a:t>个样本的二分类模型（</a:t>
                </a:r>
                <a:r>
                  <a:rPr lang="en-US" altLang="zh-CN" sz="3200" spc="-10" dirty="0">
                    <a:solidFill>
                      <a:schemeClr val="accent1"/>
                    </a:solidFill>
                    <a:ea typeface="Cambria Math" panose="02040503050406030204" pitchFamily="18" charset="0"/>
                  </a:rPr>
                  <a:t> </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是平面上所有的线）</a:t>
                </a:r>
                <a:endParaRPr lang="en-US" altLang="zh-CN" sz="3200" spc="-10" dirty="0">
                  <a:latin typeface="+mn-ea"/>
                </a:endParaRPr>
              </a:p>
            </p:txBody>
          </p:sp>
        </mc:Choice>
        <mc:Fallback xmlns="">
          <p:sp>
            <p:nvSpPr>
              <p:cNvPr id="6" name="文本框 119">
                <a:extLst>
                  <a:ext uri="{FF2B5EF4-FFF2-40B4-BE49-F238E27FC236}">
                    <a16:creationId xmlns:a16="http://schemas.microsoft.com/office/drawing/2014/main" id="{2098BE5A-CA59-5046-AB78-B2BD19323EBE}"/>
                  </a:ext>
                </a:extLst>
              </p:cNvPr>
              <p:cNvSpPr txBox="1">
                <a:spLocks noRot="1" noChangeAspect="1" noMove="1" noResize="1" noEditPoints="1" noAdjustHandles="1" noChangeArrowheads="1" noChangeShapeType="1" noTextEdit="1"/>
              </p:cNvSpPr>
              <p:nvPr/>
            </p:nvSpPr>
            <p:spPr>
              <a:xfrm>
                <a:off x="527493" y="842254"/>
                <a:ext cx="10737851" cy="1224118"/>
              </a:xfrm>
              <a:prstGeom prst="rect">
                <a:avLst/>
              </a:prstGeom>
              <a:blipFill>
                <a:blip r:embed="rId4"/>
                <a:stretch>
                  <a:fillRect l="-1299" t="-2062" b="-164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0B79B249-C1CE-5A40-9242-21A8D1E6F862}"/>
                  </a:ext>
                </a:extLst>
              </p:cNvPr>
              <p:cNvSpPr txBox="1"/>
              <p:nvPr/>
            </p:nvSpPr>
            <p:spPr>
              <a:xfrm>
                <a:off x="566961" y="3467101"/>
                <a:ext cx="11117041" cy="564706"/>
              </a:xfrm>
              <a:prstGeom prst="rect">
                <a:avLst/>
              </a:prstGeom>
              <a:noFill/>
            </p:spPr>
            <p:txBody>
              <a:bodyPr wrap="square" rtlCol="0">
                <a:spAutoFit/>
              </a:bodyPr>
              <a:lstStyle/>
              <a:p>
                <a:pPr>
                  <a:lnSpc>
                    <a:spcPct val="120000"/>
                  </a:lnSpc>
                </a:pPr>
                <a:r>
                  <a:rPr lang="zh-CN" altLang="en-US" sz="2800" spc="-10" dirty="0">
                    <a:latin typeface="+mn-ea"/>
                  </a:rPr>
                  <a:t>该模型存在的无限个假设可被归类为上述</a:t>
                </a:r>
                <a:r>
                  <a:rPr lang="en-US" altLang="zh-CN" sz="2800" spc="-10" dirty="0">
                    <a:solidFill>
                      <a:srgbClr val="FF0000"/>
                    </a:solidFill>
                    <a:latin typeface="+mn-ea"/>
                  </a:rPr>
                  <a:t>2</a:t>
                </a:r>
                <a:r>
                  <a:rPr lang="zh-CN" altLang="en-US" sz="2800" spc="-10" dirty="0">
                    <a:solidFill>
                      <a:srgbClr val="FF0000"/>
                    </a:solidFill>
                    <a:latin typeface="+mn-ea"/>
                  </a:rPr>
                  <a:t>种（</a:t>
                </a:r>
                <a:r>
                  <a:rPr lang="en-US" altLang="zh-CN" sz="2800" spc="-10" dirty="0">
                    <a:solidFill>
                      <a:srgbClr val="FF0000"/>
                    </a:solidFill>
                  </a:rPr>
                  <a:t> </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)=2</m:t>
                    </m:r>
                  </m:oMath>
                </a14:m>
                <a:r>
                  <a:rPr lang="zh-CN" altLang="en-US" sz="2800" spc="-10" dirty="0">
                    <a:solidFill>
                      <a:srgbClr val="FF0000"/>
                    </a:solidFill>
                    <a:latin typeface="+mn-ea"/>
                  </a:rPr>
                  <a:t>）</a:t>
                </a:r>
                <a:r>
                  <a:rPr lang="zh-CN" altLang="en-US" sz="2800" spc="-10" dirty="0">
                    <a:latin typeface="+mn-ea"/>
                  </a:rPr>
                  <a:t>：</a:t>
                </a:r>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0B79B249-C1CE-5A40-9242-21A8D1E6F862}"/>
                  </a:ext>
                </a:extLst>
              </p:cNvPr>
              <p:cNvSpPr txBox="1">
                <a:spLocks noRot="1" noChangeAspect="1" noMove="1" noResize="1" noEditPoints="1" noAdjustHandles="1" noChangeArrowheads="1" noChangeShapeType="1" noTextEdit="1"/>
              </p:cNvSpPr>
              <p:nvPr/>
            </p:nvSpPr>
            <p:spPr>
              <a:xfrm>
                <a:off x="566961" y="3467101"/>
                <a:ext cx="11117041" cy="564706"/>
              </a:xfrm>
              <a:prstGeom prst="rect">
                <a:avLst/>
              </a:prstGeom>
              <a:blipFill>
                <a:blip r:embed="rId5"/>
                <a:stretch>
                  <a:fillRect l="-1140" t="-6667" r="-228" b="-28889"/>
                </a:stretch>
              </a:blipFill>
            </p:spPr>
            <p:txBody>
              <a:bodyPr/>
              <a:lstStyle/>
              <a:p>
                <a:r>
                  <a:rPr lang="en-CN">
                    <a:noFill/>
                  </a:rPr>
                  <a:t> </a:t>
                </a:r>
              </a:p>
            </p:txBody>
          </p:sp>
        </mc:Fallback>
      </mc:AlternateContent>
      <p:sp>
        <p:nvSpPr>
          <p:cNvPr id="8" name="文本框 119">
            <a:extLst>
              <a:ext uri="{FF2B5EF4-FFF2-40B4-BE49-F238E27FC236}">
                <a16:creationId xmlns:a16="http://schemas.microsoft.com/office/drawing/2014/main" id="{CABEC30F-ADF1-E841-923D-0AE108F92987}"/>
              </a:ext>
            </a:extLst>
          </p:cNvPr>
          <p:cNvSpPr txBox="1"/>
          <p:nvPr/>
        </p:nvSpPr>
        <p:spPr>
          <a:xfrm>
            <a:off x="527492" y="5045006"/>
            <a:ext cx="10737851"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样本要么被判定为</a:t>
            </a:r>
            <a:r>
              <a:rPr lang="en-US" altLang="zh-CN" sz="3200" spc="-10" dirty="0">
                <a:latin typeface="+mn-ea"/>
              </a:rPr>
              <a:t>+1</a:t>
            </a:r>
            <a:r>
              <a:rPr lang="zh-CN" altLang="en-US" sz="3200" spc="-10" dirty="0">
                <a:latin typeface="+mn-ea"/>
              </a:rPr>
              <a:t>，要么被判定为</a:t>
            </a:r>
            <a:r>
              <a:rPr lang="en-US" altLang="zh-CN" sz="3200" spc="-10" dirty="0">
                <a:latin typeface="+mn-ea"/>
              </a:rPr>
              <a:t>-1</a:t>
            </a:r>
            <a:r>
              <a:rPr lang="zh-CN" altLang="en-US" sz="3200" spc="-10" dirty="0">
                <a:latin typeface="+mn-ea"/>
              </a:rPr>
              <a:t>，其中任意一种输出叫做一种</a:t>
            </a:r>
            <a:r>
              <a:rPr lang="en-US" altLang="zh-CN" sz="3200" spc="-10" dirty="0">
                <a:solidFill>
                  <a:srgbClr val="FF0000"/>
                </a:solidFill>
                <a:latin typeface="+mn-ea"/>
              </a:rPr>
              <a:t>dichotomy</a:t>
            </a:r>
            <a:r>
              <a:rPr lang="zh-CN" altLang="en-US" sz="3200" spc="-10" dirty="0">
                <a:latin typeface="+mn-ea"/>
              </a:rPr>
              <a:t>（二分、对分）</a:t>
            </a:r>
            <a:endParaRPr lang="en-US" altLang="zh-CN" sz="3200" spc="-10" dirty="0">
              <a:latin typeface="+mn-ea"/>
            </a:endParaRPr>
          </a:p>
        </p:txBody>
      </p:sp>
      <p:sp>
        <p:nvSpPr>
          <p:cNvPr id="9" name="TextBox 8">
            <a:extLst>
              <a:ext uri="{FF2B5EF4-FFF2-40B4-BE49-F238E27FC236}">
                <a16:creationId xmlns:a16="http://schemas.microsoft.com/office/drawing/2014/main" id="{76FAE6B1-B3DE-2B48-B7E1-4CCDF01F9FD6}"/>
              </a:ext>
            </a:extLst>
          </p:cNvPr>
          <p:cNvSpPr txBox="1"/>
          <p:nvPr/>
        </p:nvSpPr>
        <p:spPr>
          <a:xfrm>
            <a:off x="1714500" y="4021103"/>
            <a:ext cx="8039100" cy="1082604"/>
          </a:xfrm>
          <a:prstGeom prst="rect">
            <a:avLst/>
          </a:prstGeom>
          <a:noFill/>
        </p:spPr>
        <p:txBody>
          <a:bodyPr wrap="square">
            <a:spAutoFit/>
          </a:bodyPr>
          <a:lstStyle/>
          <a:p>
            <a:pPr marL="457200" indent="-457200">
              <a:lnSpc>
                <a:spcPct val="120000"/>
              </a:lnSpc>
              <a:buFont typeface="Wingdings" pitchFamily="2" charset="2"/>
              <a:buChar char="ü"/>
            </a:pPr>
            <a:r>
              <a:rPr lang="zh-CN" altLang="en-CN" sz="2800" spc="-10" dirty="0">
                <a:latin typeface="+mn-ea"/>
              </a:rPr>
              <a:t>线在</a:t>
            </a:r>
            <a:r>
              <a:rPr lang="zh-CN" altLang="en-US" sz="2800" spc="-10" dirty="0">
                <a:latin typeface="+mn-ea"/>
              </a:rPr>
              <a:t>样本左边，样本分类为</a:t>
            </a:r>
            <a:r>
              <a:rPr lang="en-US" altLang="zh-CN" sz="2800" spc="-10" dirty="0">
                <a:latin typeface="+mn-ea"/>
              </a:rPr>
              <a:t>+1</a:t>
            </a:r>
            <a:r>
              <a:rPr lang="zh-CN" altLang="en-US" sz="2800" spc="-10" dirty="0">
                <a:latin typeface="+mn-ea"/>
              </a:rPr>
              <a:t>（</a:t>
            </a:r>
            <a:r>
              <a:rPr lang="zh-CN" altLang="en-CN" sz="2800" spc="-10" dirty="0">
                <a:latin typeface="+mn-ea"/>
              </a:rPr>
              <a:t>红圈</a:t>
            </a:r>
            <a:r>
              <a:rPr lang="zh-CN" altLang="en-US" sz="2800" spc="-10" dirty="0">
                <a:latin typeface="+mn-ea"/>
              </a:rPr>
              <a:t>）；</a:t>
            </a:r>
            <a:endParaRPr lang="en-US" altLang="zh-CN" sz="2800" spc="-10" dirty="0">
              <a:latin typeface="+mn-ea"/>
            </a:endParaRPr>
          </a:p>
          <a:p>
            <a:pPr marL="457200" indent="-457200">
              <a:lnSpc>
                <a:spcPct val="120000"/>
              </a:lnSpc>
              <a:buFont typeface="Wingdings" pitchFamily="2" charset="2"/>
              <a:buChar char="ü"/>
            </a:pPr>
            <a:r>
              <a:rPr lang="zh-CN" altLang="en-US" sz="2800" spc="-10" dirty="0">
                <a:latin typeface="+mn-ea"/>
              </a:rPr>
              <a:t>线在样本右边，样本分类为</a:t>
            </a:r>
            <a:r>
              <a:rPr lang="en-US" altLang="zh-CN" sz="2800" spc="-10" dirty="0">
                <a:latin typeface="+mn-ea"/>
              </a:rPr>
              <a:t>-1</a:t>
            </a:r>
            <a:r>
              <a:rPr lang="zh-CN" altLang="en-US" sz="2800" spc="-10" dirty="0">
                <a:latin typeface="+mn-ea"/>
              </a:rPr>
              <a:t>（蓝叉）</a:t>
            </a:r>
            <a:endParaRPr lang="en-US" altLang="zh-CN" sz="2800" spc="-10" dirty="0">
              <a:latin typeface="+mn-ea"/>
            </a:endParaRPr>
          </a:p>
        </p:txBody>
      </p:sp>
    </p:spTree>
    <p:extLst>
      <p:ext uri="{BB962C8B-B14F-4D97-AF65-F5344CB8AC3E}">
        <p14:creationId xmlns:p14="http://schemas.microsoft.com/office/powerpoint/2010/main" val="3406078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6" name="文本框 119">
            <a:extLst>
              <a:ext uri="{FF2B5EF4-FFF2-40B4-BE49-F238E27FC236}">
                <a16:creationId xmlns:a16="http://schemas.microsoft.com/office/drawing/2014/main" id="{2098BE5A-CA59-5046-AB78-B2BD19323EBE}"/>
              </a:ext>
            </a:extLst>
          </p:cNvPr>
          <p:cNvSpPr txBox="1"/>
          <p:nvPr/>
        </p:nvSpPr>
        <p:spPr>
          <a:xfrm>
            <a:off x="541558" y="860656"/>
            <a:ext cx="10737851"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下面</a:t>
            </a:r>
            <a:r>
              <a:rPr lang="zh-CN" altLang="en-CN" sz="3200" spc="-10" dirty="0">
                <a:latin typeface="+mn-ea"/>
              </a:rPr>
              <a:t>考虑</a:t>
            </a:r>
            <a:r>
              <a:rPr lang="en-US" altLang="zh-CN" sz="3200" spc="-10" dirty="0">
                <a:solidFill>
                  <a:srgbClr val="FF0000"/>
                </a:solidFill>
                <a:latin typeface="+mn-ea"/>
              </a:rPr>
              <a:t>2</a:t>
            </a:r>
            <a:r>
              <a:rPr lang="zh-CN" altLang="en-US" sz="3200" spc="-10" dirty="0">
                <a:latin typeface="+mn-ea"/>
              </a:rPr>
              <a:t>个样本的二分类模型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0B79B249-C1CE-5A40-9242-21A8D1E6F862}"/>
                  </a:ext>
                </a:extLst>
              </p:cNvPr>
              <p:cNvSpPr txBox="1"/>
              <p:nvPr/>
            </p:nvSpPr>
            <p:spPr>
              <a:xfrm>
                <a:off x="912592" y="1549129"/>
                <a:ext cx="7063008" cy="1599669"/>
              </a:xfrm>
              <a:prstGeom prst="rect">
                <a:avLst/>
              </a:prstGeom>
              <a:noFill/>
            </p:spPr>
            <p:txBody>
              <a:bodyPr wrap="square" rtlCol="0">
                <a:spAutoFit/>
              </a:bodyPr>
              <a:lstStyle/>
              <a:p>
                <a:pPr>
                  <a:lnSpc>
                    <a:spcPct val="120000"/>
                  </a:lnSpc>
                </a:pPr>
                <a:r>
                  <a:rPr lang="zh-CN" altLang="en-US" sz="2800" spc="-10" dirty="0">
                    <a:latin typeface="+mn-ea"/>
                  </a:rPr>
                  <a:t>该模型无限多的假设可被归类为右边</a:t>
                </a:r>
                <a:r>
                  <a:rPr lang="en-US" altLang="zh-CN" sz="2800" spc="-10" dirty="0">
                    <a:solidFill>
                      <a:srgbClr val="FF0000"/>
                    </a:solidFill>
                    <a:latin typeface="+mn-ea"/>
                  </a:rPr>
                  <a:t>4</a:t>
                </a:r>
                <a:r>
                  <a:rPr lang="zh-CN" altLang="en-US" sz="2800" spc="-10" dirty="0">
                    <a:solidFill>
                      <a:srgbClr val="FF0000"/>
                    </a:solidFill>
                    <a:latin typeface="+mn-ea"/>
                  </a:rPr>
                  <a:t>种，</a:t>
                </a:r>
                <a:r>
                  <a:rPr lang="zh-CN" altLang="en-US" sz="2800" spc="-10" dirty="0">
                    <a:latin typeface="+mn-ea"/>
                  </a:rPr>
                  <a:t>输出分别为</a:t>
                </a:r>
                <a:r>
                  <a:rPr lang="en-US" altLang="zh-CN" sz="2800" spc="-10" dirty="0">
                    <a:solidFill>
                      <a:schemeClr val="accent1"/>
                    </a:solidFill>
                    <a:latin typeface="+mn-ea"/>
                    <a:sym typeface="Wingdings" pitchFamily="2" charset="2"/>
                  </a:rPr>
                  <a:t>(+1,+1)</a:t>
                </a:r>
                <a:r>
                  <a:rPr lang="zh-CN" altLang="en-US" sz="2800" spc="-10" dirty="0">
                    <a:solidFill>
                      <a:schemeClr val="accent1"/>
                    </a:solidFill>
                    <a:latin typeface="+mn-ea"/>
                    <a:sym typeface="Wingdings" pitchFamily="2" charset="2"/>
                  </a:rPr>
                  <a:t>，</a:t>
                </a:r>
                <a:r>
                  <a:rPr lang="en-US" altLang="zh-CN" sz="2800" spc="-10" dirty="0">
                    <a:solidFill>
                      <a:schemeClr val="accent1"/>
                    </a:solidFill>
                    <a:latin typeface="+mn-ea"/>
                    <a:sym typeface="Wingdings" pitchFamily="2" charset="2"/>
                  </a:rPr>
                  <a:t> (-1,+1)</a:t>
                </a:r>
                <a:r>
                  <a:rPr lang="zh-CN" altLang="en-US" sz="2800" spc="-10" dirty="0">
                    <a:solidFill>
                      <a:schemeClr val="accent1"/>
                    </a:solidFill>
                    <a:latin typeface="+mn-ea"/>
                    <a:sym typeface="Wingdings" pitchFamily="2" charset="2"/>
                  </a:rPr>
                  <a:t>，</a:t>
                </a:r>
                <a:r>
                  <a:rPr lang="en-US" altLang="zh-CN" sz="2800" spc="-10" dirty="0">
                    <a:solidFill>
                      <a:schemeClr val="accent1"/>
                    </a:solidFill>
                    <a:latin typeface="+mn-ea"/>
                    <a:sym typeface="Wingdings" pitchFamily="2" charset="2"/>
                  </a:rPr>
                  <a:t> (-1,-1)</a:t>
                </a:r>
                <a:r>
                  <a:rPr lang="zh-CN" altLang="en-US" sz="2800" spc="-10" dirty="0">
                    <a:solidFill>
                      <a:schemeClr val="accent1"/>
                    </a:solidFill>
                    <a:latin typeface="+mn-ea"/>
                    <a:sym typeface="Wingdings" pitchFamily="2" charset="2"/>
                  </a:rPr>
                  <a:t>，</a:t>
                </a:r>
                <a:r>
                  <a:rPr lang="en-US" altLang="zh-CN" sz="2800" spc="-10" dirty="0">
                    <a:solidFill>
                      <a:schemeClr val="accent1"/>
                    </a:solidFill>
                    <a:latin typeface="+mn-ea"/>
                    <a:sym typeface="Wingdings" pitchFamily="2" charset="2"/>
                  </a:rPr>
                  <a:t> (-1,-1)</a:t>
                </a:r>
                <a:r>
                  <a:rPr lang="zh-CN" altLang="en-US" sz="2800" spc="-10" dirty="0">
                    <a:solidFill>
                      <a:schemeClr val="accent1"/>
                    </a:solidFill>
                    <a:latin typeface="+mn-ea"/>
                    <a:sym typeface="Wingdings" pitchFamily="2" charset="2"/>
                  </a:rPr>
                  <a:t>，</a:t>
                </a:r>
                <a:r>
                  <a:rPr lang="zh-CN" altLang="en-US" sz="2800" spc="-10" dirty="0">
                    <a:latin typeface="+mn-ea"/>
                    <a:sym typeface="Wingdings" pitchFamily="2" charset="2"/>
                  </a:rPr>
                  <a:t>称有效直线数量为</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)=4</m:t>
                    </m:r>
                  </m:oMath>
                </a14:m>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0B79B249-C1CE-5A40-9242-21A8D1E6F862}"/>
                  </a:ext>
                </a:extLst>
              </p:cNvPr>
              <p:cNvSpPr txBox="1">
                <a:spLocks noRot="1" noChangeAspect="1" noMove="1" noResize="1" noEditPoints="1" noAdjustHandles="1" noChangeArrowheads="1" noChangeShapeType="1" noTextEdit="1"/>
              </p:cNvSpPr>
              <p:nvPr/>
            </p:nvSpPr>
            <p:spPr>
              <a:xfrm>
                <a:off x="912592" y="1549129"/>
                <a:ext cx="7063008" cy="1599669"/>
              </a:xfrm>
              <a:prstGeom prst="rect">
                <a:avLst/>
              </a:prstGeom>
              <a:blipFill>
                <a:blip r:embed="rId3"/>
                <a:stretch>
                  <a:fillRect l="-1978" t="-781" r="-1619" b="-937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CABEC30F-ADF1-E841-923D-0AE108F92987}"/>
                  </a:ext>
                </a:extLst>
              </p:cNvPr>
              <p:cNvSpPr txBox="1"/>
              <p:nvPr/>
            </p:nvSpPr>
            <p:spPr>
              <a:xfrm>
                <a:off x="541558" y="3274276"/>
                <a:ext cx="10737851" cy="565539"/>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r>
                      <a:rPr lang="en-CN" altLang="zh-CN" sz="2800" i="1" spc="-10" dirty="0" smtClean="0">
                        <a:latin typeface="Cambria Math" panose="02040503050406030204" pitchFamily="18" charset="0"/>
                      </a:rPr>
                      <m:t>𝑁</m:t>
                    </m:r>
                    <m:r>
                      <a:rPr lang="en-US" altLang="zh-CN" sz="2800" b="0" i="1" spc="-10" dirty="0" smtClean="0">
                        <a:latin typeface="Cambria Math" panose="02040503050406030204" pitchFamily="18" charset="0"/>
                      </a:rPr>
                      <m:t>=2</m:t>
                    </m:r>
                  </m:oMath>
                </a14:m>
                <a:r>
                  <a:rPr lang="zh-CN" altLang="en-US" sz="2800" spc="-10" dirty="0">
                    <a:latin typeface="+mn-ea"/>
                  </a:rPr>
                  <a:t>的感知器分类模型的假设空间有</a:t>
                </a:r>
                <a:r>
                  <a:rPr lang="en-US" altLang="zh-CN" sz="2800" spc="-10" dirty="0">
                    <a:latin typeface="+mn-ea"/>
                  </a:rPr>
                  <a:t>4</a:t>
                </a:r>
                <a:r>
                  <a:rPr lang="zh-CN" altLang="en-US" sz="2800" spc="-10" dirty="0">
                    <a:latin typeface="+mn-ea"/>
                  </a:rPr>
                  <a:t>种</a:t>
                </a:r>
                <a:r>
                  <a:rPr lang="en-US" altLang="zh-CN" sz="2800" spc="-10" dirty="0">
                    <a:solidFill>
                      <a:srgbClr val="FF0000"/>
                    </a:solidFill>
                    <a:latin typeface="+mn-ea"/>
                  </a:rPr>
                  <a:t>dichotomies</a:t>
                </a:r>
                <a:endParaRPr lang="en-US" altLang="zh-CN" sz="2800" spc="-10" dirty="0">
                  <a:latin typeface="+mn-ea"/>
                </a:endParaRPr>
              </a:p>
            </p:txBody>
          </p:sp>
        </mc:Choice>
        <mc:Fallback xmlns="">
          <p:sp>
            <p:nvSpPr>
              <p:cNvPr id="8" name="文本框 119">
                <a:extLst>
                  <a:ext uri="{FF2B5EF4-FFF2-40B4-BE49-F238E27FC236}">
                    <a16:creationId xmlns:a16="http://schemas.microsoft.com/office/drawing/2014/main" id="{CABEC30F-ADF1-E841-923D-0AE108F92987}"/>
                  </a:ext>
                </a:extLst>
              </p:cNvPr>
              <p:cNvSpPr txBox="1">
                <a:spLocks noRot="1" noChangeAspect="1" noMove="1" noResize="1" noEditPoints="1" noAdjustHandles="1" noChangeArrowheads="1" noChangeShapeType="1" noTextEdit="1"/>
              </p:cNvSpPr>
              <p:nvPr/>
            </p:nvSpPr>
            <p:spPr>
              <a:xfrm>
                <a:off x="541558" y="3274276"/>
                <a:ext cx="10737851" cy="565539"/>
              </a:xfrm>
              <a:prstGeom prst="rect">
                <a:avLst/>
              </a:prstGeom>
              <a:blipFill>
                <a:blip r:embed="rId4"/>
                <a:stretch>
                  <a:fillRect l="-945" t="-4348" b="-28261"/>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7A05CB76-36ED-EF44-B7EA-155B7004392E}"/>
              </a:ext>
            </a:extLst>
          </p:cNvPr>
          <p:cNvPicPr>
            <a:picLocks noChangeAspect="1"/>
          </p:cNvPicPr>
          <p:nvPr/>
        </p:nvPicPr>
        <p:blipFill>
          <a:blip r:embed="rId5"/>
          <a:stretch>
            <a:fillRect/>
          </a:stretch>
        </p:blipFill>
        <p:spPr>
          <a:xfrm>
            <a:off x="8147050" y="811390"/>
            <a:ext cx="3132359" cy="2549092"/>
          </a:xfrm>
          <a:prstGeom prst="rect">
            <a:avLst/>
          </a:prstGeom>
        </p:spPr>
      </p:pic>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4C7DF649-9176-E946-BFA4-A9AA80E1C8A5}"/>
                  </a:ext>
                </a:extLst>
              </p:cNvPr>
              <p:cNvSpPr txBox="1"/>
              <p:nvPr/>
            </p:nvSpPr>
            <p:spPr>
              <a:xfrm>
                <a:off x="566961" y="5620248"/>
                <a:ext cx="10737851" cy="632161"/>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r>
                      <a:rPr lang="en-CN" altLang="zh-CN" sz="3200" i="1" spc="-10" dirty="0" smtClean="0">
                        <a:latin typeface="Cambria Math" panose="02040503050406030204" pitchFamily="18" charset="0"/>
                      </a:rPr>
                      <m:t>𝑁</m:t>
                    </m:r>
                  </m:oMath>
                </a14:m>
                <a:r>
                  <a:rPr lang="zh-CN" altLang="en-US" sz="3200" spc="-10" dirty="0">
                    <a:latin typeface="+mn-ea"/>
                  </a:rPr>
                  <a:t>个样本的感知器分类模型</a:t>
                </a:r>
                <a:r>
                  <a:rPr lang="zh-CN" altLang="en-CN" sz="3200" spc="-10" dirty="0">
                    <a:latin typeface="+mn-ea"/>
                  </a:rPr>
                  <a:t>最多</a:t>
                </a:r>
                <a:r>
                  <a:rPr lang="zh-CN" altLang="en-US" sz="3200" spc="-10" dirty="0">
                    <a:latin typeface="+mn-ea"/>
                  </a:rPr>
                  <a:t>存在</a:t>
                </a:r>
                <a14:m>
                  <m:oMath xmlns:m="http://schemas.openxmlformats.org/officeDocument/2006/math">
                    <m:sSup>
                      <m:sSupPr>
                        <m:ctrlPr>
                          <a:rPr lang="en-US" altLang="zh-CN" sz="3200" i="1" spc="-10" smtClean="0">
                            <a:solidFill>
                              <a:srgbClr val="FF0000"/>
                            </a:solidFill>
                            <a:latin typeface="Cambria Math" panose="02040503050406030204" pitchFamily="18" charset="0"/>
                          </a:rPr>
                        </m:ctrlPr>
                      </m:sSupPr>
                      <m:e>
                        <m:r>
                          <a:rPr lang="en-US" altLang="zh-CN" sz="3200" b="0" i="1" spc="-10" smtClean="0">
                            <a:solidFill>
                              <a:srgbClr val="FF0000"/>
                            </a:solidFill>
                            <a:latin typeface="Cambria Math" panose="02040503050406030204" pitchFamily="18" charset="0"/>
                          </a:rPr>
                          <m:t>2</m:t>
                        </m:r>
                      </m:e>
                      <m:sup>
                        <m:r>
                          <a:rPr lang="en-US" altLang="zh-CN" sz="3200" b="0" i="1" spc="-10" smtClean="0">
                            <a:solidFill>
                              <a:srgbClr val="FF0000"/>
                            </a:solidFill>
                            <a:latin typeface="Cambria Math" panose="02040503050406030204" pitchFamily="18" charset="0"/>
                          </a:rPr>
                          <m:t>𝑁</m:t>
                        </m:r>
                      </m:sup>
                    </m:sSup>
                  </m:oMath>
                </a14:m>
                <a:r>
                  <a:rPr lang="zh-CN" altLang="en-US" sz="3200" spc="-10" dirty="0">
                    <a:latin typeface="+mn-ea"/>
                  </a:rPr>
                  <a:t>种</a:t>
                </a:r>
                <a:r>
                  <a:rPr lang="en-US" altLang="zh-CN" sz="3200" spc="-10" dirty="0">
                    <a:solidFill>
                      <a:srgbClr val="FF0000"/>
                    </a:solidFill>
                    <a:latin typeface="+mn-ea"/>
                  </a:rPr>
                  <a:t>dichotomies</a:t>
                </a:r>
                <a:endParaRPr lang="en-US" altLang="zh-CN" sz="3200" spc="-10" dirty="0">
                  <a:latin typeface="+mn-ea"/>
                </a:endParaRPr>
              </a:p>
            </p:txBody>
          </p:sp>
        </mc:Choice>
        <mc:Fallback xmlns="">
          <p:sp>
            <p:nvSpPr>
              <p:cNvPr id="9" name="文本框 119">
                <a:extLst>
                  <a:ext uri="{FF2B5EF4-FFF2-40B4-BE49-F238E27FC236}">
                    <a16:creationId xmlns:a16="http://schemas.microsoft.com/office/drawing/2014/main" id="{4C7DF649-9176-E946-BFA4-A9AA80E1C8A5}"/>
                  </a:ext>
                </a:extLst>
              </p:cNvPr>
              <p:cNvSpPr txBox="1">
                <a:spLocks noRot="1" noChangeAspect="1" noMove="1" noResize="1" noEditPoints="1" noAdjustHandles="1" noChangeArrowheads="1" noChangeShapeType="1" noTextEdit="1"/>
              </p:cNvSpPr>
              <p:nvPr/>
            </p:nvSpPr>
            <p:spPr>
              <a:xfrm>
                <a:off x="566961" y="5620248"/>
                <a:ext cx="10737851" cy="632161"/>
              </a:xfrm>
              <a:prstGeom prst="rect">
                <a:avLst/>
              </a:prstGeom>
              <a:blipFill>
                <a:blip r:embed="rId6"/>
                <a:stretch>
                  <a:fillRect l="-1300"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F806B3F6-A60D-8E4E-A38C-E097D01376E7}"/>
                  </a:ext>
                </a:extLst>
              </p:cNvPr>
              <p:cNvSpPr txBox="1"/>
              <p:nvPr/>
            </p:nvSpPr>
            <p:spPr>
              <a:xfrm>
                <a:off x="541558" y="3866477"/>
                <a:ext cx="10737851" cy="1666225"/>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2800" spc="-10" dirty="0">
                    <a:latin typeface="+mn-ea"/>
                  </a:rPr>
                  <a:t>若两个假设</a:t>
                </a: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h</m:t>
                        </m:r>
                      </m:e>
                      <m:sub>
                        <m:r>
                          <a:rPr lang="en-US" altLang="zh-CN" sz="2800" b="0" i="1" spc="-10" smtClean="0">
                            <a:latin typeface="Cambria Math" panose="02040503050406030204" pitchFamily="18" charset="0"/>
                          </a:rPr>
                          <m:t>1</m:t>
                        </m:r>
                      </m:sub>
                    </m:sSub>
                  </m:oMath>
                </a14:m>
                <a:r>
                  <a:rPr lang="en-US" altLang="zh-CN" sz="2800" spc="-10" dirty="0">
                    <a:latin typeface="+mn-ea"/>
                  </a:rPr>
                  <a:t>,</a:t>
                </a:r>
                <a:r>
                  <a:rPr lang="en-US" altLang="zh-CN" sz="2800" spc="-10" dirty="0"/>
                  <a:t> </a:t>
                </a:r>
                <a14:m>
                  <m:oMath xmlns:m="http://schemas.openxmlformats.org/officeDocument/2006/math">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b="0" i="1" spc="-10" smtClean="0">
                            <a:latin typeface="Cambria Math" panose="02040503050406030204" pitchFamily="18" charset="0"/>
                          </a:rPr>
                          <m:t>2</m:t>
                        </m:r>
                      </m:sub>
                    </m:sSub>
                  </m:oMath>
                </a14:m>
                <a:r>
                  <a:rPr lang="zh-CN" altLang="en-US" sz="2800" spc="-10" dirty="0">
                    <a:latin typeface="+mn-ea"/>
                  </a:rPr>
                  <a:t>对训练数据的输出</a:t>
                </a:r>
                <a14:m>
                  <m:oMath xmlns:m="http://schemas.openxmlformats.org/officeDocument/2006/math">
                    <m:r>
                      <a:rPr lang="zh-CN" altLang="en-US" sz="2800" i="1" spc="-10" smtClean="0">
                        <a:latin typeface="Cambria Math" panose="02040503050406030204" pitchFamily="18" charset="0"/>
                      </a:rPr>
                      <m:t>𝒟</m:t>
                    </m:r>
                  </m:oMath>
                </a14:m>
                <a:r>
                  <a:rPr lang="zh-CN" altLang="en-US" sz="2800" spc="-10" dirty="0">
                    <a:latin typeface="+mn-ea"/>
                  </a:rPr>
                  <a:t>是相同的，即</a:t>
                </a:r>
                <a14:m>
                  <m:oMath xmlns:m="http://schemas.openxmlformats.org/officeDocument/2006/math">
                    <m:d>
                      <m:dPr>
                        <m:ctrlPr>
                          <a:rPr lang="en-US" altLang="zh-CN" sz="2800" b="0" i="1" spc="-10" smtClean="0">
                            <a:latin typeface="Cambria Math" panose="02040503050406030204" pitchFamily="18" charset="0"/>
                          </a:rPr>
                        </m:ctrlPr>
                      </m:dPr>
                      <m:e>
                        <m:sSub>
                          <m:sSubPr>
                            <m:ctrlPr>
                              <a:rPr lang="en-US" altLang="zh-CN" sz="2800" b="0" i="1" spc="-10" smtClean="0">
                                <a:latin typeface="Cambria Math" panose="02040503050406030204" pitchFamily="18" charset="0"/>
                              </a:rPr>
                            </m:ctrlPr>
                          </m:sSubPr>
                          <m:e>
                            <m:r>
                              <a:rPr lang="en-US" altLang="zh-CN" sz="2800" b="0" i="1" spc="-10" smtClean="0">
                                <a:latin typeface="Cambria Math" panose="02040503050406030204" pitchFamily="18" charset="0"/>
                              </a:rPr>
                              <m:t>h</m:t>
                            </m:r>
                          </m:e>
                          <m:sub>
                            <m:r>
                              <a:rPr lang="en-US" altLang="zh-CN" sz="2800" b="0" i="1" spc="-10" smtClean="0">
                                <a:latin typeface="Cambria Math" panose="02040503050406030204" pitchFamily="18" charset="0"/>
                              </a:rPr>
                              <m:t>1</m:t>
                            </m:r>
                          </m:sub>
                        </m:sSub>
                        <m:d>
                          <m:dPr>
                            <m:ctrlPr>
                              <a:rPr lang="en-US" altLang="zh-CN" sz="2800" b="0" i="1" spc="-10" smtClean="0">
                                <a:latin typeface="Cambria Math" panose="02040503050406030204" pitchFamily="18" charset="0"/>
                              </a:rPr>
                            </m:ctrlPr>
                          </m:dPr>
                          <m:e>
                            <m:sSub>
                              <m:sSubPr>
                                <m:ctrlPr>
                                  <a:rPr lang="en-US" altLang="zh-CN" sz="2800" b="0" i="1" spc="-10" smtClean="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1</m:t>
                                </m:r>
                              </m:sub>
                            </m:sSub>
                          </m:e>
                        </m:d>
                        <m:r>
                          <a:rPr lang="en-US" altLang="zh-CN" sz="2800" b="0" i="1" spc="-10" smtClean="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i="1" spc="-10">
                                <a:latin typeface="Cambria Math" panose="02040503050406030204" pitchFamily="18" charset="0"/>
                              </a:rPr>
                              <m:t>1</m:t>
                            </m:r>
                          </m:sub>
                        </m:sSub>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2</m:t>
                                </m:r>
                              </m:sub>
                            </m:sSub>
                          </m:e>
                        </m:d>
                        <m:r>
                          <a:rPr lang="en-US" altLang="zh-CN" sz="2800" b="0" i="1" spc="-10" smtClean="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i="1" spc="-10">
                                <a:latin typeface="Cambria Math" panose="02040503050406030204" pitchFamily="18" charset="0"/>
                              </a:rPr>
                              <m:t>1</m:t>
                            </m:r>
                          </m:sub>
                        </m:sSub>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b="0" i="1" spc="-10" smtClean="0">
                                    <a:latin typeface="Cambria Math" panose="02040503050406030204" pitchFamily="18" charset="0"/>
                                  </a:rPr>
                                  <m:t>𝑁</m:t>
                                </m:r>
                              </m:sub>
                            </m:sSub>
                          </m:e>
                        </m:d>
                      </m:e>
                    </m:d>
                    <m:r>
                      <a:rPr lang="en-US" altLang="zh-CN" sz="2800" b="0" i="1" spc="-10" smtClean="0">
                        <a:latin typeface="Cambria Math" panose="02040503050406030204" pitchFamily="18" charset="0"/>
                      </a:rPr>
                      <m:t>=</m:t>
                    </m:r>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b="0" i="1" spc="-10" smtClean="0">
                                <a:latin typeface="Cambria Math" panose="02040503050406030204" pitchFamily="18" charset="0"/>
                              </a:rPr>
                              <m:t>2</m:t>
                            </m:r>
                          </m:sub>
                        </m:sSub>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i="1" spc="-10">
                                    <a:latin typeface="Cambria Math" panose="02040503050406030204" pitchFamily="18" charset="0"/>
                                  </a:rPr>
                                  <m:t>1</m:t>
                                </m:r>
                              </m:sub>
                            </m:sSub>
                          </m:e>
                        </m:d>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b="0" i="1" spc="-10" smtClean="0">
                                <a:latin typeface="Cambria Math" panose="02040503050406030204" pitchFamily="18" charset="0"/>
                              </a:rPr>
                              <m:t>2</m:t>
                            </m:r>
                          </m:sub>
                        </m:sSub>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i="1" spc="-10">
                                    <a:latin typeface="Cambria Math" panose="02040503050406030204" pitchFamily="18" charset="0"/>
                                  </a:rPr>
                                  <m:t>2</m:t>
                                </m:r>
                              </m:sub>
                            </m:sSub>
                          </m:e>
                        </m:d>
                        <m:r>
                          <a:rPr lang="en-US" altLang="zh-CN" sz="280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b="0" i="1" spc="-10" smtClean="0">
                                <a:latin typeface="Cambria Math" panose="02040503050406030204" pitchFamily="18" charset="0"/>
                              </a:rPr>
                              <m:t>2</m:t>
                            </m:r>
                          </m:sub>
                        </m:sSub>
                        <m:d>
                          <m:dPr>
                            <m:ctrlPr>
                              <a:rPr lang="en-US" altLang="zh-CN" sz="2800" i="1" spc="-10">
                                <a:latin typeface="Cambria Math" panose="02040503050406030204" pitchFamily="18" charset="0"/>
                              </a:rPr>
                            </m:ctrlPr>
                          </m:dPr>
                          <m:e>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𝑥</m:t>
                                </m:r>
                              </m:e>
                              <m:sub>
                                <m:r>
                                  <a:rPr lang="en-US" altLang="zh-CN" sz="2800" i="1" spc="-10">
                                    <a:latin typeface="Cambria Math" panose="02040503050406030204" pitchFamily="18" charset="0"/>
                                  </a:rPr>
                                  <m:t>𝑁</m:t>
                                </m:r>
                              </m:sub>
                            </m:sSub>
                          </m:e>
                        </m:d>
                      </m:e>
                    </m:d>
                  </m:oMath>
                </a14:m>
                <a:r>
                  <a:rPr lang="zh-CN" altLang="en-US" sz="2800" spc="-10" dirty="0">
                    <a:latin typeface="+mn-ea"/>
                  </a:rPr>
                  <a:t>，则称</a:t>
                </a:r>
                <a14:m>
                  <m:oMath xmlns:m="http://schemas.openxmlformats.org/officeDocument/2006/math">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i="1" spc="-10">
                            <a:latin typeface="Cambria Math" panose="02040503050406030204" pitchFamily="18" charset="0"/>
                          </a:rPr>
                          <m:t>1</m:t>
                        </m:r>
                      </m:sub>
                    </m:sSub>
                  </m:oMath>
                </a14:m>
                <a:r>
                  <a:rPr lang="en-US" altLang="zh-CN" sz="2800" spc="-10" dirty="0">
                    <a:latin typeface="+mn-ea"/>
                  </a:rPr>
                  <a:t>,</a:t>
                </a:r>
                <a:r>
                  <a:rPr lang="en-US" altLang="zh-CN" sz="2800" spc="-10" dirty="0"/>
                  <a:t> </a:t>
                </a:r>
                <a14:m>
                  <m:oMath xmlns:m="http://schemas.openxmlformats.org/officeDocument/2006/math">
                    <m:sSub>
                      <m:sSubPr>
                        <m:ctrlPr>
                          <a:rPr lang="en-US" altLang="zh-CN" sz="2800" i="1" spc="-10">
                            <a:latin typeface="Cambria Math" panose="02040503050406030204" pitchFamily="18" charset="0"/>
                          </a:rPr>
                        </m:ctrlPr>
                      </m:sSubPr>
                      <m:e>
                        <m:r>
                          <a:rPr lang="en-US" altLang="zh-CN" sz="2800" i="1" spc="-10">
                            <a:latin typeface="Cambria Math" panose="02040503050406030204" pitchFamily="18" charset="0"/>
                          </a:rPr>
                          <m:t>h</m:t>
                        </m:r>
                      </m:e>
                      <m:sub>
                        <m:r>
                          <a:rPr lang="en-US" altLang="zh-CN" sz="2800" i="1" spc="-10">
                            <a:latin typeface="Cambria Math" panose="02040503050406030204" pitchFamily="18" charset="0"/>
                          </a:rPr>
                          <m:t>2</m:t>
                        </m:r>
                      </m:sub>
                    </m:sSub>
                  </m:oMath>
                </a14:m>
                <a:r>
                  <a:rPr lang="zh-CN" altLang="en-US" sz="2800" spc="-10" dirty="0">
                    <a:latin typeface="+mn-ea"/>
                  </a:rPr>
                  <a:t>对这</a:t>
                </a:r>
                <a:r>
                  <a:rPr lang="en-US" altLang="zh-CN" sz="2800" spc="-10" dirty="0">
                    <a:latin typeface="+mn-ea"/>
                  </a:rPr>
                  <a:t>N</a:t>
                </a:r>
                <a:r>
                  <a:rPr lang="zh-CN" altLang="en-US" sz="2800" spc="-10" dirty="0">
                    <a:latin typeface="+mn-ea"/>
                  </a:rPr>
                  <a:t>个样本是“</a:t>
                </a:r>
                <a:r>
                  <a:rPr lang="zh-CN" altLang="en-US" sz="2800" spc="-10" dirty="0">
                    <a:solidFill>
                      <a:schemeClr val="accent1"/>
                    </a:solidFill>
                    <a:latin typeface="+mn-ea"/>
                  </a:rPr>
                  <a:t>等效</a:t>
                </a:r>
                <a:r>
                  <a:rPr lang="zh-CN" altLang="en-US" sz="2800" spc="-10" dirty="0">
                    <a:latin typeface="+mn-ea"/>
                  </a:rPr>
                  <a:t>”的，其输出称为</a:t>
                </a:r>
                <a14:m>
                  <m:oMath xmlns:m="http://schemas.openxmlformats.org/officeDocument/2006/math">
                    <m:r>
                      <a:rPr lang="zh-CN" altLang="en-US" sz="2800" i="1" spc="-10">
                        <a:latin typeface="Cambria Math" panose="02040503050406030204" pitchFamily="18" charset="0"/>
                      </a:rPr>
                      <m:t>𝒟</m:t>
                    </m:r>
                  </m:oMath>
                </a14:m>
                <a:r>
                  <a:rPr lang="zh-CN" altLang="en-US" sz="2800" spc="-10" dirty="0">
                    <a:latin typeface="+mn-ea"/>
                  </a:rPr>
                  <a:t>的一种</a:t>
                </a:r>
                <a:r>
                  <a:rPr lang="en-US" altLang="zh-CN" sz="2800" spc="-10" dirty="0">
                    <a:latin typeface="+mn-ea"/>
                  </a:rPr>
                  <a:t>dichotomy</a:t>
                </a:r>
              </a:p>
            </p:txBody>
          </p:sp>
        </mc:Choice>
        <mc:Fallback xmlns="">
          <p:sp>
            <p:nvSpPr>
              <p:cNvPr id="10" name="文本框 119">
                <a:extLst>
                  <a:ext uri="{FF2B5EF4-FFF2-40B4-BE49-F238E27FC236}">
                    <a16:creationId xmlns:a16="http://schemas.microsoft.com/office/drawing/2014/main" id="{F806B3F6-A60D-8E4E-A38C-E097D01376E7}"/>
                  </a:ext>
                </a:extLst>
              </p:cNvPr>
              <p:cNvSpPr txBox="1">
                <a:spLocks noRot="1" noChangeAspect="1" noMove="1" noResize="1" noEditPoints="1" noAdjustHandles="1" noChangeArrowheads="1" noChangeShapeType="1" noTextEdit="1"/>
              </p:cNvSpPr>
              <p:nvPr/>
            </p:nvSpPr>
            <p:spPr>
              <a:xfrm>
                <a:off x="541558" y="3866477"/>
                <a:ext cx="10737851" cy="1666225"/>
              </a:xfrm>
              <a:prstGeom prst="rect">
                <a:avLst/>
              </a:prstGeom>
              <a:blipFill>
                <a:blip r:embed="rId7"/>
                <a:stretch>
                  <a:fillRect l="-945" t="-1515" b="-9848"/>
                </a:stretch>
              </a:blipFill>
            </p:spPr>
            <p:txBody>
              <a:bodyPr/>
              <a:lstStyle/>
              <a:p>
                <a:r>
                  <a:rPr lang="en-CN">
                    <a:noFill/>
                  </a:rPr>
                  <a:t> </a:t>
                </a:r>
              </a:p>
            </p:txBody>
          </p:sp>
        </mc:Fallback>
      </mc:AlternateContent>
    </p:spTree>
    <p:extLst>
      <p:ext uri="{BB962C8B-B14F-4D97-AF65-F5344CB8AC3E}">
        <p14:creationId xmlns:p14="http://schemas.microsoft.com/office/powerpoint/2010/main" val="8748805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5" name="文本框 119">
            <a:extLst>
              <a:ext uri="{FF2B5EF4-FFF2-40B4-BE49-F238E27FC236}">
                <a16:creationId xmlns:a16="http://schemas.microsoft.com/office/drawing/2014/main" id="{00738B5C-EA60-5040-8973-3E6AA9AD5CAE}"/>
              </a:ext>
            </a:extLst>
          </p:cNvPr>
          <p:cNvSpPr txBox="1"/>
          <p:nvPr/>
        </p:nvSpPr>
        <p:spPr>
          <a:xfrm>
            <a:off x="566960" y="1198218"/>
            <a:ext cx="10737851"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下面</a:t>
            </a:r>
            <a:r>
              <a:rPr lang="zh-CN" altLang="en-CN" sz="3200" spc="-10" dirty="0">
                <a:latin typeface="+mn-ea"/>
              </a:rPr>
              <a:t>考虑</a:t>
            </a:r>
            <a:r>
              <a:rPr lang="en-US" altLang="zh-CN" sz="3200" spc="-10" dirty="0">
                <a:solidFill>
                  <a:srgbClr val="FF0000"/>
                </a:solidFill>
                <a:latin typeface="+mn-ea"/>
              </a:rPr>
              <a:t>3</a:t>
            </a:r>
            <a:r>
              <a:rPr lang="zh-CN" altLang="en-US" sz="3200" spc="-10" dirty="0">
                <a:latin typeface="+mn-ea"/>
              </a:rPr>
              <a:t>个样本的二分类模型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6BF6385B-6F07-8046-92A9-3F2487674B99}"/>
                  </a:ext>
                </a:extLst>
              </p:cNvPr>
              <p:cNvSpPr txBox="1"/>
              <p:nvPr/>
            </p:nvSpPr>
            <p:spPr>
              <a:xfrm>
                <a:off x="788445" y="2021182"/>
                <a:ext cx="6551531" cy="1082604"/>
              </a:xfrm>
              <a:prstGeom prst="rect">
                <a:avLst/>
              </a:prstGeom>
              <a:noFill/>
            </p:spPr>
            <p:txBody>
              <a:bodyPr wrap="square" rtlCol="0">
                <a:spAutoFit/>
              </a:bodyPr>
              <a:lstStyle/>
              <a:p>
                <a:pPr>
                  <a:lnSpc>
                    <a:spcPct val="120000"/>
                  </a:lnSpc>
                </a:pPr>
                <a:r>
                  <a:rPr lang="zh-CN" altLang="en-US" sz="2800" spc="-10" dirty="0">
                    <a:latin typeface="+mn-ea"/>
                  </a:rPr>
                  <a:t>该模型无限多的假设可被归类为右边</a:t>
                </a:r>
                <a:r>
                  <a:rPr lang="en-US" altLang="zh-CN" sz="2800" spc="-10" dirty="0">
                    <a:solidFill>
                      <a:srgbClr val="FF0000"/>
                    </a:solidFill>
                    <a:latin typeface="+mn-ea"/>
                  </a:rPr>
                  <a:t>8</a:t>
                </a:r>
                <a:r>
                  <a:rPr lang="zh-CN" altLang="en-US" sz="2800" spc="-10" dirty="0">
                    <a:solidFill>
                      <a:srgbClr val="FF0000"/>
                    </a:solidFill>
                    <a:latin typeface="+mn-ea"/>
                  </a:rPr>
                  <a:t>种</a:t>
                </a:r>
                <a:r>
                  <a:rPr lang="zh-CN" altLang="en-US" sz="2800" spc="-10" dirty="0">
                    <a:latin typeface="+mn-ea"/>
                  </a:rPr>
                  <a:t>，即有效直线数量为</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smtClean="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ea typeface="Cambria Math" panose="02040503050406030204" pitchFamily="18" charset="0"/>
                      </a:rPr>
                      <m:t>=</m:t>
                    </m:r>
                    <m:r>
                      <a:rPr lang="en-US" altLang="zh-CN" sz="2800" b="0" i="1" spc="-10" smtClean="0">
                        <a:solidFill>
                          <a:srgbClr val="FF0000"/>
                        </a:solidFill>
                        <a:latin typeface="Cambria Math" panose="02040503050406030204" pitchFamily="18" charset="0"/>
                        <a:ea typeface="Cambria Math" panose="02040503050406030204" pitchFamily="18" charset="0"/>
                      </a:rPr>
                      <m:t>8</m:t>
                    </m:r>
                  </m:oMath>
                </a14:m>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6BF6385B-6F07-8046-92A9-3F2487674B99}"/>
                  </a:ext>
                </a:extLst>
              </p:cNvPr>
              <p:cNvSpPr txBox="1">
                <a:spLocks noRot="1" noChangeAspect="1" noMove="1" noResize="1" noEditPoints="1" noAdjustHandles="1" noChangeArrowheads="1" noChangeShapeType="1" noTextEdit="1"/>
              </p:cNvSpPr>
              <p:nvPr/>
            </p:nvSpPr>
            <p:spPr>
              <a:xfrm>
                <a:off x="788445" y="2021182"/>
                <a:ext cx="6551531" cy="1082604"/>
              </a:xfrm>
              <a:prstGeom prst="rect">
                <a:avLst/>
              </a:prstGeom>
              <a:blipFill>
                <a:blip r:embed="rId3"/>
                <a:stretch>
                  <a:fillRect l="-1934" t="-3488" r="-5222" b="-151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329ED238-C978-E04F-965E-A023F0060FE4}"/>
                  </a:ext>
                </a:extLst>
              </p:cNvPr>
              <p:cNvSpPr txBox="1"/>
              <p:nvPr/>
            </p:nvSpPr>
            <p:spPr>
              <a:xfrm>
                <a:off x="566960" y="3467471"/>
                <a:ext cx="6254464" cy="1224118"/>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r>
                      <a:rPr lang="en-US" altLang="zh-CN" sz="3200" b="0" i="1" spc="-10" dirty="0" smtClean="0">
                        <a:solidFill>
                          <a:srgbClr val="FF0000"/>
                        </a:solidFill>
                        <a:latin typeface="Cambria Math" panose="02040503050406030204" pitchFamily="18" charset="0"/>
                      </a:rPr>
                      <m:t>3</m:t>
                    </m:r>
                  </m:oMath>
                </a14:m>
                <a:r>
                  <a:rPr lang="zh-CN" altLang="en-US" sz="3200" spc="-10" dirty="0">
                    <a:latin typeface="+mn-ea"/>
                  </a:rPr>
                  <a:t>个样本的感知器分类模型存在</a:t>
                </a:r>
                <a14:m>
                  <m:oMath xmlns:m="http://schemas.openxmlformats.org/officeDocument/2006/math">
                    <m:sSup>
                      <m:sSupPr>
                        <m:ctrlPr>
                          <a:rPr lang="en-US" altLang="zh-CN" sz="3200" i="1" spc="-10" smtClean="0">
                            <a:solidFill>
                              <a:srgbClr val="FF0000"/>
                            </a:solidFill>
                            <a:latin typeface="Cambria Math" panose="02040503050406030204" pitchFamily="18" charset="0"/>
                          </a:rPr>
                        </m:ctrlPr>
                      </m:sSupPr>
                      <m:e>
                        <m:r>
                          <a:rPr lang="en-US" altLang="zh-CN" sz="3200" b="0" i="1" spc="-10" smtClean="0">
                            <a:solidFill>
                              <a:srgbClr val="FF0000"/>
                            </a:solidFill>
                            <a:latin typeface="Cambria Math" panose="02040503050406030204" pitchFamily="18" charset="0"/>
                          </a:rPr>
                          <m:t>2</m:t>
                        </m:r>
                      </m:e>
                      <m:sup>
                        <m:r>
                          <a:rPr lang="en-US" altLang="zh-CN" sz="3200" b="0" i="1" spc="-10" smtClean="0">
                            <a:solidFill>
                              <a:srgbClr val="FF0000"/>
                            </a:solidFill>
                            <a:latin typeface="Cambria Math" panose="02040503050406030204" pitchFamily="18" charset="0"/>
                          </a:rPr>
                          <m:t>3</m:t>
                        </m:r>
                      </m:sup>
                    </m:sSup>
                  </m:oMath>
                </a14:m>
                <a:r>
                  <a:rPr lang="zh-CN" altLang="en-US" sz="3200" spc="-10" dirty="0">
                    <a:latin typeface="+mn-ea"/>
                  </a:rPr>
                  <a:t>种</a:t>
                </a:r>
                <a:r>
                  <a:rPr lang="en-US" altLang="zh-CN" sz="3200" spc="-10" dirty="0">
                    <a:solidFill>
                      <a:srgbClr val="FF0000"/>
                    </a:solidFill>
                    <a:latin typeface="+mn-ea"/>
                  </a:rPr>
                  <a:t>dichotomies</a:t>
                </a:r>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329ED238-C978-E04F-965E-A023F0060FE4}"/>
                  </a:ext>
                </a:extLst>
              </p:cNvPr>
              <p:cNvSpPr txBox="1">
                <a:spLocks noRot="1" noChangeAspect="1" noMove="1" noResize="1" noEditPoints="1" noAdjustHandles="1" noChangeArrowheads="1" noChangeShapeType="1" noTextEdit="1"/>
              </p:cNvSpPr>
              <p:nvPr/>
            </p:nvSpPr>
            <p:spPr>
              <a:xfrm>
                <a:off x="566960" y="3467471"/>
                <a:ext cx="6254464" cy="1224118"/>
              </a:xfrm>
              <a:prstGeom prst="rect">
                <a:avLst/>
              </a:prstGeom>
              <a:blipFill>
                <a:blip r:embed="rId4"/>
                <a:stretch>
                  <a:fillRect l="-2227" t="-3093" r="-405" b="-15464"/>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3BEE01CE-2029-D845-AEAB-23A862B683A9}"/>
              </a:ext>
            </a:extLst>
          </p:cNvPr>
          <p:cNvPicPr>
            <a:picLocks noChangeAspect="1"/>
          </p:cNvPicPr>
          <p:nvPr/>
        </p:nvPicPr>
        <p:blipFill>
          <a:blip r:embed="rId5"/>
          <a:stretch>
            <a:fillRect/>
          </a:stretch>
        </p:blipFill>
        <p:spPr>
          <a:xfrm>
            <a:off x="7339976" y="768089"/>
            <a:ext cx="3815646" cy="5321822"/>
          </a:xfrm>
          <a:prstGeom prst="rect">
            <a:avLst/>
          </a:prstGeom>
        </p:spPr>
      </p:pic>
    </p:spTree>
    <p:extLst>
      <p:ext uri="{BB962C8B-B14F-4D97-AF65-F5344CB8AC3E}">
        <p14:creationId xmlns:p14="http://schemas.microsoft.com/office/powerpoint/2010/main" val="31463374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5" name="文本框 119">
            <a:extLst>
              <a:ext uri="{FF2B5EF4-FFF2-40B4-BE49-F238E27FC236}">
                <a16:creationId xmlns:a16="http://schemas.microsoft.com/office/drawing/2014/main" id="{00738B5C-EA60-5040-8973-3E6AA9AD5CAE}"/>
              </a:ext>
            </a:extLst>
          </p:cNvPr>
          <p:cNvSpPr txBox="1"/>
          <p:nvPr/>
        </p:nvSpPr>
        <p:spPr>
          <a:xfrm>
            <a:off x="566961" y="1198218"/>
            <a:ext cx="6400768"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下面</a:t>
            </a:r>
            <a:r>
              <a:rPr lang="zh-CN" altLang="en-CN" sz="3200" spc="-10" dirty="0">
                <a:latin typeface="+mn-ea"/>
              </a:rPr>
              <a:t>考虑</a:t>
            </a:r>
            <a:r>
              <a:rPr lang="zh-CN" altLang="en-US" sz="3200" spc="-10" dirty="0">
                <a:latin typeface="+mn-ea"/>
              </a:rPr>
              <a:t>直线排列的</a:t>
            </a:r>
            <a:r>
              <a:rPr lang="en-US" altLang="zh-CN" sz="3200" spc="-10" dirty="0">
                <a:solidFill>
                  <a:srgbClr val="FF0000"/>
                </a:solidFill>
                <a:latin typeface="+mn-ea"/>
              </a:rPr>
              <a:t>3</a:t>
            </a:r>
            <a:r>
              <a:rPr lang="zh-CN" altLang="en-US" sz="3200" spc="-10" dirty="0">
                <a:latin typeface="+mn-ea"/>
              </a:rPr>
              <a:t>个样本的二分类模型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6BF6385B-6F07-8046-92A9-3F2487674B99}"/>
                  </a:ext>
                </a:extLst>
              </p:cNvPr>
              <p:cNvSpPr txBox="1"/>
              <p:nvPr/>
            </p:nvSpPr>
            <p:spPr>
              <a:xfrm>
                <a:off x="788445" y="2581268"/>
                <a:ext cx="6551531" cy="1082604"/>
              </a:xfrm>
              <a:prstGeom prst="rect">
                <a:avLst/>
              </a:prstGeom>
              <a:noFill/>
            </p:spPr>
            <p:txBody>
              <a:bodyPr wrap="square" rtlCol="0">
                <a:spAutoFit/>
              </a:bodyPr>
              <a:lstStyle/>
              <a:p>
                <a:pPr>
                  <a:lnSpc>
                    <a:spcPct val="120000"/>
                  </a:lnSpc>
                </a:pPr>
                <a:r>
                  <a:rPr lang="zh-CN" altLang="en-US" sz="2800" spc="-10" dirty="0">
                    <a:latin typeface="+mn-ea"/>
                  </a:rPr>
                  <a:t>该模型无限多的假设可被归类为右边</a:t>
                </a:r>
                <a:r>
                  <a:rPr lang="en-US" altLang="zh-CN" sz="2800" spc="-10" dirty="0">
                    <a:solidFill>
                      <a:srgbClr val="FF0000"/>
                    </a:solidFill>
                    <a:latin typeface="+mn-ea"/>
                  </a:rPr>
                  <a:t>6</a:t>
                </a:r>
                <a:r>
                  <a:rPr lang="zh-CN" altLang="en-US" sz="2800" spc="-10" dirty="0">
                    <a:solidFill>
                      <a:srgbClr val="FF0000"/>
                    </a:solidFill>
                    <a:latin typeface="+mn-ea"/>
                  </a:rPr>
                  <a:t>种，</a:t>
                </a:r>
                <a:r>
                  <a:rPr lang="zh-CN" altLang="en-US" sz="2800" spc="-10" dirty="0">
                    <a:latin typeface="+mn-ea"/>
                  </a:rPr>
                  <a:t>即有效直线数量为</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)=6</m:t>
                    </m:r>
                  </m:oMath>
                </a14:m>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6BF6385B-6F07-8046-92A9-3F2487674B99}"/>
                  </a:ext>
                </a:extLst>
              </p:cNvPr>
              <p:cNvSpPr txBox="1">
                <a:spLocks noRot="1" noChangeAspect="1" noMove="1" noResize="1" noEditPoints="1" noAdjustHandles="1" noChangeArrowheads="1" noChangeShapeType="1" noTextEdit="1"/>
              </p:cNvSpPr>
              <p:nvPr/>
            </p:nvSpPr>
            <p:spPr>
              <a:xfrm>
                <a:off x="788445" y="2581268"/>
                <a:ext cx="6551531" cy="1082604"/>
              </a:xfrm>
              <a:prstGeom prst="rect">
                <a:avLst/>
              </a:prstGeom>
              <a:blipFill>
                <a:blip r:embed="rId3"/>
                <a:stretch>
                  <a:fillRect l="-1934" t="-2326" r="-5222" b="-151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329ED238-C978-E04F-965E-A023F0060FE4}"/>
                  </a:ext>
                </a:extLst>
              </p:cNvPr>
              <p:cNvSpPr txBox="1"/>
              <p:nvPr/>
            </p:nvSpPr>
            <p:spPr>
              <a:xfrm>
                <a:off x="566961" y="3844733"/>
                <a:ext cx="6254464" cy="181504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t>直线排列的</a:t>
                </a:r>
                <a14:m>
                  <m:oMath xmlns:m="http://schemas.openxmlformats.org/officeDocument/2006/math">
                    <m:r>
                      <a:rPr lang="en-US" altLang="zh-CN" sz="3200" b="0" i="1" spc="-10" dirty="0" smtClean="0">
                        <a:solidFill>
                          <a:srgbClr val="FF0000"/>
                        </a:solidFill>
                        <a:latin typeface="Cambria Math" panose="02040503050406030204" pitchFamily="18" charset="0"/>
                      </a:rPr>
                      <m:t>3</m:t>
                    </m:r>
                  </m:oMath>
                </a14:m>
                <a:r>
                  <a:rPr lang="zh-CN" altLang="en-US" sz="3200" spc="-10" dirty="0">
                    <a:latin typeface="+mn-ea"/>
                  </a:rPr>
                  <a:t>个样本的感知器分类模型存在</a:t>
                </a:r>
                <a14:m>
                  <m:oMath xmlns:m="http://schemas.openxmlformats.org/officeDocument/2006/math">
                    <m:sSup>
                      <m:sSupPr>
                        <m:ctrlPr>
                          <a:rPr lang="en-US" altLang="zh-CN" sz="3200" i="1" spc="-10" smtClean="0">
                            <a:solidFill>
                              <a:srgbClr val="FF0000"/>
                            </a:solidFill>
                            <a:latin typeface="Cambria Math" panose="02040503050406030204" pitchFamily="18" charset="0"/>
                          </a:rPr>
                        </m:ctrlPr>
                      </m:sSupPr>
                      <m:e>
                        <m:r>
                          <a:rPr lang="en-US" altLang="zh-CN" sz="3200" b="0" i="1" spc="-10" smtClean="0">
                            <a:solidFill>
                              <a:srgbClr val="FF0000"/>
                            </a:solidFill>
                            <a:latin typeface="Cambria Math" panose="02040503050406030204" pitchFamily="18" charset="0"/>
                          </a:rPr>
                          <m:t>6&lt;2</m:t>
                        </m:r>
                      </m:e>
                      <m:sup>
                        <m:r>
                          <a:rPr lang="en-US" altLang="zh-CN" sz="3200" b="0" i="1" spc="-10" smtClean="0">
                            <a:solidFill>
                              <a:srgbClr val="FF0000"/>
                            </a:solidFill>
                            <a:latin typeface="Cambria Math" panose="02040503050406030204" pitchFamily="18" charset="0"/>
                          </a:rPr>
                          <m:t>3</m:t>
                        </m:r>
                      </m:sup>
                    </m:sSup>
                  </m:oMath>
                </a14:m>
                <a:r>
                  <a:rPr lang="zh-CN" altLang="en-US" sz="3200" spc="-10" dirty="0">
                    <a:latin typeface="+mn-ea"/>
                  </a:rPr>
                  <a:t>种</a:t>
                </a:r>
                <a:r>
                  <a:rPr lang="en-US" altLang="zh-CN" sz="3200" spc="-10" dirty="0">
                    <a:solidFill>
                      <a:srgbClr val="FF0000"/>
                    </a:solidFill>
                    <a:latin typeface="+mn-ea"/>
                  </a:rPr>
                  <a:t>dichotomies</a:t>
                </a:r>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329ED238-C978-E04F-965E-A023F0060FE4}"/>
                  </a:ext>
                </a:extLst>
              </p:cNvPr>
              <p:cNvSpPr txBox="1">
                <a:spLocks noRot="1" noChangeAspect="1" noMove="1" noResize="1" noEditPoints="1" noAdjustHandles="1" noChangeArrowheads="1" noChangeShapeType="1" noTextEdit="1"/>
              </p:cNvSpPr>
              <p:nvPr/>
            </p:nvSpPr>
            <p:spPr>
              <a:xfrm>
                <a:off x="566961" y="3844733"/>
                <a:ext cx="6254464" cy="1815049"/>
              </a:xfrm>
              <a:prstGeom prst="rect">
                <a:avLst/>
              </a:prstGeom>
              <a:blipFill>
                <a:blip r:embed="rId4"/>
                <a:stretch>
                  <a:fillRect l="-2227" t="-1389" r="-405" b="-10417"/>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C89B69DE-32F2-0E4D-B206-E07431A5CD6A}"/>
              </a:ext>
            </a:extLst>
          </p:cNvPr>
          <p:cNvPicPr>
            <a:picLocks noChangeAspect="1"/>
          </p:cNvPicPr>
          <p:nvPr/>
        </p:nvPicPr>
        <p:blipFill>
          <a:blip r:embed="rId5"/>
          <a:stretch>
            <a:fillRect/>
          </a:stretch>
        </p:blipFill>
        <p:spPr>
          <a:xfrm>
            <a:off x="7479792" y="906992"/>
            <a:ext cx="3745055" cy="5319553"/>
          </a:xfrm>
          <a:prstGeom prst="rect">
            <a:avLst/>
          </a:prstGeom>
        </p:spPr>
      </p:pic>
    </p:spTree>
    <p:extLst>
      <p:ext uri="{BB962C8B-B14F-4D97-AF65-F5344CB8AC3E}">
        <p14:creationId xmlns:p14="http://schemas.microsoft.com/office/powerpoint/2010/main" val="8267113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5" name="文本框 119">
            <a:extLst>
              <a:ext uri="{FF2B5EF4-FFF2-40B4-BE49-F238E27FC236}">
                <a16:creationId xmlns:a16="http://schemas.microsoft.com/office/drawing/2014/main" id="{00738B5C-EA60-5040-8973-3E6AA9AD5CAE}"/>
              </a:ext>
            </a:extLst>
          </p:cNvPr>
          <p:cNvSpPr txBox="1"/>
          <p:nvPr/>
        </p:nvSpPr>
        <p:spPr>
          <a:xfrm>
            <a:off x="566960" y="1198218"/>
            <a:ext cx="10737851"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下面</a:t>
            </a:r>
            <a:r>
              <a:rPr lang="zh-CN" altLang="en-CN" sz="3200" spc="-10" dirty="0">
                <a:latin typeface="+mn-ea"/>
              </a:rPr>
              <a:t>考虑</a:t>
            </a:r>
            <a:r>
              <a:rPr lang="en-US" altLang="zh-CN" sz="3200" spc="-10" dirty="0">
                <a:solidFill>
                  <a:srgbClr val="FF0000"/>
                </a:solidFill>
                <a:latin typeface="+mn-ea"/>
              </a:rPr>
              <a:t>4</a:t>
            </a:r>
            <a:r>
              <a:rPr lang="zh-CN" altLang="en-US" sz="3200" spc="-10" dirty="0">
                <a:latin typeface="+mn-ea"/>
              </a:rPr>
              <a:t>个样本的二分类模型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6BF6385B-6F07-8046-92A9-3F2487674B99}"/>
                  </a:ext>
                </a:extLst>
              </p:cNvPr>
              <p:cNvSpPr txBox="1"/>
              <p:nvPr/>
            </p:nvSpPr>
            <p:spPr>
              <a:xfrm>
                <a:off x="566961" y="2021182"/>
                <a:ext cx="6773016" cy="1082604"/>
              </a:xfrm>
              <a:prstGeom prst="rect">
                <a:avLst/>
              </a:prstGeom>
              <a:noFill/>
            </p:spPr>
            <p:txBody>
              <a:bodyPr wrap="square" rtlCol="0">
                <a:spAutoFit/>
              </a:bodyPr>
              <a:lstStyle/>
              <a:p>
                <a:pPr>
                  <a:lnSpc>
                    <a:spcPct val="120000"/>
                  </a:lnSpc>
                </a:pPr>
                <a:r>
                  <a:rPr lang="zh-CN" altLang="en-US" sz="2800" spc="-10" dirty="0">
                    <a:latin typeface="+mn-ea"/>
                  </a:rPr>
                  <a:t>该模型无限多的假设可被归类为右边</a:t>
                </a:r>
                <a:r>
                  <a:rPr lang="en-US" altLang="zh-CN" sz="2800" spc="-10" dirty="0">
                    <a:solidFill>
                      <a:srgbClr val="FF0000"/>
                    </a:solidFill>
                    <a:latin typeface="+mn-ea"/>
                  </a:rPr>
                  <a:t>14</a:t>
                </a:r>
                <a:r>
                  <a:rPr lang="zh-CN" altLang="en-US" sz="2800" spc="-10" dirty="0">
                    <a:solidFill>
                      <a:srgbClr val="FF0000"/>
                    </a:solidFill>
                    <a:latin typeface="+mn-ea"/>
                  </a:rPr>
                  <a:t>种，</a:t>
                </a:r>
                <a:r>
                  <a:rPr lang="zh-CN" altLang="en-US" sz="2800" spc="-10" dirty="0">
                    <a:latin typeface="+mn-ea"/>
                  </a:rPr>
                  <a:t>即有效直线数量为</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)=14</m:t>
                    </m:r>
                  </m:oMath>
                </a14:m>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6BF6385B-6F07-8046-92A9-3F2487674B99}"/>
                  </a:ext>
                </a:extLst>
              </p:cNvPr>
              <p:cNvSpPr txBox="1">
                <a:spLocks noRot="1" noChangeAspect="1" noMove="1" noResize="1" noEditPoints="1" noAdjustHandles="1" noChangeArrowheads="1" noChangeShapeType="1" noTextEdit="1"/>
              </p:cNvSpPr>
              <p:nvPr/>
            </p:nvSpPr>
            <p:spPr>
              <a:xfrm>
                <a:off x="566961" y="2021182"/>
                <a:ext cx="6773016" cy="1082604"/>
              </a:xfrm>
              <a:prstGeom prst="rect">
                <a:avLst/>
              </a:prstGeom>
              <a:blipFill>
                <a:blip r:embed="rId3"/>
                <a:stretch>
                  <a:fillRect l="-1873" t="-3488" r="-4869" b="-151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329ED238-C978-E04F-965E-A023F0060FE4}"/>
                  </a:ext>
                </a:extLst>
              </p:cNvPr>
              <p:cNvSpPr txBox="1"/>
              <p:nvPr/>
            </p:nvSpPr>
            <p:spPr>
              <a:xfrm>
                <a:off x="566960" y="3467471"/>
                <a:ext cx="6254464" cy="1224118"/>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r>
                      <a:rPr lang="en-US" altLang="zh-CN" sz="3200" b="0" i="1" spc="-10" dirty="0" smtClean="0">
                        <a:solidFill>
                          <a:srgbClr val="FF0000"/>
                        </a:solidFill>
                        <a:latin typeface="Cambria Math" panose="02040503050406030204" pitchFamily="18" charset="0"/>
                      </a:rPr>
                      <m:t>4</m:t>
                    </m:r>
                  </m:oMath>
                </a14:m>
                <a:r>
                  <a:rPr lang="zh-CN" altLang="en-US" sz="3200" spc="-10" dirty="0">
                    <a:latin typeface="+mn-ea"/>
                  </a:rPr>
                  <a:t>个样本的感知器分类模型存在</a:t>
                </a:r>
                <a14:m>
                  <m:oMath xmlns:m="http://schemas.openxmlformats.org/officeDocument/2006/math">
                    <m:sSup>
                      <m:sSupPr>
                        <m:ctrlPr>
                          <a:rPr lang="en-US" altLang="zh-CN" sz="3200" i="1" spc="-10" smtClean="0">
                            <a:solidFill>
                              <a:srgbClr val="FF0000"/>
                            </a:solidFill>
                            <a:latin typeface="Cambria Math" panose="02040503050406030204" pitchFamily="18" charset="0"/>
                          </a:rPr>
                        </m:ctrlPr>
                      </m:sSupPr>
                      <m:e>
                        <m:r>
                          <a:rPr lang="en-US" altLang="zh-CN" sz="3200" b="0" i="1" spc="-10" smtClean="0">
                            <a:solidFill>
                              <a:srgbClr val="FF0000"/>
                            </a:solidFill>
                            <a:latin typeface="Cambria Math" panose="02040503050406030204" pitchFamily="18" charset="0"/>
                          </a:rPr>
                          <m:t>14&lt;2</m:t>
                        </m:r>
                      </m:e>
                      <m:sup>
                        <m:r>
                          <a:rPr lang="en-US" altLang="zh-CN" sz="3200" b="0" i="1" spc="-10" smtClean="0">
                            <a:solidFill>
                              <a:srgbClr val="FF0000"/>
                            </a:solidFill>
                            <a:latin typeface="Cambria Math" panose="02040503050406030204" pitchFamily="18" charset="0"/>
                          </a:rPr>
                          <m:t>3</m:t>
                        </m:r>
                      </m:sup>
                    </m:sSup>
                  </m:oMath>
                </a14:m>
                <a:r>
                  <a:rPr lang="zh-CN" altLang="en-US" sz="3200" spc="-10" dirty="0">
                    <a:latin typeface="+mn-ea"/>
                  </a:rPr>
                  <a:t>种</a:t>
                </a:r>
                <a:r>
                  <a:rPr lang="en-US" altLang="zh-CN" sz="3200" spc="-10" dirty="0">
                    <a:solidFill>
                      <a:srgbClr val="FF0000"/>
                    </a:solidFill>
                    <a:latin typeface="+mn-ea"/>
                  </a:rPr>
                  <a:t>dichotomies</a:t>
                </a:r>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329ED238-C978-E04F-965E-A023F0060FE4}"/>
                  </a:ext>
                </a:extLst>
              </p:cNvPr>
              <p:cNvSpPr txBox="1">
                <a:spLocks noRot="1" noChangeAspect="1" noMove="1" noResize="1" noEditPoints="1" noAdjustHandles="1" noChangeArrowheads="1" noChangeShapeType="1" noTextEdit="1"/>
              </p:cNvSpPr>
              <p:nvPr/>
            </p:nvSpPr>
            <p:spPr>
              <a:xfrm>
                <a:off x="566960" y="3467471"/>
                <a:ext cx="6254464" cy="1224118"/>
              </a:xfrm>
              <a:prstGeom prst="rect">
                <a:avLst/>
              </a:prstGeom>
              <a:blipFill>
                <a:blip r:embed="rId4"/>
                <a:stretch>
                  <a:fillRect l="-2227" t="-3093" r="-405" b="-15464"/>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F727C8DA-C893-634B-A4E6-73E2BF5E902A}"/>
              </a:ext>
            </a:extLst>
          </p:cNvPr>
          <p:cNvPicPr>
            <a:picLocks noChangeAspect="1"/>
          </p:cNvPicPr>
          <p:nvPr/>
        </p:nvPicPr>
        <p:blipFill>
          <a:blip r:embed="rId5"/>
          <a:stretch>
            <a:fillRect/>
          </a:stretch>
        </p:blipFill>
        <p:spPr>
          <a:xfrm>
            <a:off x="7146225" y="736971"/>
            <a:ext cx="4158586" cy="5461000"/>
          </a:xfrm>
          <a:prstGeom prst="rect">
            <a:avLst/>
          </a:prstGeom>
        </p:spPr>
      </p:pic>
    </p:spTree>
    <p:extLst>
      <p:ext uri="{BB962C8B-B14F-4D97-AF65-F5344CB8AC3E}">
        <p14:creationId xmlns:p14="http://schemas.microsoft.com/office/powerpoint/2010/main" val="1045776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16" name="文本框 119">
            <a:extLst>
              <a:ext uri="{FF2B5EF4-FFF2-40B4-BE49-F238E27FC236}">
                <a16:creationId xmlns:a16="http://schemas.microsoft.com/office/drawing/2014/main" id="{CD45C9E1-81B9-424B-B737-573FE8F83B3E}"/>
              </a:ext>
            </a:extLst>
          </p:cNvPr>
          <p:cNvSpPr txBox="1"/>
          <p:nvPr/>
        </p:nvSpPr>
        <p:spPr>
          <a:xfrm>
            <a:off x="283480" y="1641547"/>
            <a:ext cx="11625040"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solidFill>
                  <a:schemeClr val="accent1"/>
                </a:solidFill>
                <a:latin typeface="+mn-ea"/>
              </a:rPr>
              <a:t>测验：</a:t>
            </a:r>
            <a:r>
              <a:rPr lang="en-US" altLang="zh-CN" sz="3200" spc="-10" dirty="0">
                <a:latin typeface="+mn-ea"/>
              </a:rPr>
              <a:t>2</a:t>
            </a:r>
            <a:r>
              <a:rPr lang="zh-CN" altLang="en-CN" sz="3200" spc="-10" dirty="0">
                <a:latin typeface="+mn-ea"/>
              </a:rPr>
              <a:t>维平面上</a:t>
            </a:r>
            <a:r>
              <a:rPr lang="zh-CN" altLang="en-US" sz="3200" spc="-10" dirty="0">
                <a:latin typeface="+mn-ea"/>
              </a:rPr>
              <a:t>直线排列的</a:t>
            </a:r>
            <a:r>
              <a:rPr lang="en-US" altLang="zh-CN" sz="3200" spc="-10" dirty="0">
                <a:latin typeface="+mn-ea"/>
              </a:rPr>
              <a:t>4</a:t>
            </a:r>
            <a:r>
              <a:rPr lang="zh-CN" altLang="en-US" sz="3200" spc="-10" dirty="0">
                <a:latin typeface="+mn-ea"/>
              </a:rPr>
              <a:t>样本二分类模型存在多少</a:t>
            </a:r>
            <a:r>
              <a:rPr lang="en-US" altLang="zh-CN" sz="3200" spc="-10" dirty="0">
                <a:latin typeface="+mn-ea"/>
              </a:rPr>
              <a:t>dichotomies</a:t>
            </a:r>
            <a:r>
              <a:rPr lang="zh-CN" altLang="en-US" sz="3200" spc="-10" dirty="0">
                <a:latin typeface="+mn-ea"/>
              </a:rPr>
              <a:t>？</a:t>
            </a:r>
            <a:endParaRPr lang="en-US" altLang="zh-CN" sz="3200" spc="-10" dirty="0">
              <a:latin typeface="+mn-ea"/>
            </a:endParaRPr>
          </a:p>
        </p:txBody>
      </p:sp>
    </p:spTree>
    <p:extLst>
      <p:ext uri="{BB962C8B-B14F-4D97-AF65-F5344CB8AC3E}">
        <p14:creationId xmlns:p14="http://schemas.microsoft.com/office/powerpoint/2010/main" val="29769722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D45C9E1-81B9-424B-B737-573FE8F83B3E}"/>
                  </a:ext>
                </a:extLst>
              </p:cNvPr>
              <p:cNvSpPr txBox="1"/>
              <p:nvPr/>
            </p:nvSpPr>
            <p:spPr>
              <a:xfrm>
                <a:off x="283480" y="9938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用有效直线的数量</a:t>
                </a:r>
                <a14:m>
                  <m:oMath xmlns:m="http://schemas.openxmlformats.org/officeDocument/2006/math">
                    <m:r>
                      <a:rPr lang="en-US" altLang="zh-CN" sz="3200" i="1" spc="-10">
                        <a:solidFill>
                          <a:srgbClr val="FF0000"/>
                        </a:solidFill>
                        <a:latin typeface="Cambria Math" panose="02040503050406030204" pitchFamily="18" charset="0"/>
                      </a:rPr>
                      <m:t>𝑒𝑓𝑓𝑒𝑐𝑡𝑖𝑣𝑒</m:t>
                    </m:r>
                    <m:r>
                      <a:rPr lang="en-US" altLang="zh-CN" sz="3200" i="1" spc="-10">
                        <a:solidFill>
                          <a:srgbClr val="FF0000"/>
                        </a:solidFill>
                        <a:latin typeface="Cambria Math" panose="02040503050406030204" pitchFamily="18" charset="0"/>
                      </a:rPr>
                      <m:t>(</m:t>
                    </m:r>
                    <m:r>
                      <a:rPr lang="en-US" altLang="zh-CN" sz="3200" i="1" spc="-10">
                        <a:solidFill>
                          <a:srgbClr val="FF0000"/>
                        </a:solidFill>
                        <a:latin typeface="Cambria Math" panose="02040503050406030204" pitchFamily="18" charset="0"/>
                      </a:rPr>
                      <m:t>𝑁</m:t>
                    </m:r>
                    <m:r>
                      <a:rPr lang="en-US" altLang="zh-CN" sz="3200" i="1" spc="-10">
                        <a:solidFill>
                          <a:srgbClr val="FF0000"/>
                        </a:solidFill>
                        <a:latin typeface="Cambria Math" panose="02040503050406030204" pitchFamily="18" charset="0"/>
                      </a:rPr>
                      <m:t>)</m:t>
                    </m:r>
                  </m:oMath>
                </a14:m>
                <a:r>
                  <a:rPr lang="zh-CN" altLang="en-US" sz="3200" spc="-10" dirty="0">
                    <a:latin typeface="+mn-ea"/>
                  </a:rPr>
                  <a:t>代替</a:t>
                </a:r>
                <a14:m>
                  <m:oMath xmlns:m="http://schemas.openxmlformats.org/officeDocument/2006/math">
                    <m:r>
                      <a:rPr lang="en-US" altLang="zh-CN" sz="3200" b="0" i="1" spc="-10" dirty="0" smtClean="0">
                        <a:latin typeface="Cambria Math" panose="02040503050406030204" pitchFamily="18" charset="0"/>
                      </a:rPr>
                      <m:t>𝑀</m:t>
                    </m:r>
                  </m:oMath>
                </a14:m>
                <a:r>
                  <a:rPr lang="zh-CN" altLang="en-US" sz="3200" spc="-10" dirty="0">
                    <a:latin typeface="+mn-ea"/>
                  </a:rPr>
                  <a:t>，霍夫定不等式可写成</a:t>
                </a:r>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283480" y="993847"/>
                <a:ext cx="11625040" cy="633187"/>
              </a:xfrm>
              <a:prstGeom prst="rect">
                <a:avLst/>
              </a:prstGeom>
              <a:blipFill>
                <a:blip r:embed="rId3"/>
                <a:stretch>
                  <a:fillRect l="-1201" t="-3922" r="-109" b="-2941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A07672F3-956F-5E4B-8A17-1D9064AD2DAA}"/>
                  </a:ext>
                </a:extLst>
              </p:cNvPr>
              <p:cNvSpPr txBox="1"/>
              <p:nvPr/>
            </p:nvSpPr>
            <p:spPr>
              <a:xfrm>
                <a:off x="283480" y="1690140"/>
                <a:ext cx="11746120" cy="759375"/>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chemeClr val="tx1"/>
                          </a:solidFill>
                          <a:latin typeface="Cambria Math" panose="02040503050406030204" pitchFamily="18" charset="0"/>
                        </a:rPr>
                        <m:t>𝑷</m:t>
                      </m:r>
                      <m:d>
                        <m:dPr>
                          <m:ctrlPr>
                            <a:rPr lang="en-US" altLang="zh-CN" sz="3200" b="1" i="1" spc="-10" smtClean="0">
                              <a:solidFill>
                                <a:schemeClr val="tx1"/>
                              </a:solidFill>
                              <a:latin typeface="Cambria Math" panose="02040503050406030204" pitchFamily="18" charset="0"/>
                            </a:rPr>
                          </m:ctrlPr>
                        </m:dPr>
                        <m:e>
                          <m:d>
                            <m:dPr>
                              <m:begChr m:val="|"/>
                              <m:endChr m:val="|"/>
                              <m:ctrlPr>
                                <a:rPr lang="en-US" altLang="zh-CN" sz="3200" b="1" i="1" spc="-10" smtClean="0">
                                  <a:solidFill>
                                    <a:schemeClr val="tx1"/>
                                  </a:solidFill>
                                  <a:latin typeface="Cambria Math" panose="02040503050406030204" pitchFamily="18" charset="0"/>
                                </a:rPr>
                              </m:ctrlPr>
                            </m:dPr>
                            <m:e>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a:solidFill>
                                        <a:schemeClr val="tx1"/>
                                      </a:solidFill>
                                      <a:latin typeface="Cambria Math" panose="02040503050406030204" pitchFamily="18" charset="0"/>
                                    </a:rPr>
                                    <m:t>𝒊𝒏</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smtClean="0">
                                      <a:solidFill>
                                        <a:schemeClr val="tx1"/>
                                      </a:solidFill>
                                      <a:latin typeface="Cambria Math" panose="02040503050406030204" pitchFamily="18" charset="0"/>
                                    </a:rPr>
                                    <m:t>𝒐𝒖𝒕</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e>
                          </m:d>
                          <m:r>
                            <a:rPr lang="en-US" altLang="zh-CN" sz="3200" b="1" i="1" spc="-10" smtClean="0">
                              <a:solidFill>
                                <a:schemeClr val="tx1"/>
                              </a:solidFill>
                              <a:latin typeface="Cambria Math" panose="02040503050406030204" pitchFamily="18" charset="0"/>
                            </a:rPr>
                            <m:t>&gt;</m:t>
                          </m:r>
                          <m:r>
                            <a:rPr lang="en-US" altLang="zh-CN" sz="3200" b="1" i="1" spc="-10" smtClean="0">
                              <a:solidFill>
                                <a:schemeClr val="tx1"/>
                              </a:solidFill>
                              <a:latin typeface="Cambria Math" panose="02040503050406030204" pitchFamily="18" charset="0"/>
                              <a:ea typeface="Cambria Math" panose="02040503050406030204" pitchFamily="18" charset="0"/>
                            </a:rPr>
                            <m:t>𝜺</m:t>
                          </m:r>
                        </m:e>
                      </m:d>
                      <m:r>
                        <a:rPr lang="en-US" altLang="zh-CN" sz="3200" b="1" i="1" spc="-10" smtClean="0">
                          <a:solidFill>
                            <a:schemeClr val="tx1"/>
                          </a:solidFill>
                          <a:latin typeface="Cambria Math" panose="02040503050406030204" pitchFamily="18" charset="0"/>
                          <a:ea typeface="Cambria Math" panose="02040503050406030204" pitchFamily="18" charset="0"/>
                        </a:rPr>
                        <m:t>≤</m:t>
                      </m:r>
                      <m:r>
                        <a:rPr lang="en-US" altLang="zh-CN" sz="3200" b="1" i="1" spc="-10" smtClean="0">
                          <a:solidFill>
                            <a:schemeClr val="tx1"/>
                          </a:solidFill>
                          <a:latin typeface="Cambria Math" panose="02040503050406030204" pitchFamily="18" charset="0"/>
                        </a:rPr>
                        <m:t>𝟐</m:t>
                      </m:r>
                      <m:r>
                        <a:rPr lang="en-US" altLang="zh-CN" sz="3200" i="1" spc="-10">
                          <a:solidFill>
                            <a:srgbClr val="FF0000"/>
                          </a:solidFill>
                          <a:latin typeface="Cambria Math" panose="02040503050406030204" pitchFamily="18" charset="0"/>
                        </a:rPr>
                        <m:t>𝑒𝑓𝑓𝑒𝑐𝑡𝑖𝑣𝑒</m:t>
                      </m:r>
                      <m:r>
                        <a:rPr lang="en-US" altLang="zh-CN" sz="3200" i="1" spc="-10">
                          <a:solidFill>
                            <a:srgbClr val="FF0000"/>
                          </a:solidFill>
                          <a:latin typeface="Cambria Math" panose="02040503050406030204" pitchFamily="18" charset="0"/>
                        </a:rPr>
                        <m:t>(</m:t>
                      </m:r>
                      <m:r>
                        <a:rPr lang="en-US" altLang="zh-CN" sz="3200" i="1" spc="-10">
                          <a:solidFill>
                            <a:srgbClr val="FF0000"/>
                          </a:solidFill>
                          <a:latin typeface="Cambria Math" panose="02040503050406030204" pitchFamily="18" charset="0"/>
                        </a:rPr>
                        <m:t>𝑁</m:t>
                      </m:r>
                      <m:r>
                        <a:rPr lang="en-US" altLang="zh-CN" sz="3200" i="1" spc="-10">
                          <a:solidFill>
                            <a:srgbClr val="FF0000"/>
                          </a:solidFill>
                          <a:latin typeface="Cambria Math" panose="02040503050406030204" pitchFamily="18" charset="0"/>
                        </a:rPr>
                        <m:t>)</m:t>
                      </m:r>
                      <m:r>
                        <a:rPr lang="en-US" altLang="zh-CN" sz="3200" b="1" i="0" spc="-10" smtClean="0">
                          <a:solidFill>
                            <a:schemeClr val="tx1"/>
                          </a:solidFill>
                          <a:latin typeface="Cambria Math" panose="02040503050406030204" pitchFamily="18" charset="0"/>
                        </a:rPr>
                        <m:t>𝐞𝐱</m:t>
                      </m:r>
                      <m:func>
                        <m:funcPr>
                          <m:ctrlPr>
                            <a:rPr lang="en-US" altLang="zh-CN" sz="3200" b="1" i="1" spc="-10" smtClean="0">
                              <a:solidFill>
                                <a:schemeClr val="tx1"/>
                              </a:solidFill>
                              <a:latin typeface="Cambria Math" panose="02040503050406030204" pitchFamily="18" charset="0"/>
                            </a:rPr>
                          </m:ctrlPr>
                        </m:funcPr>
                        <m:fName>
                          <m:r>
                            <a:rPr lang="en-US" altLang="zh-CN" sz="3200" b="1" i="0" spc="-10" smtClean="0">
                              <a:solidFill>
                                <a:schemeClr val="tx1"/>
                              </a:solidFill>
                              <a:latin typeface="Cambria Math" panose="02040503050406030204" pitchFamily="18" charset="0"/>
                            </a:rPr>
                            <m:t>𝐩</m:t>
                          </m:r>
                        </m:fName>
                        <m:e>
                          <m:d>
                            <m:dPr>
                              <m:ctrlPr>
                                <a:rPr lang="en-US" altLang="zh-CN" sz="3200" b="1" i="1" spc="-10" smtClean="0">
                                  <a:solidFill>
                                    <a:schemeClr val="tx1"/>
                                  </a:solidFill>
                                  <a:latin typeface="Cambria Math" panose="02040503050406030204" pitchFamily="18" charset="0"/>
                                </a:rPr>
                              </m:ctrlPr>
                            </m:dPr>
                            <m:e>
                              <m:r>
                                <a:rPr lang="en-US" altLang="zh-CN" sz="3200" b="1" i="1" spc="-10" smtClean="0">
                                  <a:solidFill>
                                    <a:schemeClr val="tx1"/>
                                  </a:solidFill>
                                  <a:latin typeface="Cambria Math" panose="02040503050406030204" pitchFamily="18" charset="0"/>
                                </a:rPr>
                                <m:t>−</m:t>
                              </m:r>
                              <m:r>
                                <a:rPr lang="en-US" altLang="zh-CN" sz="3200" b="1" i="1" spc="-10" smtClean="0">
                                  <a:solidFill>
                                    <a:schemeClr val="tx1"/>
                                  </a:solidFill>
                                  <a:latin typeface="Cambria Math" panose="02040503050406030204" pitchFamily="18" charset="0"/>
                                </a:rPr>
                                <m:t>𝟐</m:t>
                              </m:r>
                              <m:sSup>
                                <m:sSupPr>
                                  <m:ctrlPr>
                                    <a:rPr lang="en-US" altLang="zh-CN" sz="3200" b="1" i="1" spc="-10" smtClean="0">
                                      <a:solidFill>
                                        <a:schemeClr val="tx1"/>
                                      </a:solidFill>
                                      <a:latin typeface="Cambria Math" panose="02040503050406030204" pitchFamily="18" charset="0"/>
                                    </a:rPr>
                                  </m:ctrlPr>
                                </m:sSupPr>
                                <m:e>
                                  <m:r>
                                    <a:rPr lang="en-US" altLang="zh-CN" sz="3200" b="1" i="1" spc="-10" smtClean="0">
                                      <a:solidFill>
                                        <a:schemeClr val="tx1"/>
                                      </a:solidFill>
                                      <a:latin typeface="Cambria Math" panose="02040503050406030204" pitchFamily="18" charset="0"/>
                                      <a:ea typeface="Cambria Math" panose="02040503050406030204" pitchFamily="18" charset="0"/>
                                    </a:rPr>
                                    <m:t>𝜺</m:t>
                                  </m:r>
                                </m:e>
                                <m:sup>
                                  <m:r>
                                    <a:rPr lang="en-US" altLang="zh-CN" sz="3200" b="1" i="1" spc="-10" smtClean="0">
                                      <a:solidFill>
                                        <a:schemeClr val="tx1"/>
                                      </a:solidFill>
                                      <a:latin typeface="Cambria Math" panose="02040503050406030204" pitchFamily="18" charset="0"/>
                                    </a:rPr>
                                    <m:t>𝟐</m:t>
                                  </m:r>
                                </m:sup>
                              </m:sSup>
                              <m:r>
                                <a:rPr lang="en-US" altLang="zh-CN" sz="3200" b="1" i="1" spc="-10" smtClean="0">
                                  <a:solidFill>
                                    <a:schemeClr val="tx1"/>
                                  </a:solidFill>
                                  <a:latin typeface="Cambria Math" panose="02040503050406030204" pitchFamily="18" charset="0"/>
                                </a:rPr>
                                <m:t>𝑵</m:t>
                              </m:r>
                            </m:e>
                          </m:d>
                        </m:e>
                      </m:func>
                    </m:oMath>
                  </m:oMathPara>
                </a14:m>
                <a:endParaRPr lang="en-US" altLang="zh-CN" sz="3200" b="1" spc="-10" dirty="0">
                  <a:solidFill>
                    <a:schemeClr val="tx1"/>
                  </a:solidFill>
                  <a:latin typeface="+mn-ea"/>
                </a:endParaRPr>
              </a:p>
            </p:txBody>
          </p:sp>
        </mc:Choice>
        <mc:Fallback xmlns="">
          <p:sp>
            <p:nvSpPr>
              <p:cNvPr id="5" name="文本框 119">
                <a:extLst>
                  <a:ext uri="{FF2B5EF4-FFF2-40B4-BE49-F238E27FC236}">
                    <a16:creationId xmlns:a16="http://schemas.microsoft.com/office/drawing/2014/main" id="{A07672F3-956F-5E4B-8A17-1D9064AD2DAA}"/>
                  </a:ext>
                </a:extLst>
              </p:cNvPr>
              <p:cNvSpPr txBox="1">
                <a:spLocks noRot="1" noChangeAspect="1" noMove="1" noResize="1" noEditPoints="1" noAdjustHandles="1" noChangeArrowheads="1" noChangeShapeType="1" noTextEdit="1"/>
              </p:cNvSpPr>
              <p:nvPr/>
            </p:nvSpPr>
            <p:spPr>
              <a:xfrm>
                <a:off x="283480" y="1690140"/>
                <a:ext cx="11746120" cy="759375"/>
              </a:xfrm>
              <a:prstGeom prst="rect">
                <a:avLst/>
              </a:prstGeom>
              <a:blipFill>
                <a:blip r:embed="rId4"/>
                <a:stretch>
                  <a:fillRect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CAFE03E3-EEEC-A04A-8BDD-CE869029D2D0}"/>
                  </a:ext>
                </a:extLst>
              </p:cNvPr>
              <p:cNvSpPr txBox="1"/>
              <p:nvPr/>
            </p:nvSpPr>
            <p:spPr>
              <a:xfrm>
                <a:off x="283480" y="2601915"/>
                <a:ext cx="11625040" cy="1081771"/>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2800" spc="-10" dirty="0">
                    <a:latin typeface="+mn-ea"/>
                  </a:rPr>
                  <a:t>已知</a:t>
                </a:r>
                <a14:m>
                  <m:oMath xmlns:m="http://schemas.openxmlformats.org/officeDocument/2006/math">
                    <m:r>
                      <a:rPr lang="en-US" altLang="zh-CN" sz="2800" i="1" spc="-10">
                        <a:solidFill>
                          <a:srgbClr val="FF0000"/>
                        </a:solidFill>
                        <a:latin typeface="Cambria Math" panose="02040503050406030204" pitchFamily="18" charset="0"/>
                      </a:rPr>
                      <m:t>𝑒𝑓𝑓𝑒𝑐𝑡𝑖𝑣𝑒</m:t>
                    </m:r>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m:t>
                    </m:r>
                    <m:sSup>
                      <m:sSupPr>
                        <m:ctrlPr>
                          <a:rPr lang="en-US" altLang="zh-CN" sz="2800" i="1" spc="-10" smtClean="0">
                            <a:solidFill>
                              <a:srgbClr val="FF0000"/>
                            </a:solidFill>
                            <a:latin typeface="Cambria Math" panose="02040503050406030204" pitchFamily="18" charset="0"/>
                            <a:ea typeface="Cambria Math" panose="02040503050406030204" pitchFamily="18" charset="0"/>
                          </a:rPr>
                        </m:ctrlPr>
                      </m:sSupPr>
                      <m:e>
                        <m:r>
                          <a:rPr lang="en-US" altLang="zh-CN" sz="2800" b="0" i="1" spc="-10" smtClean="0">
                            <a:solidFill>
                              <a:srgbClr val="FF0000"/>
                            </a:solidFill>
                            <a:latin typeface="Cambria Math" panose="02040503050406030204" pitchFamily="18" charset="0"/>
                            <a:ea typeface="Cambria Math" panose="02040503050406030204" pitchFamily="18" charset="0"/>
                          </a:rPr>
                          <m:t>2</m:t>
                        </m:r>
                      </m:e>
                      <m:sup>
                        <m:r>
                          <a:rPr lang="en-US" altLang="zh-CN" sz="2800" b="0" i="1" spc="-10" smtClean="0">
                            <a:solidFill>
                              <a:srgbClr val="FF0000"/>
                            </a:solidFill>
                            <a:latin typeface="Cambria Math" panose="02040503050406030204" pitchFamily="18" charset="0"/>
                            <a:ea typeface="Cambria Math" panose="02040503050406030204" pitchFamily="18" charset="0"/>
                          </a:rPr>
                          <m:t>𝑁</m:t>
                        </m:r>
                      </m:sup>
                    </m:sSup>
                  </m:oMath>
                </a14:m>
                <a:r>
                  <a:rPr lang="zh-CN" altLang="en-US" sz="2800" spc="-10" dirty="0">
                    <a:latin typeface="+mn-ea"/>
                  </a:rPr>
                  <a:t>，若能保证</a:t>
                </a:r>
                <a14:m>
                  <m:oMath xmlns:m="http://schemas.openxmlformats.org/officeDocument/2006/math">
                    <m:r>
                      <a:rPr lang="en-US" altLang="zh-CN" sz="2800" i="1" spc="-10" smtClean="0">
                        <a:solidFill>
                          <a:schemeClr val="accent1"/>
                        </a:solidFill>
                        <a:latin typeface="Cambria Math" panose="02040503050406030204" pitchFamily="18" charset="0"/>
                      </a:rPr>
                      <m:t>𝑒𝑓𝑓𝑒𝑐𝑡𝑖𝑣𝑒</m:t>
                    </m:r>
                    <m:r>
                      <a:rPr lang="en-US" altLang="zh-CN" sz="2800" i="1" spc="-10" smtClean="0">
                        <a:solidFill>
                          <a:schemeClr val="accent1"/>
                        </a:solidFill>
                        <a:latin typeface="Cambria Math" panose="02040503050406030204" pitchFamily="18" charset="0"/>
                      </a:rPr>
                      <m:t>(</m:t>
                    </m:r>
                    <m:r>
                      <a:rPr lang="en-US" altLang="zh-CN" sz="2800" i="1" spc="-10" smtClean="0">
                        <a:solidFill>
                          <a:schemeClr val="accent1"/>
                        </a:solidFill>
                        <a:latin typeface="Cambria Math" panose="02040503050406030204" pitchFamily="18" charset="0"/>
                      </a:rPr>
                      <m:t>𝑁</m:t>
                    </m:r>
                    <m:r>
                      <a:rPr lang="en-US" altLang="zh-CN" sz="2800" i="1" spc="-10" smtClean="0">
                        <a:solidFill>
                          <a:schemeClr val="accent1"/>
                        </a:solidFill>
                        <a:latin typeface="Cambria Math" panose="02040503050406030204" pitchFamily="18" charset="0"/>
                      </a:rPr>
                      <m:t>)≪</m:t>
                    </m:r>
                    <m:sSup>
                      <m:sSupPr>
                        <m:ctrlPr>
                          <a:rPr lang="en-US" altLang="zh-CN" sz="2800" i="1" spc="-10">
                            <a:solidFill>
                              <a:schemeClr val="accent1"/>
                            </a:solidFill>
                            <a:latin typeface="Cambria Math" panose="02040503050406030204" pitchFamily="18" charset="0"/>
                            <a:ea typeface="Cambria Math" panose="02040503050406030204" pitchFamily="18" charset="0"/>
                          </a:rPr>
                        </m:ctrlPr>
                      </m:sSupPr>
                      <m:e>
                        <m:r>
                          <a:rPr lang="en-US" altLang="zh-CN" sz="2800" i="1" spc="-10">
                            <a:solidFill>
                              <a:schemeClr val="accent1"/>
                            </a:solidFill>
                            <a:latin typeface="Cambria Math" panose="02040503050406030204" pitchFamily="18" charset="0"/>
                            <a:ea typeface="Cambria Math" panose="02040503050406030204" pitchFamily="18" charset="0"/>
                          </a:rPr>
                          <m:t>2</m:t>
                        </m:r>
                      </m:e>
                      <m:sup>
                        <m:r>
                          <a:rPr lang="en-US" altLang="zh-CN" sz="2800" i="1" spc="-10">
                            <a:solidFill>
                              <a:schemeClr val="accent1"/>
                            </a:solidFill>
                            <a:latin typeface="Cambria Math" panose="02040503050406030204" pitchFamily="18" charset="0"/>
                            <a:ea typeface="Cambria Math" panose="02040503050406030204" pitchFamily="18" charset="0"/>
                          </a:rPr>
                          <m:t>𝑁</m:t>
                        </m:r>
                      </m:sup>
                    </m:sSup>
                  </m:oMath>
                </a14:m>
                <a:r>
                  <a:rPr lang="zh-CN" altLang="en-US" sz="2800" spc="-10" dirty="0">
                    <a:latin typeface="+mn-ea"/>
                  </a:rPr>
                  <a:t>，则上式右边接近于</a:t>
                </a:r>
                <a:r>
                  <a:rPr lang="en-US" altLang="zh-CN" sz="2800" spc="-10" dirty="0">
                    <a:latin typeface="+mn-ea"/>
                  </a:rPr>
                  <a:t>0</a:t>
                </a:r>
                <a:r>
                  <a:rPr lang="zh-CN" altLang="en-US" sz="2800" spc="-10" dirty="0">
                    <a:latin typeface="+mn-ea"/>
                  </a:rPr>
                  <a:t>，</a:t>
                </a:r>
                <a:r>
                  <a:rPr lang="en-US" altLang="zh-CN" sz="2800" b="1" spc="-10" dirty="0"/>
                  <a:t> </a:t>
                </a:r>
                <a14:m>
                  <m:oMath xmlns:m="http://schemas.openxmlformats.org/officeDocument/2006/math">
                    <m:sSub>
                      <m:sSubPr>
                        <m:ctrlPr>
                          <a:rPr lang="en-US" altLang="zh-CN" sz="2800" i="1" spc="-10">
                            <a:latin typeface="Cambria Math" panose="02040503050406030204" pitchFamily="18" charset="0"/>
                          </a:rPr>
                        </m:ctrlPr>
                      </m:sSubPr>
                      <m:e>
                        <m:r>
                          <a:rPr lang="en-US" altLang="zh-CN" sz="2800" b="0" i="1" spc="-10">
                            <a:latin typeface="Cambria Math" panose="02040503050406030204" pitchFamily="18" charset="0"/>
                          </a:rPr>
                          <m:t>𝐸</m:t>
                        </m:r>
                      </m:e>
                      <m:sub>
                        <m:r>
                          <a:rPr lang="en-US" altLang="zh-CN" sz="2800" b="0" i="1" spc="-10">
                            <a:latin typeface="Cambria Math" panose="02040503050406030204" pitchFamily="18" charset="0"/>
                          </a:rPr>
                          <m:t>𝑖𝑛</m:t>
                        </m:r>
                      </m:sub>
                    </m:sSub>
                    <m:r>
                      <a:rPr lang="en-US" altLang="zh-CN" sz="2800" b="0" i="1" spc="-10">
                        <a:latin typeface="Cambria Math" panose="02040503050406030204" pitchFamily="18" charset="0"/>
                      </a:rPr>
                      <m:t>(</m:t>
                    </m:r>
                    <m:r>
                      <a:rPr lang="en-US" altLang="zh-CN" sz="2800" b="0" i="1" spc="-10">
                        <a:latin typeface="Cambria Math" panose="02040503050406030204" pitchFamily="18" charset="0"/>
                      </a:rPr>
                      <m:t>h</m:t>
                    </m:r>
                    <m:r>
                      <a:rPr lang="en-US" altLang="zh-CN" sz="2800" b="0" i="1" spc="-10">
                        <a:latin typeface="Cambria Math" panose="02040503050406030204" pitchFamily="18" charset="0"/>
                      </a:rPr>
                      <m:t>)≈</m:t>
                    </m:r>
                    <m:sSub>
                      <m:sSubPr>
                        <m:ctrlPr>
                          <a:rPr lang="en-US" altLang="zh-CN" sz="2800" i="1" spc="-10">
                            <a:latin typeface="Cambria Math" panose="02040503050406030204" pitchFamily="18" charset="0"/>
                          </a:rPr>
                        </m:ctrlPr>
                      </m:sSubPr>
                      <m:e>
                        <m:r>
                          <a:rPr lang="en-US" altLang="zh-CN" sz="2800" b="0" i="1" spc="-10">
                            <a:latin typeface="Cambria Math" panose="02040503050406030204" pitchFamily="18" charset="0"/>
                          </a:rPr>
                          <m:t>𝐸</m:t>
                        </m:r>
                      </m:e>
                      <m:sub>
                        <m:r>
                          <a:rPr lang="en-US" altLang="zh-CN" sz="2800" b="0" i="1" spc="-10">
                            <a:latin typeface="Cambria Math" panose="02040503050406030204" pitchFamily="18" charset="0"/>
                          </a:rPr>
                          <m:t>𝑜𝑢𝑡</m:t>
                        </m:r>
                      </m:sub>
                    </m:sSub>
                    <m:r>
                      <a:rPr lang="en-US" altLang="zh-CN" sz="2800" b="0" i="1" spc="-10">
                        <a:latin typeface="Cambria Math" panose="02040503050406030204" pitchFamily="18" charset="0"/>
                      </a:rPr>
                      <m:t>(</m:t>
                    </m:r>
                    <m:r>
                      <a:rPr lang="en-US" altLang="zh-CN" sz="2800" b="0" i="1" spc="-10">
                        <a:latin typeface="Cambria Math" panose="02040503050406030204" pitchFamily="18" charset="0"/>
                      </a:rPr>
                      <m:t>h</m:t>
                    </m:r>
                    <m:r>
                      <a:rPr lang="en-US" altLang="zh-CN" sz="2800" b="0" i="1" spc="-10">
                        <a:latin typeface="Cambria Math" panose="02040503050406030204" pitchFamily="18" charset="0"/>
                      </a:rPr>
                      <m:t>)</m:t>
                    </m:r>
                  </m:oMath>
                </a14:m>
                <a:r>
                  <a:rPr lang="zh-CN" altLang="en-US" sz="2800" spc="-10" dirty="0">
                    <a:latin typeface="+mn-ea"/>
                  </a:rPr>
                  <a:t>，说明机器学习是可能的</a:t>
                </a:r>
                <a:endParaRPr lang="en-US" altLang="zh-CN" sz="2800" spc="-10" dirty="0">
                  <a:latin typeface="+mn-ea"/>
                </a:endParaRPr>
              </a:p>
            </p:txBody>
          </p:sp>
        </mc:Choice>
        <mc:Fallback xmlns="">
          <p:sp>
            <p:nvSpPr>
              <p:cNvPr id="7" name="文本框 119">
                <a:extLst>
                  <a:ext uri="{FF2B5EF4-FFF2-40B4-BE49-F238E27FC236}">
                    <a16:creationId xmlns:a16="http://schemas.microsoft.com/office/drawing/2014/main" id="{CAFE03E3-EEEC-A04A-8BDD-CE869029D2D0}"/>
                  </a:ext>
                </a:extLst>
              </p:cNvPr>
              <p:cNvSpPr txBox="1">
                <a:spLocks noRot="1" noChangeAspect="1" noMove="1" noResize="1" noEditPoints="1" noAdjustHandles="1" noChangeArrowheads="1" noChangeShapeType="1" noTextEdit="1"/>
              </p:cNvSpPr>
              <p:nvPr/>
            </p:nvSpPr>
            <p:spPr>
              <a:xfrm>
                <a:off x="283480" y="2601915"/>
                <a:ext cx="11625040" cy="1081771"/>
              </a:xfrm>
              <a:prstGeom prst="rect">
                <a:avLst/>
              </a:prstGeom>
              <a:blipFill>
                <a:blip r:embed="rId5"/>
                <a:stretch>
                  <a:fillRect l="-983" t="-2326" r="-655" b="-162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3F2F69B3-50C6-B941-9E24-EDC5DCA6906C}"/>
                  </a:ext>
                </a:extLst>
              </p:cNvPr>
              <p:cNvSpPr txBox="1"/>
              <p:nvPr/>
            </p:nvSpPr>
            <p:spPr>
              <a:xfrm>
                <a:off x="283480" y="3946986"/>
                <a:ext cx="11625040" cy="1082604"/>
              </a:xfrm>
              <a:prstGeom prst="rect">
                <a:avLst/>
              </a:prstGeom>
              <a:noFill/>
            </p:spPr>
            <p:txBody>
              <a:bodyPr wrap="square" rtlCol="0">
                <a:spAutoFit/>
              </a:bodyPr>
              <a:lstStyle/>
              <a:p>
                <a:pPr marL="457200" indent="-457200">
                  <a:lnSpc>
                    <a:spcPct val="120000"/>
                  </a:lnSpc>
                  <a:buFont typeface="Wingdings" pitchFamily="2" charset="2"/>
                  <a:buChar char="Ø"/>
                </a:pPr>
                <a:r>
                  <a:rPr lang="en-US" altLang="zh-CN" sz="2800" spc="-10" dirty="0"/>
                  <a:t>2</a:t>
                </a:r>
                <a:r>
                  <a:rPr lang="zh-CN" altLang="en-US" sz="2800" spc="-10" dirty="0"/>
                  <a:t>维平面上的感知器模型中，</a:t>
                </a:r>
                <a14:m>
                  <m:oMath xmlns:m="http://schemas.openxmlformats.org/officeDocument/2006/math">
                    <m:r>
                      <a:rPr lang="en-US" altLang="zh-CN" sz="2800" i="1" spc="-10" smtClean="0">
                        <a:solidFill>
                          <a:srgbClr val="FF0000"/>
                        </a:solidFill>
                        <a:latin typeface="Cambria Math" panose="02040503050406030204" pitchFamily="18" charset="0"/>
                      </a:rPr>
                      <m:t>𝑒𝑓𝑓𝑒𝑐𝑡𝑖𝑣𝑒</m:t>
                    </m:r>
                    <m:d>
                      <m:dPr>
                        <m:ctrlPr>
                          <a:rPr lang="en-US" altLang="zh-CN" sz="2800" i="1" spc="-10" smtClean="0">
                            <a:solidFill>
                              <a:srgbClr val="FF0000"/>
                            </a:solidFill>
                            <a:latin typeface="Cambria Math" panose="02040503050406030204" pitchFamily="18" charset="0"/>
                          </a:rPr>
                        </m:ctrlPr>
                      </m:dPr>
                      <m:e>
                        <m:r>
                          <a:rPr lang="en-US" altLang="zh-CN" sz="2800" i="1" spc="-10" smtClean="0">
                            <a:solidFill>
                              <a:srgbClr val="FF0000"/>
                            </a:solidFill>
                            <a:latin typeface="Cambria Math" panose="02040503050406030204" pitchFamily="18" charset="0"/>
                          </a:rPr>
                          <m:t>𝑁</m:t>
                        </m:r>
                      </m:e>
                    </m:d>
                    <m:r>
                      <a:rPr lang="en-US" altLang="zh-CN" sz="2800" b="0" i="1" spc="-10" smtClean="0">
                        <a:solidFill>
                          <a:srgbClr val="FF0000"/>
                        </a:solidFill>
                        <a:latin typeface="Cambria Math" panose="02040503050406030204" pitchFamily="18" charset="0"/>
                      </a:rPr>
                      <m:t>=</m:t>
                    </m:r>
                    <m:d>
                      <m:dPr>
                        <m:begChr m:val="|"/>
                        <m:endChr m:val="|"/>
                        <m:ctrlPr>
                          <a:rPr lang="en-US" altLang="zh-CN" sz="2800" b="0" i="1" spc="-10" smtClean="0">
                            <a:solidFill>
                              <a:srgbClr val="FF0000"/>
                            </a:solidFill>
                            <a:latin typeface="Cambria Math" panose="02040503050406030204" pitchFamily="18" charset="0"/>
                          </a:rPr>
                        </m:ctrlPr>
                      </m:dPr>
                      <m:e>
                        <m:r>
                          <a:rPr lang="en-US" altLang="zh-CN" sz="2800" b="0" i="1" spc="-10" smtClean="0">
                            <a:solidFill>
                              <a:srgbClr val="FF0000"/>
                            </a:solidFill>
                            <a:latin typeface="Cambria Math" panose="02040503050406030204" pitchFamily="18" charset="0"/>
                            <a:ea typeface="Cambria Math" panose="02040503050406030204" pitchFamily="18" charset="0"/>
                          </a:rPr>
                          <m:t>ℋ</m:t>
                        </m:r>
                        <m:r>
                          <a:rPr lang="en-US" altLang="zh-CN" sz="2800" b="0" i="1" spc="-10" smtClean="0">
                            <a:solidFill>
                              <a:srgbClr val="FF0000"/>
                            </a:solidFill>
                            <a:latin typeface="Cambria Math" panose="02040503050406030204" pitchFamily="18" charset="0"/>
                            <a:ea typeface="Cambria Math" panose="02040503050406030204" pitchFamily="18" charset="0"/>
                          </a:rPr>
                          <m:t>(</m:t>
                        </m:r>
                        <m:sSub>
                          <m:sSubPr>
                            <m:ctrlPr>
                              <a:rPr lang="en-US" altLang="zh-CN" sz="2800" b="0" i="1" spc="-10" smtClean="0">
                                <a:solidFill>
                                  <a:srgbClr val="FF0000"/>
                                </a:solidFill>
                                <a:latin typeface="Cambria Math" panose="02040503050406030204" pitchFamily="18" charset="0"/>
                                <a:ea typeface="Cambria Math" panose="02040503050406030204" pitchFamily="18" charset="0"/>
                              </a:rPr>
                            </m:ctrlPr>
                          </m:sSubPr>
                          <m:e>
                            <m:r>
                              <a:rPr lang="en-US" altLang="zh-CN" sz="2800" b="0" i="1" spc="-10" smtClean="0">
                                <a:solidFill>
                                  <a:srgbClr val="FF0000"/>
                                </a:solidFill>
                                <a:latin typeface="Cambria Math" panose="02040503050406030204" pitchFamily="18" charset="0"/>
                                <a:ea typeface="Cambria Math" panose="02040503050406030204" pitchFamily="18" charset="0"/>
                              </a:rPr>
                              <m:t>𝑥</m:t>
                            </m:r>
                          </m:e>
                          <m:sub>
                            <m:r>
                              <a:rPr lang="en-US" altLang="zh-CN" sz="2800" b="0" i="1" spc="-10" smtClean="0">
                                <a:solidFill>
                                  <a:srgbClr val="FF0000"/>
                                </a:solidFill>
                                <a:latin typeface="Cambria Math" panose="02040503050406030204" pitchFamily="18" charset="0"/>
                                <a:ea typeface="Cambria Math" panose="02040503050406030204" pitchFamily="18" charset="0"/>
                              </a:rPr>
                              <m:t>1</m:t>
                            </m:r>
                          </m:sub>
                        </m:sSub>
                        <m:r>
                          <a:rPr lang="en-US" altLang="zh-CN" sz="2800" b="0" i="1" spc="-10" smtClean="0">
                            <a:solidFill>
                              <a:srgbClr val="FF0000"/>
                            </a:solidFill>
                            <a:latin typeface="Cambria Math" panose="02040503050406030204" pitchFamily="18" charset="0"/>
                            <a:ea typeface="Cambria Math" panose="02040503050406030204" pitchFamily="18" charset="0"/>
                          </a:rPr>
                          <m:t>,</m:t>
                        </m:r>
                        <m:sSub>
                          <m:sSubPr>
                            <m:ctrlPr>
                              <a:rPr lang="en-US" altLang="zh-CN" sz="2800" i="1" spc="-10">
                                <a:solidFill>
                                  <a:srgbClr val="FF0000"/>
                                </a:solidFill>
                                <a:latin typeface="Cambria Math" panose="02040503050406030204" pitchFamily="18" charset="0"/>
                                <a:ea typeface="Cambria Math" panose="02040503050406030204" pitchFamily="18" charset="0"/>
                              </a:rPr>
                            </m:ctrlPr>
                          </m:sSubPr>
                          <m:e>
                            <m:r>
                              <a:rPr lang="en-US" altLang="zh-CN" sz="2800" i="1" spc="-10">
                                <a:solidFill>
                                  <a:srgbClr val="FF0000"/>
                                </a:solidFill>
                                <a:latin typeface="Cambria Math" panose="02040503050406030204" pitchFamily="18" charset="0"/>
                                <a:ea typeface="Cambria Math" panose="02040503050406030204" pitchFamily="18" charset="0"/>
                              </a:rPr>
                              <m:t>𝑥</m:t>
                            </m:r>
                          </m:e>
                          <m:sub>
                            <m:r>
                              <a:rPr lang="en-US" altLang="zh-CN" sz="2800" b="0" i="1" spc="-10" smtClean="0">
                                <a:solidFill>
                                  <a:srgbClr val="FF0000"/>
                                </a:solidFill>
                                <a:latin typeface="Cambria Math" panose="02040503050406030204" pitchFamily="18" charset="0"/>
                                <a:ea typeface="Cambria Math" panose="02040503050406030204" pitchFamily="18" charset="0"/>
                              </a:rPr>
                              <m:t>2</m:t>
                            </m:r>
                          </m:sub>
                        </m:sSub>
                        <m:r>
                          <a:rPr lang="en-US" altLang="zh-CN" sz="2800" b="0" i="1" spc="-10" smtClean="0">
                            <a:solidFill>
                              <a:srgbClr val="FF0000"/>
                            </a:solidFill>
                            <a:latin typeface="Cambria Math" panose="02040503050406030204" pitchFamily="18" charset="0"/>
                            <a:ea typeface="Cambria Math" panose="02040503050406030204" pitchFamily="18" charset="0"/>
                          </a:rPr>
                          <m:t>,…</m:t>
                        </m:r>
                        <m:sSub>
                          <m:sSubPr>
                            <m:ctrlPr>
                              <a:rPr lang="en-US" altLang="zh-CN" sz="2800" i="1" spc="-10">
                                <a:solidFill>
                                  <a:srgbClr val="FF0000"/>
                                </a:solidFill>
                                <a:latin typeface="Cambria Math" panose="02040503050406030204" pitchFamily="18" charset="0"/>
                                <a:ea typeface="Cambria Math" panose="02040503050406030204" pitchFamily="18" charset="0"/>
                              </a:rPr>
                            </m:ctrlPr>
                          </m:sSubPr>
                          <m:e>
                            <m:r>
                              <a:rPr lang="en-US" altLang="zh-CN" sz="2800" i="1" spc="-10">
                                <a:solidFill>
                                  <a:srgbClr val="FF0000"/>
                                </a:solidFill>
                                <a:latin typeface="Cambria Math" panose="02040503050406030204" pitchFamily="18" charset="0"/>
                                <a:ea typeface="Cambria Math" panose="02040503050406030204" pitchFamily="18" charset="0"/>
                              </a:rPr>
                              <m:t>𝑥</m:t>
                            </m:r>
                          </m:e>
                          <m:sub>
                            <m:r>
                              <a:rPr lang="en-US" altLang="zh-CN" sz="2800" b="0" i="1" spc="-10" smtClean="0">
                                <a:solidFill>
                                  <a:srgbClr val="FF0000"/>
                                </a:solidFill>
                                <a:latin typeface="Cambria Math" panose="02040503050406030204" pitchFamily="18" charset="0"/>
                                <a:ea typeface="Cambria Math" panose="02040503050406030204" pitchFamily="18" charset="0"/>
                              </a:rPr>
                              <m:t>𝑁</m:t>
                            </m:r>
                          </m:sub>
                        </m:sSub>
                        <m:r>
                          <a:rPr lang="en-US" altLang="zh-CN" sz="2800" b="0" i="1" spc="-10" smtClean="0">
                            <a:solidFill>
                              <a:srgbClr val="FF0000"/>
                            </a:solidFill>
                            <a:latin typeface="Cambria Math" panose="02040503050406030204" pitchFamily="18" charset="0"/>
                            <a:ea typeface="Cambria Math" panose="02040503050406030204" pitchFamily="18" charset="0"/>
                          </a:rPr>
                          <m:t>)</m:t>
                        </m:r>
                      </m:e>
                    </m:d>
                  </m:oMath>
                </a14:m>
                <a:r>
                  <a:rPr lang="zh-CN" altLang="en-US" sz="2800" spc="-10" dirty="0">
                    <a:latin typeface="+mn-ea"/>
                  </a:rPr>
                  <a:t>与</a:t>
                </a:r>
                <a:r>
                  <a:rPr lang="zh-CN" altLang="en-US" sz="2800" spc="-10" dirty="0">
                    <a:solidFill>
                      <a:schemeClr val="accent1"/>
                    </a:solidFill>
                    <a:latin typeface="+mn-ea"/>
                  </a:rPr>
                  <a:t>样本数量</a:t>
                </a:r>
                <a14:m>
                  <m:oMath xmlns:m="http://schemas.openxmlformats.org/officeDocument/2006/math">
                    <m:r>
                      <a:rPr lang="en-US" altLang="zh-CN" sz="2800" b="0" i="1" spc="-10" smtClean="0">
                        <a:solidFill>
                          <a:schemeClr val="accent1"/>
                        </a:solidFill>
                        <a:latin typeface="Cambria Math" panose="02040503050406030204" pitchFamily="18" charset="0"/>
                      </a:rPr>
                      <m:t>𝑁</m:t>
                    </m:r>
                  </m:oMath>
                </a14:m>
                <a:r>
                  <a:rPr lang="zh-CN" altLang="en-US" sz="2800" spc="-10" dirty="0">
                    <a:latin typeface="+mn-ea"/>
                  </a:rPr>
                  <a:t>及</a:t>
                </a:r>
                <a:r>
                  <a:rPr lang="zh-CN" altLang="en-US" sz="2800" spc="-10" dirty="0">
                    <a:solidFill>
                      <a:schemeClr val="accent1"/>
                    </a:solidFill>
                    <a:latin typeface="+mn-ea"/>
                  </a:rPr>
                  <a:t>输入本身性质（如：排列方式）</a:t>
                </a:r>
                <a:r>
                  <a:rPr lang="zh-CN" altLang="en-US" sz="2800" spc="-10" dirty="0">
                    <a:latin typeface="+mn-ea"/>
                  </a:rPr>
                  <a:t>有关</a:t>
                </a:r>
                <a:endParaRPr lang="en-US" altLang="zh-CN" sz="2800" spc="-10" dirty="0">
                  <a:latin typeface="+mn-ea"/>
                </a:endParaRPr>
              </a:p>
            </p:txBody>
          </p:sp>
        </mc:Choice>
        <mc:Fallback xmlns="">
          <p:sp>
            <p:nvSpPr>
              <p:cNvPr id="10" name="文本框 119">
                <a:extLst>
                  <a:ext uri="{FF2B5EF4-FFF2-40B4-BE49-F238E27FC236}">
                    <a16:creationId xmlns:a16="http://schemas.microsoft.com/office/drawing/2014/main" id="{3F2F69B3-50C6-B941-9E24-EDC5DCA6906C}"/>
                  </a:ext>
                </a:extLst>
              </p:cNvPr>
              <p:cNvSpPr txBox="1">
                <a:spLocks noRot="1" noChangeAspect="1" noMove="1" noResize="1" noEditPoints="1" noAdjustHandles="1" noChangeArrowheads="1" noChangeShapeType="1" noTextEdit="1"/>
              </p:cNvSpPr>
              <p:nvPr/>
            </p:nvSpPr>
            <p:spPr>
              <a:xfrm>
                <a:off x="283480" y="3946986"/>
                <a:ext cx="11625040" cy="1082604"/>
              </a:xfrm>
              <a:prstGeom prst="rect">
                <a:avLst/>
              </a:prstGeom>
              <a:blipFill>
                <a:blip r:embed="rId6"/>
                <a:stretch>
                  <a:fillRect l="-983" t="-2326" r="-764" b="-162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A28AAB2D-123E-1E48-B693-B033486B1A36}"/>
                  </a:ext>
                </a:extLst>
              </p:cNvPr>
              <p:cNvSpPr txBox="1"/>
              <p:nvPr/>
            </p:nvSpPr>
            <p:spPr>
              <a:xfrm>
                <a:off x="283480" y="5189606"/>
                <a:ext cx="11625040" cy="1126975"/>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2800" spc="-10" dirty="0">
                    <a:latin typeface="+mn-ea"/>
                  </a:rPr>
                  <a:t>定义</a:t>
                </a:r>
                <a:r>
                  <a:rPr lang="zh-CN" altLang="en-CN" sz="2800" spc="-10" dirty="0">
                    <a:solidFill>
                      <a:srgbClr val="FF0000"/>
                    </a:solidFill>
                    <a:latin typeface="+mn-ea"/>
                  </a:rPr>
                  <a:t>成长函数</a:t>
                </a:r>
                <a14:m>
                  <m:oMath xmlns:m="http://schemas.openxmlformats.org/officeDocument/2006/math">
                    <m:sSub>
                      <m:sSubPr>
                        <m:ctrlPr>
                          <a:rPr lang="en-US" altLang="zh-CN" sz="2800" i="1" spc="-1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𝑚</m:t>
                        </m:r>
                      </m:e>
                      <m:sub>
                        <m:r>
                          <a:rPr lang="en-US" altLang="zh-CN" sz="2800" i="1" spc="-10">
                            <a:solidFill>
                              <a:srgbClr val="FF0000"/>
                            </a:solidFill>
                            <a:latin typeface="Cambria Math" panose="02040503050406030204" pitchFamily="18" charset="0"/>
                            <a:ea typeface="Cambria Math" panose="02040503050406030204" pitchFamily="18" charset="0"/>
                          </a:rPr>
                          <m:t>ℋ</m:t>
                        </m:r>
                      </m:sub>
                    </m:sSub>
                    <m:d>
                      <m:dPr>
                        <m:ctrlPr>
                          <a:rPr lang="en-US" altLang="zh-CN" sz="2800" i="1" spc="-10">
                            <a:solidFill>
                              <a:srgbClr val="FF0000"/>
                            </a:solidFill>
                            <a:latin typeface="Cambria Math" panose="02040503050406030204" pitchFamily="18" charset="0"/>
                            <a:ea typeface="Cambria Math" panose="02040503050406030204" pitchFamily="18" charset="0"/>
                          </a:rPr>
                        </m:ctrlPr>
                      </m:dPr>
                      <m:e>
                        <m:r>
                          <a:rPr lang="en-US" altLang="zh-CN" sz="2800" i="1" spc="-10">
                            <a:solidFill>
                              <a:srgbClr val="FF0000"/>
                            </a:solidFill>
                            <a:latin typeface="Cambria Math" panose="02040503050406030204" pitchFamily="18" charset="0"/>
                          </a:rPr>
                          <m:t>𝑁</m:t>
                        </m:r>
                      </m:e>
                    </m:d>
                    <m:r>
                      <a:rPr lang="en-US" altLang="zh-CN" sz="2800" b="0" i="1" spc="-10" smtClean="0">
                        <a:latin typeface="Cambria Math" panose="02040503050406030204" pitchFamily="18" charset="0"/>
                      </a:rPr>
                      <m:t>=</m:t>
                    </m:r>
                    <m:sSub>
                      <m:sSubPr>
                        <m:ctrlPr>
                          <a:rPr lang="en-US" altLang="zh-CN" sz="2800" b="0" i="1" spc="-10" smtClean="0">
                            <a:solidFill>
                              <a:schemeClr val="tx1"/>
                            </a:solidFill>
                            <a:latin typeface="Cambria Math" panose="02040503050406030204" pitchFamily="18" charset="0"/>
                          </a:rPr>
                        </m:ctrlPr>
                      </m:sSubPr>
                      <m:e>
                        <m:r>
                          <a:rPr lang="en-US" altLang="zh-CN" sz="2800" b="0" i="1" spc="-10" smtClean="0">
                            <a:solidFill>
                              <a:schemeClr val="tx1"/>
                            </a:solidFill>
                            <a:latin typeface="Cambria Math" panose="02040503050406030204" pitchFamily="18" charset="0"/>
                          </a:rPr>
                          <m:t>𝑚𝑎𝑥</m:t>
                        </m:r>
                      </m:e>
                      <m:sub>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1</m:t>
                            </m:r>
                          </m:sub>
                        </m:sSub>
                        <m:r>
                          <a:rPr lang="en-US" altLang="zh-CN" sz="2800" i="1" spc="-10">
                            <a:solidFill>
                              <a:schemeClr val="tx1"/>
                            </a:solidFill>
                            <a:latin typeface="Cambria Math" panose="02040503050406030204" pitchFamily="18" charset="0"/>
                            <a:ea typeface="Cambria Math" panose="02040503050406030204" pitchFamily="18" charset="0"/>
                          </a:rPr>
                          <m:t>,</m:t>
                        </m:r>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2</m:t>
                            </m:r>
                          </m:sub>
                        </m:sSub>
                        <m:r>
                          <a:rPr lang="en-US" altLang="zh-CN" sz="2800" i="1" spc="-10">
                            <a:solidFill>
                              <a:schemeClr val="tx1"/>
                            </a:solidFill>
                            <a:latin typeface="Cambria Math" panose="02040503050406030204" pitchFamily="18" charset="0"/>
                            <a:ea typeface="Cambria Math" panose="02040503050406030204" pitchFamily="18" charset="0"/>
                          </a:rPr>
                          <m:t>,…</m:t>
                        </m:r>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𝑁</m:t>
                            </m:r>
                          </m:sub>
                        </m:sSub>
                        <m:r>
                          <a:rPr lang="en-US" altLang="zh-CN" sz="2800" i="1" spc="-10" smtClean="0">
                            <a:solidFill>
                              <a:schemeClr val="tx1"/>
                            </a:solidFill>
                            <a:latin typeface="Cambria Math" panose="02040503050406030204" pitchFamily="18" charset="0"/>
                            <a:ea typeface="Cambria Math" panose="02040503050406030204" pitchFamily="18" charset="0"/>
                          </a:rPr>
                          <m:t>∈</m:t>
                        </m:r>
                        <m:r>
                          <a:rPr lang="en-US" altLang="zh-CN" sz="2800" i="1" spc="-10" smtClean="0">
                            <a:solidFill>
                              <a:schemeClr val="tx1"/>
                            </a:solidFill>
                            <a:latin typeface="Cambria Math" panose="02040503050406030204" pitchFamily="18" charset="0"/>
                            <a:ea typeface="Cambria Math" panose="02040503050406030204" pitchFamily="18" charset="0"/>
                          </a:rPr>
                          <m:t>𝒳</m:t>
                        </m:r>
                      </m:sub>
                    </m:sSub>
                    <m:d>
                      <m:dPr>
                        <m:begChr m:val="|"/>
                        <m:endChr m:val="|"/>
                        <m:ctrlPr>
                          <a:rPr lang="en-US" altLang="zh-CN" sz="2800" i="1" spc="-10">
                            <a:solidFill>
                              <a:schemeClr val="tx1"/>
                            </a:solidFill>
                            <a:latin typeface="Cambria Math" panose="02040503050406030204" pitchFamily="18" charset="0"/>
                          </a:rPr>
                        </m:ctrlPr>
                      </m:dPr>
                      <m:e>
                        <m:r>
                          <a:rPr lang="en-US" altLang="zh-CN" sz="2800" i="1" spc="-10">
                            <a:solidFill>
                              <a:schemeClr val="tx1"/>
                            </a:solidFill>
                            <a:latin typeface="Cambria Math" panose="02040503050406030204" pitchFamily="18" charset="0"/>
                            <a:ea typeface="Cambria Math" panose="02040503050406030204" pitchFamily="18" charset="0"/>
                          </a:rPr>
                          <m:t>ℋ</m:t>
                        </m:r>
                        <m:r>
                          <a:rPr lang="en-US" altLang="zh-CN" sz="2800" i="1" spc="-10">
                            <a:solidFill>
                              <a:schemeClr val="tx1"/>
                            </a:solidFill>
                            <a:latin typeface="Cambria Math" panose="02040503050406030204" pitchFamily="18" charset="0"/>
                            <a:ea typeface="Cambria Math" panose="02040503050406030204" pitchFamily="18" charset="0"/>
                          </a:rPr>
                          <m:t>(</m:t>
                        </m:r>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1</m:t>
                            </m:r>
                          </m:sub>
                        </m:sSub>
                        <m:r>
                          <a:rPr lang="en-US" altLang="zh-CN" sz="2800" i="1" spc="-10">
                            <a:solidFill>
                              <a:schemeClr val="tx1"/>
                            </a:solidFill>
                            <a:latin typeface="Cambria Math" panose="02040503050406030204" pitchFamily="18" charset="0"/>
                            <a:ea typeface="Cambria Math" panose="02040503050406030204" pitchFamily="18" charset="0"/>
                          </a:rPr>
                          <m:t>,</m:t>
                        </m:r>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2</m:t>
                            </m:r>
                          </m:sub>
                        </m:sSub>
                        <m:r>
                          <a:rPr lang="en-US" altLang="zh-CN" sz="2800" i="1" spc="-10">
                            <a:solidFill>
                              <a:schemeClr val="tx1"/>
                            </a:solidFill>
                            <a:latin typeface="Cambria Math" panose="02040503050406030204" pitchFamily="18" charset="0"/>
                            <a:ea typeface="Cambria Math" panose="02040503050406030204" pitchFamily="18" charset="0"/>
                          </a:rPr>
                          <m:t>,…</m:t>
                        </m:r>
                        <m:sSub>
                          <m:sSubPr>
                            <m:ctrlPr>
                              <a:rPr lang="en-US" altLang="zh-CN" sz="2800" i="1" spc="-10">
                                <a:solidFill>
                                  <a:schemeClr val="tx1"/>
                                </a:solidFill>
                                <a:latin typeface="Cambria Math" panose="02040503050406030204" pitchFamily="18" charset="0"/>
                                <a:ea typeface="Cambria Math" panose="02040503050406030204" pitchFamily="18" charset="0"/>
                              </a:rPr>
                            </m:ctrlPr>
                          </m:sSubPr>
                          <m:e>
                            <m:r>
                              <a:rPr lang="en-US" altLang="zh-CN" sz="2800" i="1" spc="-10">
                                <a:solidFill>
                                  <a:schemeClr val="tx1"/>
                                </a:solidFill>
                                <a:latin typeface="Cambria Math" panose="02040503050406030204" pitchFamily="18" charset="0"/>
                                <a:ea typeface="Cambria Math" panose="02040503050406030204" pitchFamily="18" charset="0"/>
                              </a:rPr>
                              <m:t>𝑥</m:t>
                            </m:r>
                          </m:e>
                          <m:sub>
                            <m:r>
                              <a:rPr lang="en-US" altLang="zh-CN" sz="2800" i="1" spc="-10">
                                <a:solidFill>
                                  <a:schemeClr val="tx1"/>
                                </a:solidFill>
                                <a:latin typeface="Cambria Math" panose="02040503050406030204" pitchFamily="18" charset="0"/>
                                <a:ea typeface="Cambria Math" panose="02040503050406030204" pitchFamily="18" charset="0"/>
                              </a:rPr>
                              <m:t>𝑁</m:t>
                            </m:r>
                          </m:sub>
                        </m:sSub>
                        <m:r>
                          <a:rPr lang="en-US" altLang="zh-CN" sz="2800" i="1" spc="-10">
                            <a:solidFill>
                              <a:schemeClr val="tx1"/>
                            </a:solidFill>
                            <a:latin typeface="Cambria Math" panose="02040503050406030204" pitchFamily="18" charset="0"/>
                            <a:ea typeface="Cambria Math" panose="02040503050406030204" pitchFamily="18" charset="0"/>
                          </a:rPr>
                          <m:t>)</m:t>
                        </m:r>
                      </m:e>
                    </m:d>
                  </m:oMath>
                </a14:m>
                <a:r>
                  <a:rPr lang="zh-CN" altLang="en-US" sz="2800" spc="-10" dirty="0">
                    <a:latin typeface="+mn-ea"/>
                  </a:rPr>
                  <a:t>消除对输入的依赖，</a:t>
                </a:r>
                <a:r>
                  <a:rPr lang="zh-CN" altLang="en-CN" sz="2800" spc="-10" dirty="0">
                    <a:latin typeface="+mn-ea"/>
                  </a:rPr>
                  <a:t>其值</a:t>
                </a:r>
                <a:r>
                  <a:rPr lang="zh-CN" altLang="en-US" sz="2800" spc="-10" dirty="0">
                    <a:latin typeface="+mn-ea"/>
                  </a:rPr>
                  <a:t>与</a:t>
                </a:r>
                <a:r>
                  <a:rPr lang="zh-CN" altLang="en-US" sz="2800" spc="-10" dirty="0">
                    <a:solidFill>
                      <a:schemeClr val="accent1"/>
                    </a:solidFill>
                    <a:latin typeface="+mn-ea"/>
                  </a:rPr>
                  <a:t>假设空间</a:t>
                </a:r>
                <a14:m>
                  <m:oMath xmlns:m="http://schemas.openxmlformats.org/officeDocument/2006/math">
                    <m:r>
                      <a:rPr lang="en-US" altLang="zh-CN" sz="2800" i="1" spc="-10">
                        <a:solidFill>
                          <a:schemeClr val="accent1"/>
                        </a:solidFill>
                        <a:latin typeface="Cambria Math" panose="02040503050406030204" pitchFamily="18" charset="0"/>
                        <a:ea typeface="Cambria Math" panose="02040503050406030204" pitchFamily="18" charset="0"/>
                      </a:rPr>
                      <m:t>ℋ</m:t>
                    </m:r>
                  </m:oMath>
                </a14:m>
                <a:r>
                  <a:rPr lang="zh-CN" altLang="en-US" sz="2800" spc="-10" dirty="0">
                    <a:latin typeface="+mn-ea"/>
                  </a:rPr>
                  <a:t>与</a:t>
                </a:r>
                <a:r>
                  <a:rPr lang="zh-CN" altLang="en-US" sz="2800" spc="-10" dirty="0">
                    <a:solidFill>
                      <a:schemeClr val="accent1"/>
                    </a:solidFill>
                    <a:latin typeface="+mn-ea"/>
                  </a:rPr>
                  <a:t>样本数量</a:t>
                </a:r>
                <a14:m>
                  <m:oMath xmlns:m="http://schemas.openxmlformats.org/officeDocument/2006/math">
                    <m:r>
                      <a:rPr lang="en-US" altLang="zh-CN" sz="2800" i="1" spc="-10">
                        <a:solidFill>
                          <a:schemeClr val="accent1"/>
                        </a:solidFill>
                        <a:latin typeface="Cambria Math" panose="02040503050406030204" pitchFamily="18" charset="0"/>
                      </a:rPr>
                      <m:t>𝑁</m:t>
                    </m:r>
                  </m:oMath>
                </a14:m>
                <a:r>
                  <a:rPr lang="zh-CN" altLang="en-US" sz="2800" spc="-10" dirty="0">
                    <a:latin typeface="+mn-ea"/>
                  </a:rPr>
                  <a:t>有关</a:t>
                </a:r>
                <a:endParaRPr lang="en-US" altLang="zh-CN" sz="2800" spc="-10" dirty="0">
                  <a:latin typeface="+mn-ea"/>
                </a:endParaRPr>
              </a:p>
            </p:txBody>
          </p:sp>
        </mc:Choice>
        <mc:Fallback xmlns="">
          <p:sp>
            <p:nvSpPr>
              <p:cNvPr id="11" name="文本框 119">
                <a:extLst>
                  <a:ext uri="{FF2B5EF4-FFF2-40B4-BE49-F238E27FC236}">
                    <a16:creationId xmlns:a16="http://schemas.microsoft.com/office/drawing/2014/main" id="{A28AAB2D-123E-1E48-B693-B033486B1A36}"/>
                  </a:ext>
                </a:extLst>
              </p:cNvPr>
              <p:cNvSpPr txBox="1">
                <a:spLocks noRot="1" noChangeAspect="1" noMove="1" noResize="1" noEditPoints="1" noAdjustHandles="1" noChangeArrowheads="1" noChangeShapeType="1" noTextEdit="1"/>
              </p:cNvSpPr>
              <p:nvPr/>
            </p:nvSpPr>
            <p:spPr>
              <a:xfrm>
                <a:off x="283480" y="5189606"/>
                <a:ext cx="11625040" cy="1126975"/>
              </a:xfrm>
              <a:prstGeom prst="rect">
                <a:avLst/>
              </a:prstGeom>
              <a:blipFill>
                <a:blip r:embed="rId7"/>
                <a:stretch>
                  <a:fillRect l="-983" b="-14444"/>
                </a:stretch>
              </a:blipFill>
            </p:spPr>
            <p:txBody>
              <a:bodyPr/>
              <a:lstStyle/>
              <a:p>
                <a:r>
                  <a:rPr lang="en-CN">
                    <a:noFill/>
                  </a:rPr>
                  <a:t> </a:t>
                </a:r>
              </a:p>
            </p:txBody>
          </p:sp>
        </mc:Fallback>
      </mc:AlternateContent>
    </p:spTree>
    <p:extLst>
      <p:ext uri="{BB962C8B-B14F-4D97-AF65-F5344CB8AC3E}">
        <p14:creationId xmlns:p14="http://schemas.microsoft.com/office/powerpoint/2010/main" val="388296570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D45C9E1-81B9-424B-B737-573FE8F83B3E}"/>
                  </a:ext>
                </a:extLst>
              </p:cNvPr>
              <p:cNvSpPr txBox="1"/>
              <p:nvPr/>
            </p:nvSpPr>
            <p:spPr>
              <a:xfrm>
                <a:off x="410481" y="4827288"/>
                <a:ext cx="5368020" cy="1224118"/>
              </a:xfrm>
              <a:prstGeom prst="rect">
                <a:avLst/>
              </a:prstGeom>
              <a:noFill/>
            </p:spPr>
            <p:txBody>
              <a:bodyPr wrap="square" rtlCol="0">
                <a:spAutoFit/>
              </a:bodyPr>
              <a:lstStyle/>
              <a:p>
                <a:pPr marL="457200" indent="-457200">
                  <a:lnSpc>
                    <a:spcPct val="120000"/>
                  </a:lnSpc>
                  <a:buFont typeface="Wingdings" pitchFamily="2" charset="2"/>
                  <a:buChar char="Ø"/>
                </a:pPr>
                <a:r>
                  <a:rPr lang="en-US" altLang="zh-CN" sz="3200" spc="-10" dirty="0">
                    <a:latin typeface="+mn-ea"/>
                  </a:rPr>
                  <a:t>2</a:t>
                </a:r>
                <a:r>
                  <a:rPr lang="zh-CN" altLang="en-US" sz="3200" spc="-10" dirty="0">
                    <a:latin typeface="+mn-ea"/>
                  </a:rPr>
                  <a:t>维平面上感知器学习模型的</a:t>
                </a:r>
                <a:r>
                  <a:rPr lang="zh-CN" altLang="en-CN" sz="3200" spc="-10" dirty="0">
                    <a:latin typeface="+mn-ea"/>
                  </a:rPr>
                  <a:t>成长函数</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b="0" i="1" spc="-10" smtClean="0">
                            <a:solidFill>
                              <a:srgbClr val="FF0000"/>
                            </a:solidFill>
                            <a:latin typeface="Cambria Math" panose="02040503050406030204" pitchFamily="18" charset="0"/>
                          </a:rPr>
                          <m:t>𝑚</m:t>
                        </m:r>
                      </m:e>
                      <m:sub>
                        <m:r>
                          <a:rPr lang="en-US" altLang="zh-CN" sz="3200" i="1" spc="-10" smtClean="0">
                            <a:solidFill>
                              <a:srgbClr val="FF0000"/>
                            </a:solidFill>
                            <a:latin typeface="Cambria Math" panose="02040503050406030204" pitchFamily="18" charset="0"/>
                            <a:ea typeface="Cambria Math" panose="02040503050406030204" pitchFamily="18" charset="0"/>
                          </a:rPr>
                          <m:t>ℋ</m:t>
                        </m:r>
                      </m:sub>
                    </m:sSub>
                    <m:r>
                      <a:rPr lang="en-US" altLang="zh-CN" sz="3200" b="0" i="1" spc="-10" smtClean="0">
                        <a:solidFill>
                          <a:srgbClr val="FF0000"/>
                        </a:solidFill>
                        <a:latin typeface="Cambria Math" panose="02040503050406030204" pitchFamily="18" charset="0"/>
                      </a:rPr>
                      <m:t>(</m:t>
                    </m:r>
                    <m:r>
                      <a:rPr lang="en-US" altLang="zh-CN" sz="3200" b="0" i="1" spc="-10" smtClean="0">
                        <a:solidFill>
                          <a:srgbClr val="FF0000"/>
                        </a:solidFill>
                        <a:latin typeface="Cambria Math" panose="02040503050406030204" pitchFamily="18" charset="0"/>
                      </a:rPr>
                      <m:t>𝑁</m:t>
                    </m:r>
                    <m:r>
                      <a:rPr lang="en-US" altLang="zh-CN" sz="3200" b="0" i="1" spc="-10" smtClean="0">
                        <a:solidFill>
                          <a:srgbClr val="FF0000"/>
                        </a:solidFill>
                        <a:latin typeface="Cambria Math" panose="02040503050406030204" pitchFamily="18" charset="0"/>
                      </a:rPr>
                      <m:t>)</m:t>
                    </m:r>
                  </m:oMath>
                </a14:m>
                <a:r>
                  <a:rPr lang="zh-CN" altLang="en-US" sz="3200" spc="-10" dirty="0">
                    <a:latin typeface="+mn-ea"/>
                  </a:rPr>
                  <a:t>为：</a:t>
                </a:r>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410481" y="4827288"/>
                <a:ext cx="5368020" cy="1224118"/>
              </a:xfrm>
              <a:prstGeom prst="rect">
                <a:avLst/>
              </a:prstGeom>
              <a:blipFill>
                <a:blip r:embed="rId3"/>
                <a:stretch>
                  <a:fillRect l="-2594" t="-3093" r="-2123" b="-164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2" name="Table 2">
                <a:extLst>
                  <a:ext uri="{FF2B5EF4-FFF2-40B4-BE49-F238E27FC236}">
                    <a16:creationId xmlns:a16="http://schemas.microsoft.com/office/drawing/2014/main" id="{728D0A29-2EBB-C645-A7E0-EC9156B3066B}"/>
                  </a:ext>
                </a:extLst>
              </p:cNvPr>
              <p:cNvGraphicFramePr>
                <a:graphicFrameLocks noGrp="1"/>
              </p:cNvGraphicFramePr>
              <p:nvPr>
                <p:extLst>
                  <p:ext uri="{D42A27DB-BD31-4B8C-83A1-F6EECF244321}">
                    <p14:modId xmlns:p14="http://schemas.microsoft.com/office/powerpoint/2010/main" val="1408752983"/>
                  </p:ext>
                </p:extLst>
              </p:nvPr>
            </p:nvGraphicFramePr>
            <p:xfrm>
              <a:off x="6642100" y="2601681"/>
              <a:ext cx="5139418" cy="3627120"/>
            </p:xfrm>
            <a:graphic>
              <a:graphicData uri="http://schemas.openxmlformats.org/drawingml/2006/table">
                <a:tbl>
                  <a:tblPr firstRow="1" bandRow="1">
                    <a:tableStyleId>{5C22544A-7EE6-4342-B048-85BDC9FD1C3A}</a:tableStyleId>
                  </a:tblPr>
                  <a:tblGrid>
                    <a:gridCol w="811065">
                      <a:extLst>
                        <a:ext uri="{9D8B030D-6E8A-4147-A177-3AD203B41FA5}">
                          <a16:colId xmlns:a16="http://schemas.microsoft.com/office/drawing/2014/main" val="3997683677"/>
                        </a:ext>
                      </a:extLst>
                    </a:gridCol>
                    <a:gridCol w="4328353">
                      <a:extLst>
                        <a:ext uri="{9D8B030D-6E8A-4147-A177-3AD203B41FA5}">
                          <a16:colId xmlns:a16="http://schemas.microsoft.com/office/drawing/2014/main" val="2867544874"/>
                        </a:ext>
                      </a:extLst>
                    </a:gridCol>
                  </a:tblGrid>
                  <a:tr h="386444">
                    <a:tc>
                      <a:txBody>
                        <a:bodyPr/>
                        <a:lstStyle/>
                        <a:p>
                          <a:pPr algn="ctr"/>
                          <a14:m>
                            <m:oMathPara xmlns:m="http://schemas.openxmlformats.org/officeDocument/2006/math">
                              <m:oMathParaPr>
                                <m:jc m:val="centerGroup"/>
                              </m:oMathParaPr>
                              <m:oMath xmlns:m="http://schemas.openxmlformats.org/officeDocument/2006/math">
                                <m:r>
                                  <a:rPr lang="en-US" sz="2800" b="1" i="1" smtClean="0">
                                    <a:latin typeface="Cambria Math" panose="02040503050406030204" pitchFamily="18" charset="0"/>
                                  </a:rPr>
                                  <m:t>𝑵</m:t>
                                </m:r>
                              </m:oMath>
                            </m:oMathPara>
                          </a14:m>
                          <a:endParaRPr lang="en-CN" sz="2800" dirty="0"/>
                        </a:p>
                      </a:txBody>
                      <a:tcPr/>
                    </a:tc>
                    <a:tc>
                      <a:txBody>
                        <a:bodyPr/>
                        <a:lstStyle/>
                        <a:p>
                          <a:pPr/>
                          <a14:m>
                            <m:oMathPara xmlns:m="http://schemas.openxmlformats.org/officeDocument/2006/math">
                              <m:oMathParaPr>
                                <m:jc m:val="centerGroup"/>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m:t>
                                </m:r>
                              </m:oMath>
                            </m:oMathPara>
                          </a14:m>
                          <a:endParaRPr lang="en-CN" sz="2800" dirty="0"/>
                        </a:p>
                      </a:txBody>
                      <a:tcPr/>
                    </a:tc>
                    <a:extLst>
                      <a:ext uri="{0D108BD9-81ED-4DB2-BD59-A6C34878D82A}">
                        <a16:rowId xmlns:a16="http://schemas.microsoft.com/office/drawing/2014/main" val="2872964741"/>
                      </a:ext>
                    </a:extLst>
                  </a:tr>
                  <a:tr h="386444">
                    <a:tc>
                      <a:txBody>
                        <a:bodyPr/>
                        <a:lstStyle/>
                        <a:p>
                          <a:pPr algn="ctr"/>
                          <a:r>
                            <a:rPr lang="en-CN" sz="2800" dirty="0"/>
                            <a:t>1</a:t>
                          </a:r>
                        </a:p>
                      </a:txBody>
                      <a:tcPr/>
                    </a:tc>
                    <a:tc>
                      <a:txBody>
                        <a:bodyPr/>
                        <a:lstStyle/>
                        <a:p>
                          <a:pPr algn="ctr"/>
                          <a:r>
                            <a:rPr lang="en-CN" sz="2800" dirty="0"/>
                            <a:t>2</a:t>
                          </a:r>
                        </a:p>
                      </a:txBody>
                      <a:tcPr/>
                    </a:tc>
                    <a:extLst>
                      <a:ext uri="{0D108BD9-81ED-4DB2-BD59-A6C34878D82A}">
                        <a16:rowId xmlns:a16="http://schemas.microsoft.com/office/drawing/2014/main" val="3416423956"/>
                      </a:ext>
                    </a:extLst>
                  </a:tr>
                  <a:tr h="386444">
                    <a:tc>
                      <a:txBody>
                        <a:bodyPr/>
                        <a:lstStyle/>
                        <a:p>
                          <a:pPr algn="ctr"/>
                          <a:r>
                            <a:rPr lang="en-CN" sz="2800" dirty="0"/>
                            <a:t>2</a:t>
                          </a:r>
                        </a:p>
                      </a:txBody>
                      <a:tcPr/>
                    </a:tc>
                    <a:tc>
                      <a:txBody>
                        <a:bodyPr/>
                        <a:lstStyle/>
                        <a:p>
                          <a:pPr algn="ctr"/>
                          <a:r>
                            <a:rPr lang="en-CN" sz="2800" dirty="0"/>
                            <a:t>4</a:t>
                          </a:r>
                        </a:p>
                      </a:txBody>
                      <a:tcPr/>
                    </a:tc>
                    <a:extLst>
                      <a:ext uri="{0D108BD9-81ED-4DB2-BD59-A6C34878D82A}">
                        <a16:rowId xmlns:a16="http://schemas.microsoft.com/office/drawing/2014/main" val="1930747682"/>
                      </a:ext>
                    </a:extLst>
                  </a:tr>
                  <a:tr h="386444">
                    <a:tc>
                      <a:txBody>
                        <a:bodyPr/>
                        <a:lstStyle/>
                        <a:p>
                          <a:pPr algn="ctr"/>
                          <a:r>
                            <a:rPr lang="en-CN" sz="2800" dirty="0"/>
                            <a:t>3</a:t>
                          </a:r>
                        </a:p>
                      </a:txBody>
                      <a:tcPr/>
                    </a:tc>
                    <a:tc>
                      <a:txBody>
                        <a:bodyPr/>
                        <a:lstStyle/>
                        <a:p>
                          <a:pPr algn="ctr"/>
                          <a:r>
                            <a:rPr lang="en-US" sz="2800" dirty="0"/>
                            <a:t>m</a:t>
                          </a:r>
                          <a:r>
                            <a:rPr lang="en-CN" sz="2800" dirty="0"/>
                            <a:t>ax(…,6,8)=8</a:t>
                          </a:r>
                        </a:p>
                      </a:txBody>
                      <a:tcPr/>
                    </a:tc>
                    <a:extLst>
                      <a:ext uri="{0D108BD9-81ED-4DB2-BD59-A6C34878D82A}">
                        <a16:rowId xmlns:a16="http://schemas.microsoft.com/office/drawing/2014/main" val="928872511"/>
                      </a:ext>
                    </a:extLst>
                  </a:tr>
                  <a:tr h="386444">
                    <a:tc>
                      <a:txBody>
                        <a:bodyPr/>
                        <a:lstStyle/>
                        <a:p>
                          <a:pPr algn="ctr"/>
                          <a:r>
                            <a:rPr lang="en-CN" sz="2800" dirty="0"/>
                            <a:t>4</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dirty="0"/>
                            <a:t>m</a:t>
                          </a:r>
                          <a:r>
                            <a:rPr lang="en-CN" sz="2800" dirty="0"/>
                            <a:t>ax(…,8,14)=14&lt;</a:t>
                          </a:r>
                          <a14:m>
                            <m:oMath xmlns:m="http://schemas.openxmlformats.org/officeDocument/2006/math">
                              <m:sSup>
                                <m:sSupPr>
                                  <m:ctrlPr>
                                    <a:rPr lang="en-CN" sz="2800" i="1" smtClean="0">
                                      <a:latin typeface="Cambria Math" panose="02040503050406030204" pitchFamily="18" charset="0"/>
                                    </a:rPr>
                                  </m:ctrlPr>
                                </m:sSupPr>
                                <m:e>
                                  <m:r>
                                    <a:rPr lang="en-US" sz="2800" b="0" i="1" smtClean="0">
                                      <a:latin typeface="Cambria Math" panose="02040503050406030204" pitchFamily="18" charset="0"/>
                                    </a:rPr>
                                    <m:t>2</m:t>
                                  </m:r>
                                </m:e>
                                <m:sup>
                                  <m:r>
                                    <a:rPr lang="en-US" sz="2800" b="0" i="1" smtClean="0">
                                      <a:latin typeface="Cambria Math" panose="02040503050406030204" pitchFamily="18" charset="0"/>
                                    </a:rPr>
                                    <m:t>4</m:t>
                                  </m:r>
                                </m:sup>
                              </m:sSup>
                            </m:oMath>
                          </a14:m>
                          <a:endParaRPr lang="en-CN" sz="2800" dirty="0"/>
                        </a:p>
                      </a:txBody>
                      <a:tcPr/>
                    </a:tc>
                    <a:extLst>
                      <a:ext uri="{0D108BD9-81ED-4DB2-BD59-A6C34878D82A}">
                        <a16:rowId xmlns:a16="http://schemas.microsoft.com/office/drawing/2014/main" val="1698028915"/>
                      </a:ext>
                    </a:extLst>
                  </a:tr>
                  <a:tr h="386444">
                    <a:tc>
                      <a:txBody>
                        <a:bodyPr/>
                        <a:lstStyle/>
                        <a:p>
                          <a:pPr algn="ctr"/>
                          <a:r>
                            <a:rPr lang="en-CN" sz="28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2800" dirty="0"/>
                            <a:t>…</a:t>
                          </a:r>
                        </a:p>
                      </a:txBody>
                      <a:tcPr/>
                    </a:tc>
                    <a:extLst>
                      <a:ext uri="{0D108BD9-81ED-4DB2-BD59-A6C34878D82A}">
                        <a16:rowId xmlns:a16="http://schemas.microsoft.com/office/drawing/2014/main" val="3645420488"/>
                      </a:ext>
                    </a:extLst>
                  </a:tr>
                  <a:tr h="386444">
                    <a:tc>
                      <a:txBody>
                        <a:bodyPr/>
                        <a:lstStyle/>
                        <a:p>
                          <a:pPr algn="ct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𝑁</m:t>
                                </m:r>
                              </m:oMath>
                            </m:oMathPara>
                          </a14:m>
                          <a:endParaRPr lang="en-CN" sz="280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2800" dirty="0">
                              <a:solidFill>
                                <a:srgbClr val="FF0000"/>
                              </a:solidFill>
                            </a:rPr>
                            <a:t>&lt;</a:t>
                          </a:r>
                          <a14:m>
                            <m:oMath xmlns:m="http://schemas.openxmlformats.org/officeDocument/2006/math">
                              <m:sSup>
                                <m:sSupPr>
                                  <m:ctrlPr>
                                    <a:rPr lang="en-CN" sz="2800" i="1" smtClean="0">
                                      <a:solidFill>
                                        <a:srgbClr val="FF0000"/>
                                      </a:solidFill>
                                      <a:latin typeface="Cambria Math" panose="02040503050406030204" pitchFamily="18" charset="0"/>
                                    </a:rPr>
                                  </m:ctrlPr>
                                </m:sSupPr>
                                <m:e>
                                  <m:r>
                                    <a:rPr lang="en-US" sz="2800" b="0" i="1" smtClean="0">
                                      <a:solidFill>
                                        <a:srgbClr val="FF0000"/>
                                      </a:solidFill>
                                      <a:latin typeface="Cambria Math" panose="02040503050406030204" pitchFamily="18" charset="0"/>
                                    </a:rPr>
                                    <m:t>2</m:t>
                                  </m:r>
                                </m:e>
                                <m:sup>
                                  <m:r>
                                    <a:rPr lang="en-US" sz="2800" b="0" i="1" smtClean="0">
                                      <a:solidFill>
                                        <a:srgbClr val="FF0000"/>
                                      </a:solidFill>
                                      <a:latin typeface="Cambria Math" panose="02040503050406030204" pitchFamily="18" charset="0"/>
                                    </a:rPr>
                                    <m:t>𝑁</m:t>
                                  </m:r>
                                </m:sup>
                              </m:sSup>
                            </m:oMath>
                          </a14:m>
                          <a:endParaRPr lang="en-CN" sz="2800" dirty="0">
                            <a:solidFill>
                              <a:srgbClr val="FF0000"/>
                            </a:solidFill>
                          </a:endParaRPr>
                        </a:p>
                      </a:txBody>
                      <a:tcPr/>
                    </a:tc>
                    <a:extLst>
                      <a:ext uri="{0D108BD9-81ED-4DB2-BD59-A6C34878D82A}">
                        <a16:rowId xmlns:a16="http://schemas.microsoft.com/office/drawing/2014/main" val="905491227"/>
                      </a:ext>
                    </a:extLst>
                  </a:tr>
                </a:tbl>
              </a:graphicData>
            </a:graphic>
          </p:graphicFrame>
        </mc:Choice>
        <mc:Fallback xmlns="">
          <p:graphicFrame>
            <p:nvGraphicFramePr>
              <p:cNvPr id="2" name="Table 2">
                <a:extLst>
                  <a:ext uri="{FF2B5EF4-FFF2-40B4-BE49-F238E27FC236}">
                    <a16:creationId xmlns:a16="http://schemas.microsoft.com/office/drawing/2014/main" id="{728D0A29-2EBB-C645-A7E0-EC9156B3066B}"/>
                  </a:ext>
                </a:extLst>
              </p:cNvPr>
              <p:cNvGraphicFramePr>
                <a:graphicFrameLocks noGrp="1"/>
              </p:cNvGraphicFramePr>
              <p:nvPr>
                <p:extLst>
                  <p:ext uri="{D42A27DB-BD31-4B8C-83A1-F6EECF244321}">
                    <p14:modId xmlns:p14="http://schemas.microsoft.com/office/powerpoint/2010/main" val="1408752983"/>
                  </p:ext>
                </p:extLst>
              </p:nvPr>
            </p:nvGraphicFramePr>
            <p:xfrm>
              <a:off x="6642100" y="2601681"/>
              <a:ext cx="5139418" cy="3627120"/>
            </p:xfrm>
            <a:graphic>
              <a:graphicData uri="http://schemas.openxmlformats.org/drawingml/2006/table">
                <a:tbl>
                  <a:tblPr firstRow="1" bandRow="1">
                    <a:tableStyleId>{5C22544A-7EE6-4342-B048-85BDC9FD1C3A}</a:tableStyleId>
                  </a:tblPr>
                  <a:tblGrid>
                    <a:gridCol w="811065">
                      <a:extLst>
                        <a:ext uri="{9D8B030D-6E8A-4147-A177-3AD203B41FA5}">
                          <a16:colId xmlns:a16="http://schemas.microsoft.com/office/drawing/2014/main" val="3997683677"/>
                        </a:ext>
                      </a:extLst>
                    </a:gridCol>
                    <a:gridCol w="4328353">
                      <a:extLst>
                        <a:ext uri="{9D8B030D-6E8A-4147-A177-3AD203B41FA5}">
                          <a16:colId xmlns:a16="http://schemas.microsoft.com/office/drawing/2014/main" val="2867544874"/>
                        </a:ext>
                      </a:extLst>
                    </a:gridCol>
                  </a:tblGrid>
                  <a:tr h="518160">
                    <a:tc>
                      <a:txBody>
                        <a:bodyPr/>
                        <a:lstStyle/>
                        <a:p>
                          <a:endParaRPr lang="en-CN"/>
                        </a:p>
                      </a:txBody>
                      <a:tcPr>
                        <a:blipFill>
                          <a:blip r:embed="rId4"/>
                          <a:stretch>
                            <a:fillRect l="-1563" r="-535938" b="-631707"/>
                          </a:stretch>
                        </a:blipFill>
                      </a:tcPr>
                    </a:tc>
                    <a:tc>
                      <a:txBody>
                        <a:bodyPr/>
                        <a:lstStyle/>
                        <a:p>
                          <a:endParaRPr lang="en-CN"/>
                        </a:p>
                      </a:txBody>
                      <a:tcPr>
                        <a:blipFill>
                          <a:blip r:embed="rId4"/>
                          <a:stretch>
                            <a:fillRect l="-19062" r="-587" b="-631707"/>
                          </a:stretch>
                        </a:blipFill>
                      </a:tcPr>
                    </a:tc>
                    <a:extLst>
                      <a:ext uri="{0D108BD9-81ED-4DB2-BD59-A6C34878D82A}">
                        <a16:rowId xmlns:a16="http://schemas.microsoft.com/office/drawing/2014/main" val="2872964741"/>
                      </a:ext>
                    </a:extLst>
                  </a:tr>
                  <a:tr h="518160">
                    <a:tc>
                      <a:txBody>
                        <a:bodyPr/>
                        <a:lstStyle/>
                        <a:p>
                          <a:pPr algn="ctr"/>
                          <a:r>
                            <a:rPr lang="en-CN" sz="2800" dirty="0"/>
                            <a:t>1</a:t>
                          </a:r>
                        </a:p>
                      </a:txBody>
                      <a:tcPr/>
                    </a:tc>
                    <a:tc>
                      <a:txBody>
                        <a:bodyPr/>
                        <a:lstStyle/>
                        <a:p>
                          <a:pPr algn="ctr"/>
                          <a:r>
                            <a:rPr lang="en-CN" sz="2800" dirty="0"/>
                            <a:t>2</a:t>
                          </a:r>
                        </a:p>
                      </a:txBody>
                      <a:tcPr/>
                    </a:tc>
                    <a:extLst>
                      <a:ext uri="{0D108BD9-81ED-4DB2-BD59-A6C34878D82A}">
                        <a16:rowId xmlns:a16="http://schemas.microsoft.com/office/drawing/2014/main" val="3416423956"/>
                      </a:ext>
                    </a:extLst>
                  </a:tr>
                  <a:tr h="518160">
                    <a:tc>
                      <a:txBody>
                        <a:bodyPr/>
                        <a:lstStyle/>
                        <a:p>
                          <a:pPr algn="ctr"/>
                          <a:r>
                            <a:rPr lang="en-CN" sz="2800" dirty="0"/>
                            <a:t>2</a:t>
                          </a:r>
                        </a:p>
                      </a:txBody>
                      <a:tcPr/>
                    </a:tc>
                    <a:tc>
                      <a:txBody>
                        <a:bodyPr/>
                        <a:lstStyle/>
                        <a:p>
                          <a:pPr algn="ctr"/>
                          <a:r>
                            <a:rPr lang="en-CN" sz="2800" dirty="0"/>
                            <a:t>4</a:t>
                          </a:r>
                        </a:p>
                      </a:txBody>
                      <a:tcPr/>
                    </a:tc>
                    <a:extLst>
                      <a:ext uri="{0D108BD9-81ED-4DB2-BD59-A6C34878D82A}">
                        <a16:rowId xmlns:a16="http://schemas.microsoft.com/office/drawing/2014/main" val="1930747682"/>
                      </a:ext>
                    </a:extLst>
                  </a:tr>
                  <a:tr h="518160">
                    <a:tc>
                      <a:txBody>
                        <a:bodyPr/>
                        <a:lstStyle/>
                        <a:p>
                          <a:pPr algn="ctr"/>
                          <a:r>
                            <a:rPr lang="en-CN" sz="2800" dirty="0"/>
                            <a:t>3</a:t>
                          </a:r>
                        </a:p>
                      </a:txBody>
                      <a:tcPr/>
                    </a:tc>
                    <a:tc>
                      <a:txBody>
                        <a:bodyPr/>
                        <a:lstStyle/>
                        <a:p>
                          <a:pPr algn="ctr"/>
                          <a:r>
                            <a:rPr lang="en-US" sz="2800" dirty="0"/>
                            <a:t>m</a:t>
                          </a:r>
                          <a:r>
                            <a:rPr lang="en-CN" sz="2800" dirty="0"/>
                            <a:t>ax(…,6,8)=8</a:t>
                          </a:r>
                        </a:p>
                      </a:txBody>
                      <a:tcPr/>
                    </a:tc>
                    <a:extLst>
                      <a:ext uri="{0D108BD9-81ED-4DB2-BD59-A6C34878D82A}">
                        <a16:rowId xmlns:a16="http://schemas.microsoft.com/office/drawing/2014/main" val="928872511"/>
                      </a:ext>
                    </a:extLst>
                  </a:tr>
                  <a:tr h="518160">
                    <a:tc>
                      <a:txBody>
                        <a:bodyPr/>
                        <a:lstStyle/>
                        <a:p>
                          <a:pPr algn="ctr"/>
                          <a:r>
                            <a:rPr lang="en-CN" sz="2800" dirty="0"/>
                            <a:t>4</a:t>
                          </a:r>
                        </a:p>
                      </a:txBody>
                      <a:tcPr/>
                    </a:tc>
                    <a:tc>
                      <a:txBody>
                        <a:bodyPr/>
                        <a:lstStyle/>
                        <a:p>
                          <a:endParaRPr lang="en-CN"/>
                        </a:p>
                      </a:txBody>
                      <a:tcPr>
                        <a:blipFill>
                          <a:blip r:embed="rId4"/>
                          <a:stretch>
                            <a:fillRect l="-19062" t="-400000" r="-587" b="-231707"/>
                          </a:stretch>
                        </a:blipFill>
                      </a:tcPr>
                    </a:tc>
                    <a:extLst>
                      <a:ext uri="{0D108BD9-81ED-4DB2-BD59-A6C34878D82A}">
                        <a16:rowId xmlns:a16="http://schemas.microsoft.com/office/drawing/2014/main" val="1698028915"/>
                      </a:ext>
                    </a:extLst>
                  </a:tr>
                  <a:tr h="518160">
                    <a:tc>
                      <a:txBody>
                        <a:bodyPr/>
                        <a:lstStyle/>
                        <a:p>
                          <a:pPr algn="ctr"/>
                          <a:r>
                            <a:rPr lang="en-CN" sz="2800" dirty="0"/>
                            <a: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CN" sz="2800" dirty="0"/>
                            <a:t>…</a:t>
                          </a:r>
                        </a:p>
                      </a:txBody>
                      <a:tcPr/>
                    </a:tc>
                    <a:extLst>
                      <a:ext uri="{0D108BD9-81ED-4DB2-BD59-A6C34878D82A}">
                        <a16:rowId xmlns:a16="http://schemas.microsoft.com/office/drawing/2014/main" val="3645420488"/>
                      </a:ext>
                    </a:extLst>
                  </a:tr>
                  <a:tr h="518160">
                    <a:tc>
                      <a:txBody>
                        <a:bodyPr/>
                        <a:lstStyle/>
                        <a:p>
                          <a:endParaRPr lang="en-CN"/>
                        </a:p>
                      </a:txBody>
                      <a:tcPr>
                        <a:blipFill>
                          <a:blip r:embed="rId4"/>
                          <a:stretch>
                            <a:fillRect l="-1563" t="-600000" r="-535938" b="-31707"/>
                          </a:stretch>
                        </a:blipFill>
                      </a:tcPr>
                    </a:tc>
                    <a:tc>
                      <a:txBody>
                        <a:bodyPr/>
                        <a:lstStyle/>
                        <a:p>
                          <a:endParaRPr lang="en-CN"/>
                        </a:p>
                      </a:txBody>
                      <a:tcPr>
                        <a:blipFill>
                          <a:blip r:embed="rId4"/>
                          <a:stretch>
                            <a:fillRect l="-19062" t="-600000" r="-587" b="-31707"/>
                          </a:stretch>
                        </a:blipFill>
                      </a:tcPr>
                    </a:tc>
                    <a:extLst>
                      <a:ext uri="{0D108BD9-81ED-4DB2-BD59-A6C34878D82A}">
                        <a16:rowId xmlns:a16="http://schemas.microsoft.com/office/drawing/2014/main" val="905491227"/>
                      </a:ext>
                    </a:extLst>
                  </a:tr>
                </a:tbl>
              </a:graphicData>
            </a:graphic>
          </p:graphicFrame>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8A0C16BB-A79F-4947-8CBA-57243B1757FD}"/>
                  </a:ext>
                </a:extLst>
              </p:cNvPr>
              <p:cNvSpPr txBox="1"/>
              <p:nvPr/>
            </p:nvSpPr>
            <p:spPr>
              <a:xfrm>
                <a:off x="283480" y="9938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用</a:t>
                </a:r>
                <a:r>
                  <a:rPr lang="zh-CN" altLang="en-CN" sz="3200" spc="-10" dirty="0">
                    <a:latin typeface="+mn-ea"/>
                  </a:rPr>
                  <a:t>成长</a:t>
                </a:r>
                <a:r>
                  <a:rPr lang="zh-CN" altLang="en-US" sz="3200" spc="-10" dirty="0">
                    <a:latin typeface="+mn-ea"/>
                  </a:rPr>
                  <a:t>函数</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r>
                      <a:rPr lang="en-US" altLang="zh-CN" sz="3200" i="1" spc="-10">
                        <a:solidFill>
                          <a:srgbClr val="FF0000"/>
                        </a:solidFill>
                        <a:latin typeface="Cambria Math" panose="02040503050406030204" pitchFamily="18" charset="0"/>
                      </a:rPr>
                      <m:t>(</m:t>
                    </m:r>
                    <m:r>
                      <a:rPr lang="en-US" altLang="zh-CN" sz="3200" i="1" spc="-10">
                        <a:solidFill>
                          <a:srgbClr val="FF0000"/>
                        </a:solidFill>
                        <a:latin typeface="Cambria Math" panose="02040503050406030204" pitchFamily="18" charset="0"/>
                      </a:rPr>
                      <m:t>𝑁</m:t>
                    </m:r>
                    <m:r>
                      <a:rPr lang="en-US" altLang="zh-CN" sz="3200" i="1" spc="-10">
                        <a:solidFill>
                          <a:srgbClr val="FF0000"/>
                        </a:solidFill>
                        <a:latin typeface="Cambria Math" panose="02040503050406030204" pitchFamily="18" charset="0"/>
                      </a:rPr>
                      <m:t>)</m:t>
                    </m:r>
                  </m:oMath>
                </a14:m>
                <a:r>
                  <a:rPr lang="zh-CN" altLang="en-US" sz="3200" spc="-10" dirty="0">
                    <a:latin typeface="+mn-ea"/>
                  </a:rPr>
                  <a:t>代替</a:t>
                </a:r>
                <a14:m>
                  <m:oMath xmlns:m="http://schemas.openxmlformats.org/officeDocument/2006/math">
                    <m:r>
                      <a:rPr lang="en-US" altLang="zh-CN" sz="3200" b="0" i="1" spc="-10" dirty="0" smtClean="0">
                        <a:solidFill>
                          <a:schemeClr val="accent1"/>
                        </a:solidFill>
                        <a:latin typeface="Cambria Math" panose="02040503050406030204" pitchFamily="18" charset="0"/>
                      </a:rPr>
                      <m:t>𝑀</m:t>
                    </m:r>
                  </m:oMath>
                </a14:m>
                <a:r>
                  <a:rPr lang="zh-CN" altLang="en-US" sz="3200" spc="-10" dirty="0">
                    <a:latin typeface="+mn-ea"/>
                  </a:rPr>
                  <a:t>，霍夫定不等式可写成</a:t>
                </a:r>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8A0C16BB-A79F-4947-8CBA-57243B1757FD}"/>
                  </a:ext>
                </a:extLst>
              </p:cNvPr>
              <p:cNvSpPr txBox="1">
                <a:spLocks noRot="1" noChangeAspect="1" noMove="1" noResize="1" noEditPoints="1" noAdjustHandles="1" noChangeArrowheads="1" noChangeShapeType="1" noTextEdit="1"/>
              </p:cNvSpPr>
              <p:nvPr/>
            </p:nvSpPr>
            <p:spPr>
              <a:xfrm>
                <a:off x="283480" y="993847"/>
                <a:ext cx="11625040" cy="633187"/>
              </a:xfrm>
              <a:prstGeom prst="rect">
                <a:avLst/>
              </a:prstGeom>
              <a:blipFill>
                <a:blip r:embed="rId5"/>
                <a:stretch>
                  <a:fillRect l="-1201" t="-3922" b="-2941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CD343D2C-9FC7-674C-B702-5B2440474CD2}"/>
                  </a:ext>
                </a:extLst>
              </p:cNvPr>
              <p:cNvSpPr txBox="1"/>
              <p:nvPr/>
            </p:nvSpPr>
            <p:spPr>
              <a:xfrm>
                <a:off x="410481" y="1548893"/>
                <a:ext cx="10625820" cy="759375"/>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chemeClr val="tx1"/>
                          </a:solidFill>
                          <a:latin typeface="Cambria Math" panose="02040503050406030204" pitchFamily="18" charset="0"/>
                        </a:rPr>
                        <m:t>𝑷</m:t>
                      </m:r>
                      <m:d>
                        <m:dPr>
                          <m:ctrlPr>
                            <a:rPr lang="en-US" altLang="zh-CN" sz="3200" b="1" i="1" spc="-10" smtClean="0">
                              <a:solidFill>
                                <a:schemeClr val="tx1"/>
                              </a:solidFill>
                              <a:latin typeface="Cambria Math" panose="02040503050406030204" pitchFamily="18" charset="0"/>
                            </a:rPr>
                          </m:ctrlPr>
                        </m:dPr>
                        <m:e>
                          <m:d>
                            <m:dPr>
                              <m:begChr m:val="|"/>
                              <m:endChr m:val="|"/>
                              <m:ctrlPr>
                                <a:rPr lang="en-US" altLang="zh-CN" sz="3200" b="1" i="1" spc="-10" smtClean="0">
                                  <a:solidFill>
                                    <a:schemeClr val="tx1"/>
                                  </a:solidFill>
                                  <a:latin typeface="Cambria Math" panose="02040503050406030204" pitchFamily="18" charset="0"/>
                                </a:rPr>
                              </m:ctrlPr>
                            </m:dPr>
                            <m:e>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a:solidFill>
                                        <a:schemeClr val="tx1"/>
                                      </a:solidFill>
                                      <a:latin typeface="Cambria Math" panose="02040503050406030204" pitchFamily="18" charset="0"/>
                                    </a:rPr>
                                    <m:t>𝒊𝒏</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sSub>
                                <m:sSubPr>
                                  <m:ctrlPr>
                                    <a:rPr lang="en-US" altLang="zh-CN" sz="3200" b="1" i="1" spc="-10">
                                      <a:solidFill>
                                        <a:schemeClr val="tx1"/>
                                      </a:solidFill>
                                      <a:latin typeface="Cambria Math" panose="02040503050406030204" pitchFamily="18" charset="0"/>
                                    </a:rPr>
                                  </m:ctrlPr>
                                </m:sSubPr>
                                <m:e>
                                  <m:r>
                                    <a:rPr lang="en-US" altLang="zh-CN" sz="3200" b="1" i="1" spc="-10">
                                      <a:solidFill>
                                        <a:schemeClr val="tx1"/>
                                      </a:solidFill>
                                      <a:latin typeface="Cambria Math" panose="02040503050406030204" pitchFamily="18" charset="0"/>
                                    </a:rPr>
                                    <m:t>𝑬</m:t>
                                  </m:r>
                                </m:e>
                                <m:sub>
                                  <m:r>
                                    <a:rPr lang="en-US" altLang="zh-CN" sz="3200" b="1" i="1" spc="-10" smtClean="0">
                                      <a:solidFill>
                                        <a:schemeClr val="tx1"/>
                                      </a:solidFill>
                                      <a:latin typeface="Cambria Math" panose="02040503050406030204" pitchFamily="18" charset="0"/>
                                    </a:rPr>
                                    <m:t>𝒐𝒖𝒕</m:t>
                                  </m:r>
                                </m:sub>
                              </m:sSub>
                              <m:r>
                                <a:rPr lang="en-US" altLang="zh-CN" sz="3200" b="1" i="1" spc="-10">
                                  <a:solidFill>
                                    <a:schemeClr val="tx1"/>
                                  </a:solidFill>
                                  <a:latin typeface="Cambria Math" panose="02040503050406030204" pitchFamily="18" charset="0"/>
                                </a:rPr>
                                <m:t>(</m:t>
                              </m:r>
                              <m:r>
                                <a:rPr lang="en-US" altLang="zh-CN" sz="3200" b="1" i="1" spc="-10">
                                  <a:solidFill>
                                    <a:schemeClr val="tx1"/>
                                  </a:solidFill>
                                  <a:latin typeface="Cambria Math" panose="02040503050406030204" pitchFamily="18" charset="0"/>
                                </a:rPr>
                                <m:t>𝒉</m:t>
                              </m:r>
                              <m:r>
                                <a:rPr lang="en-US" altLang="zh-CN" sz="3200" b="1" i="1" spc="-10">
                                  <a:solidFill>
                                    <a:schemeClr val="tx1"/>
                                  </a:solidFill>
                                  <a:latin typeface="Cambria Math" panose="02040503050406030204" pitchFamily="18" charset="0"/>
                                </a:rPr>
                                <m:t>)</m:t>
                              </m:r>
                            </m:e>
                          </m:d>
                          <m:r>
                            <a:rPr lang="en-US" altLang="zh-CN" sz="3200" b="1" i="1" spc="-10" smtClean="0">
                              <a:solidFill>
                                <a:schemeClr val="tx1"/>
                              </a:solidFill>
                              <a:latin typeface="Cambria Math" panose="02040503050406030204" pitchFamily="18" charset="0"/>
                            </a:rPr>
                            <m:t>&gt;</m:t>
                          </m:r>
                          <m:r>
                            <a:rPr lang="en-US" altLang="zh-CN" sz="3200" b="1" i="1" spc="-10" smtClean="0">
                              <a:solidFill>
                                <a:schemeClr val="tx1"/>
                              </a:solidFill>
                              <a:latin typeface="Cambria Math" panose="02040503050406030204" pitchFamily="18" charset="0"/>
                              <a:ea typeface="Cambria Math" panose="02040503050406030204" pitchFamily="18" charset="0"/>
                            </a:rPr>
                            <m:t>𝜺</m:t>
                          </m:r>
                        </m:e>
                      </m:d>
                      <m:r>
                        <a:rPr lang="en-US" altLang="zh-CN" sz="3200" b="1" i="1" spc="-10" smtClean="0">
                          <a:solidFill>
                            <a:schemeClr val="tx1"/>
                          </a:solidFill>
                          <a:latin typeface="Cambria Math" panose="02040503050406030204" pitchFamily="18" charset="0"/>
                          <a:ea typeface="Cambria Math" panose="02040503050406030204" pitchFamily="18" charset="0"/>
                        </a:rPr>
                        <m:t>≤</m:t>
                      </m:r>
                      <m:r>
                        <a:rPr lang="en-US" altLang="zh-CN" sz="3200" b="1" i="1" spc="-10" smtClean="0">
                          <a:solidFill>
                            <a:schemeClr val="tx1"/>
                          </a:solidFill>
                          <a:latin typeface="Cambria Math" panose="02040503050406030204" pitchFamily="18" charset="0"/>
                        </a:rPr>
                        <m:t>𝟐</m:t>
                      </m:r>
                      <m:sSub>
                        <m:sSubPr>
                          <m:ctrlPr>
                            <a:rPr lang="en-US" altLang="zh-CN" sz="3200" b="1" i="1" spc="-10" smtClean="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𝒎</m:t>
                          </m:r>
                        </m:e>
                        <m:sub>
                          <m:r>
                            <a:rPr lang="en-US" altLang="zh-CN" sz="3200" b="1" i="1" spc="-10">
                              <a:solidFill>
                                <a:srgbClr val="FF0000"/>
                              </a:solidFill>
                              <a:latin typeface="Cambria Math" panose="02040503050406030204" pitchFamily="18" charset="0"/>
                              <a:ea typeface="Cambria Math" panose="02040503050406030204" pitchFamily="18" charset="0"/>
                            </a:rPr>
                            <m:t>𝓗</m:t>
                          </m:r>
                        </m:sub>
                      </m:sSub>
                      <m:r>
                        <a:rPr lang="en-US" altLang="zh-CN" sz="3200" b="1" i="1" spc="-10">
                          <a:solidFill>
                            <a:srgbClr val="FF0000"/>
                          </a:solidFill>
                          <a:latin typeface="Cambria Math" panose="02040503050406030204" pitchFamily="18" charset="0"/>
                        </a:rPr>
                        <m:t>(</m:t>
                      </m:r>
                      <m:r>
                        <a:rPr lang="en-US" altLang="zh-CN" sz="3200" b="1" i="1" spc="-10">
                          <a:solidFill>
                            <a:srgbClr val="FF0000"/>
                          </a:solidFill>
                          <a:latin typeface="Cambria Math" panose="02040503050406030204" pitchFamily="18" charset="0"/>
                        </a:rPr>
                        <m:t>𝑵</m:t>
                      </m:r>
                      <m:r>
                        <a:rPr lang="en-US" altLang="zh-CN" sz="3200" b="1" i="1" spc="-10">
                          <a:solidFill>
                            <a:srgbClr val="FF0000"/>
                          </a:solidFill>
                          <a:latin typeface="Cambria Math" panose="02040503050406030204" pitchFamily="18" charset="0"/>
                        </a:rPr>
                        <m:t>)</m:t>
                      </m:r>
                      <m:r>
                        <a:rPr lang="en-US" altLang="zh-CN" sz="3200" b="1" i="0" spc="-10" smtClean="0">
                          <a:solidFill>
                            <a:schemeClr val="tx1"/>
                          </a:solidFill>
                          <a:latin typeface="Cambria Math" panose="02040503050406030204" pitchFamily="18" charset="0"/>
                        </a:rPr>
                        <m:t>𝐞𝐱</m:t>
                      </m:r>
                      <m:func>
                        <m:funcPr>
                          <m:ctrlPr>
                            <a:rPr lang="en-US" altLang="zh-CN" sz="3200" b="1" i="1" spc="-10" smtClean="0">
                              <a:solidFill>
                                <a:schemeClr val="tx1"/>
                              </a:solidFill>
                              <a:latin typeface="Cambria Math" panose="02040503050406030204" pitchFamily="18" charset="0"/>
                            </a:rPr>
                          </m:ctrlPr>
                        </m:funcPr>
                        <m:fName>
                          <m:r>
                            <a:rPr lang="en-US" altLang="zh-CN" sz="3200" b="1" i="0" spc="-10" smtClean="0">
                              <a:solidFill>
                                <a:schemeClr val="tx1"/>
                              </a:solidFill>
                              <a:latin typeface="Cambria Math" panose="02040503050406030204" pitchFamily="18" charset="0"/>
                            </a:rPr>
                            <m:t>𝐩</m:t>
                          </m:r>
                        </m:fName>
                        <m:e>
                          <m:d>
                            <m:dPr>
                              <m:ctrlPr>
                                <a:rPr lang="en-US" altLang="zh-CN" sz="3200" b="1" i="1" spc="-10" smtClean="0">
                                  <a:solidFill>
                                    <a:schemeClr val="tx1"/>
                                  </a:solidFill>
                                  <a:latin typeface="Cambria Math" panose="02040503050406030204" pitchFamily="18" charset="0"/>
                                </a:rPr>
                              </m:ctrlPr>
                            </m:dPr>
                            <m:e>
                              <m:r>
                                <a:rPr lang="en-US" altLang="zh-CN" sz="3200" b="1" i="1" spc="-10" smtClean="0">
                                  <a:solidFill>
                                    <a:schemeClr val="tx1"/>
                                  </a:solidFill>
                                  <a:latin typeface="Cambria Math" panose="02040503050406030204" pitchFamily="18" charset="0"/>
                                </a:rPr>
                                <m:t>−</m:t>
                              </m:r>
                              <m:r>
                                <a:rPr lang="en-US" altLang="zh-CN" sz="3200" b="1" i="1" spc="-10" smtClean="0">
                                  <a:solidFill>
                                    <a:schemeClr val="tx1"/>
                                  </a:solidFill>
                                  <a:latin typeface="Cambria Math" panose="02040503050406030204" pitchFamily="18" charset="0"/>
                                </a:rPr>
                                <m:t>𝟐</m:t>
                              </m:r>
                              <m:sSup>
                                <m:sSupPr>
                                  <m:ctrlPr>
                                    <a:rPr lang="en-US" altLang="zh-CN" sz="3200" b="1" i="1" spc="-10" smtClean="0">
                                      <a:solidFill>
                                        <a:schemeClr val="tx1"/>
                                      </a:solidFill>
                                      <a:latin typeface="Cambria Math" panose="02040503050406030204" pitchFamily="18" charset="0"/>
                                    </a:rPr>
                                  </m:ctrlPr>
                                </m:sSupPr>
                                <m:e>
                                  <m:r>
                                    <a:rPr lang="en-US" altLang="zh-CN" sz="3200" b="1" i="1" spc="-10" smtClean="0">
                                      <a:solidFill>
                                        <a:schemeClr val="tx1"/>
                                      </a:solidFill>
                                      <a:latin typeface="Cambria Math" panose="02040503050406030204" pitchFamily="18" charset="0"/>
                                      <a:ea typeface="Cambria Math" panose="02040503050406030204" pitchFamily="18" charset="0"/>
                                    </a:rPr>
                                    <m:t>𝜺</m:t>
                                  </m:r>
                                </m:e>
                                <m:sup>
                                  <m:r>
                                    <a:rPr lang="en-US" altLang="zh-CN" sz="3200" b="1" i="1" spc="-10" smtClean="0">
                                      <a:solidFill>
                                        <a:schemeClr val="tx1"/>
                                      </a:solidFill>
                                      <a:latin typeface="Cambria Math" panose="02040503050406030204" pitchFamily="18" charset="0"/>
                                    </a:rPr>
                                    <m:t>𝟐</m:t>
                                  </m:r>
                                </m:sup>
                              </m:sSup>
                              <m:r>
                                <a:rPr lang="en-US" altLang="zh-CN" sz="3200" b="1" i="1" spc="-10" smtClean="0">
                                  <a:solidFill>
                                    <a:schemeClr val="tx1"/>
                                  </a:solidFill>
                                  <a:latin typeface="Cambria Math" panose="02040503050406030204" pitchFamily="18" charset="0"/>
                                </a:rPr>
                                <m:t>𝑵</m:t>
                              </m:r>
                            </m:e>
                          </m:d>
                        </m:e>
                      </m:func>
                    </m:oMath>
                  </m:oMathPara>
                </a14:m>
                <a:endParaRPr lang="en-US" altLang="zh-CN" sz="3200" b="1" spc="-10" dirty="0">
                  <a:solidFill>
                    <a:schemeClr val="tx1"/>
                  </a:solidFill>
                  <a:latin typeface="+mn-ea"/>
                </a:endParaRPr>
              </a:p>
            </p:txBody>
          </p:sp>
        </mc:Choice>
        <mc:Fallback xmlns="">
          <p:sp>
            <p:nvSpPr>
              <p:cNvPr id="9" name="文本框 119">
                <a:extLst>
                  <a:ext uri="{FF2B5EF4-FFF2-40B4-BE49-F238E27FC236}">
                    <a16:creationId xmlns:a16="http://schemas.microsoft.com/office/drawing/2014/main" id="{CD343D2C-9FC7-674C-B702-5B2440474CD2}"/>
                  </a:ext>
                </a:extLst>
              </p:cNvPr>
              <p:cNvSpPr txBox="1">
                <a:spLocks noRot="1" noChangeAspect="1" noMove="1" noResize="1" noEditPoints="1" noAdjustHandles="1" noChangeArrowheads="1" noChangeShapeType="1" noTextEdit="1"/>
              </p:cNvSpPr>
              <p:nvPr/>
            </p:nvSpPr>
            <p:spPr>
              <a:xfrm>
                <a:off x="410481" y="1548893"/>
                <a:ext cx="10625820" cy="759375"/>
              </a:xfrm>
              <a:prstGeom prst="rect">
                <a:avLst/>
              </a:prstGeom>
              <a:blipFill>
                <a:blip r:embed="rId6"/>
                <a:stretch>
                  <a:fillRect b="-819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99E3BE70-9BFA-4443-A9FF-6FC3E7A9A2B0}"/>
                  </a:ext>
                </a:extLst>
              </p:cNvPr>
              <p:cNvSpPr txBox="1"/>
              <p:nvPr/>
            </p:nvSpPr>
            <p:spPr>
              <a:xfrm>
                <a:off x="727980" y="2392463"/>
                <a:ext cx="5368020" cy="1082604"/>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latin typeface="+mn-ea"/>
                  </a:rPr>
                  <a:t>若</a:t>
                </a:r>
                <a14:m>
                  <m:oMath xmlns:m="http://schemas.openxmlformats.org/officeDocument/2006/math">
                    <m:sSub>
                      <m:sSubPr>
                        <m:ctrlPr>
                          <a:rPr lang="en-US" altLang="zh-CN" sz="2800" i="1" spc="-1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𝑚</m:t>
                        </m:r>
                      </m:e>
                      <m:sub>
                        <m:r>
                          <a:rPr lang="en-US" altLang="zh-CN" sz="2800" i="1" spc="-10">
                            <a:solidFill>
                              <a:srgbClr val="FF0000"/>
                            </a:solidFill>
                            <a:latin typeface="Cambria Math" panose="02040503050406030204" pitchFamily="18" charset="0"/>
                            <a:ea typeface="Cambria Math" panose="02040503050406030204" pitchFamily="18" charset="0"/>
                          </a:rPr>
                          <m:t>ℋ</m:t>
                        </m:r>
                      </m:sub>
                    </m:sSub>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m:t>
                    </m:r>
                  </m:oMath>
                </a14:m>
                <a:r>
                  <a:rPr lang="zh-CN" altLang="en-US" sz="2800" spc="-10" dirty="0">
                    <a:latin typeface="+mn-ea"/>
                  </a:rPr>
                  <a:t>为多项式，则</a:t>
                </a:r>
                <a14:m>
                  <m:oMath xmlns:m="http://schemas.openxmlformats.org/officeDocument/2006/math">
                    <m:sSub>
                      <m:sSubPr>
                        <m:ctrlPr>
                          <a:rPr lang="en-US" altLang="zh-CN" sz="2800" i="1" spc="-10" smtClean="0">
                            <a:solidFill>
                              <a:schemeClr val="accent1"/>
                            </a:solidFill>
                            <a:latin typeface="Cambria Math" panose="02040503050406030204" pitchFamily="18" charset="0"/>
                          </a:rPr>
                        </m:ctrlPr>
                      </m:sSubPr>
                      <m:e>
                        <m:r>
                          <a:rPr lang="en-US" altLang="zh-CN" sz="2800" i="1" spc="-10">
                            <a:solidFill>
                              <a:schemeClr val="accent1"/>
                            </a:solidFill>
                            <a:latin typeface="Cambria Math" panose="02040503050406030204" pitchFamily="18" charset="0"/>
                          </a:rPr>
                          <m:t>𝐸</m:t>
                        </m:r>
                      </m:e>
                      <m:sub>
                        <m:r>
                          <m:rPr>
                            <m:sty m:val="p"/>
                          </m:rPr>
                          <a:rPr lang="en-US" altLang="zh-CN" sz="2800" i="1" spc="-10">
                            <a:solidFill>
                              <a:schemeClr val="accent1"/>
                            </a:solidFill>
                            <a:latin typeface="Cambria Math" panose="02040503050406030204" pitchFamily="18" charset="0"/>
                          </a:rPr>
                          <m:t>in</m:t>
                        </m:r>
                      </m:sub>
                    </m:sSub>
                    <m:r>
                      <a:rPr lang="en-US" altLang="zh-CN" sz="2800" i="1" spc="-10">
                        <a:solidFill>
                          <a:schemeClr val="accent1"/>
                        </a:solidFill>
                        <a:latin typeface="Cambria Math" panose="02040503050406030204" pitchFamily="18" charset="0"/>
                      </a:rPr>
                      <m:t>(</m:t>
                    </m:r>
                    <m:r>
                      <a:rPr lang="en-US" altLang="zh-CN" sz="2800" b="0" i="1" spc="-10" smtClean="0">
                        <a:solidFill>
                          <a:schemeClr val="accent1"/>
                        </a:solidFill>
                        <a:latin typeface="Cambria Math" panose="02040503050406030204" pitchFamily="18" charset="0"/>
                      </a:rPr>
                      <m:t>h</m:t>
                    </m:r>
                    <m:r>
                      <a:rPr lang="en-US" altLang="zh-CN" sz="2800" i="1" spc="-10">
                        <a:solidFill>
                          <a:schemeClr val="accent1"/>
                        </a:solidFill>
                        <a:latin typeface="Cambria Math" panose="02040503050406030204" pitchFamily="18" charset="0"/>
                      </a:rPr>
                      <m:t>)</m:t>
                    </m:r>
                    <m:r>
                      <a:rPr lang="en-US" altLang="zh-CN" sz="2800" i="1" spc="-10">
                        <a:solidFill>
                          <a:schemeClr val="accent1"/>
                        </a:solidFill>
                        <a:latin typeface="Cambria Math" panose="02040503050406030204" pitchFamily="18" charset="0"/>
                        <a:ea typeface="Cambria Math" panose="02040503050406030204" pitchFamily="18" charset="0"/>
                      </a:rPr>
                      <m:t>≈</m:t>
                    </m:r>
                    <m:sSub>
                      <m:sSubPr>
                        <m:ctrlPr>
                          <a:rPr lang="en-US" altLang="zh-CN" sz="2800" i="1" spc="-10">
                            <a:solidFill>
                              <a:schemeClr val="accent1"/>
                            </a:solidFill>
                            <a:latin typeface="Cambria Math" panose="02040503050406030204" pitchFamily="18" charset="0"/>
                          </a:rPr>
                        </m:ctrlPr>
                      </m:sSubPr>
                      <m:e>
                        <m:r>
                          <a:rPr lang="en-US" altLang="zh-CN" sz="2800" i="1" spc="-10">
                            <a:solidFill>
                              <a:schemeClr val="accent1"/>
                            </a:solidFill>
                            <a:latin typeface="Cambria Math" panose="02040503050406030204" pitchFamily="18" charset="0"/>
                          </a:rPr>
                          <m:t>𝐸</m:t>
                        </m:r>
                      </m:e>
                      <m:sub>
                        <m:r>
                          <m:rPr>
                            <m:sty m:val="p"/>
                          </m:rPr>
                          <a:rPr lang="en-US" altLang="zh-CN" sz="2800" i="1" spc="-10">
                            <a:solidFill>
                              <a:schemeClr val="accent1"/>
                            </a:solidFill>
                            <a:latin typeface="Cambria Math" panose="02040503050406030204" pitchFamily="18" charset="0"/>
                          </a:rPr>
                          <m:t>out</m:t>
                        </m:r>
                      </m:sub>
                    </m:sSub>
                    <m:r>
                      <a:rPr lang="en-US" altLang="zh-CN" sz="2800" i="1" spc="-10">
                        <a:solidFill>
                          <a:schemeClr val="accent1"/>
                        </a:solidFill>
                        <a:latin typeface="Cambria Math" panose="02040503050406030204" pitchFamily="18" charset="0"/>
                      </a:rPr>
                      <m:t>(</m:t>
                    </m:r>
                    <m:r>
                      <a:rPr lang="en-US" altLang="zh-CN" sz="2800" b="0" i="1" spc="-10" smtClean="0">
                        <a:solidFill>
                          <a:schemeClr val="accent1"/>
                        </a:solidFill>
                        <a:latin typeface="Cambria Math" panose="02040503050406030204" pitchFamily="18" charset="0"/>
                      </a:rPr>
                      <m:t>h</m:t>
                    </m:r>
                    <m:r>
                      <a:rPr lang="en-US" altLang="zh-CN" sz="2800" i="1" spc="-10">
                        <a:solidFill>
                          <a:schemeClr val="accent1"/>
                        </a:solidFill>
                        <a:latin typeface="Cambria Math" panose="02040503050406030204" pitchFamily="18" charset="0"/>
                      </a:rPr>
                      <m:t>)</m:t>
                    </m:r>
                  </m:oMath>
                </a14:m>
                <a:r>
                  <a:rPr lang="zh-CN" altLang="en-US" sz="2800" spc="-10" dirty="0">
                    <a:latin typeface="+mn-ea"/>
                  </a:rPr>
                  <a:t>成立</a:t>
                </a:r>
                <a:endParaRPr lang="en-US" altLang="zh-CN" sz="2800" spc="-10" dirty="0">
                  <a:latin typeface="+mn-ea"/>
                </a:endParaRPr>
              </a:p>
            </p:txBody>
          </p:sp>
        </mc:Choice>
        <mc:Fallback xmlns="">
          <p:sp>
            <p:nvSpPr>
              <p:cNvPr id="11" name="文本框 119">
                <a:extLst>
                  <a:ext uri="{FF2B5EF4-FFF2-40B4-BE49-F238E27FC236}">
                    <a16:creationId xmlns:a16="http://schemas.microsoft.com/office/drawing/2014/main" id="{99E3BE70-9BFA-4443-A9FF-6FC3E7A9A2B0}"/>
                  </a:ext>
                </a:extLst>
              </p:cNvPr>
              <p:cNvSpPr txBox="1">
                <a:spLocks noRot="1" noChangeAspect="1" noMove="1" noResize="1" noEditPoints="1" noAdjustHandles="1" noChangeArrowheads="1" noChangeShapeType="1" noTextEdit="1"/>
              </p:cNvSpPr>
              <p:nvPr/>
            </p:nvSpPr>
            <p:spPr>
              <a:xfrm>
                <a:off x="727980" y="2392463"/>
                <a:ext cx="5368020" cy="1082604"/>
              </a:xfrm>
              <a:prstGeom prst="rect">
                <a:avLst/>
              </a:prstGeom>
              <a:blipFill>
                <a:blip r:embed="rId7"/>
                <a:stretch>
                  <a:fillRect l="-2123" t="-2326" b="-162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41507282-B1CE-874E-9243-0887284DD350}"/>
                  </a:ext>
                </a:extLst>
              </p:cNvPr>
              <p:cNvSpPr txBox="1"/>
              <p:nvPr/>
            </p:nvSpPr>
            <p:spPr>
              <a:xfrm>
                <a:off x="727980" y="3511724"/>
                <a:ext cx="5368020" cy="1082604"/>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2800" spc="-10" dirty="0">
                    <a:latin typeface="+mn-ea"/>
                  </a:rPr>
                  <a:t>若</a:t>
                </a:r>
                <a14:m>
                  <m:oMath xmlns:m="http://schemas.openxmlformats.org/officeDocument/2006/math">
                    <m:sSub>
                      <m:sSubPr>
                        <m:ctrlPr>
                          <a:rPr lang="en-US" altLang="zh-CN" sz="2800" i="1" spc="-10">
                            <a:solidFill>
                              <a:srgbClr val="FF0000"/>
                            </a:solidFill>
                            <a:latin typeface="Cambria Math" panose="02040503050406030204" pitchFamily="18" charset="0"/>
                          </a:rPr>
                        </m:ctrlPr>
                      </m:sSubPr>
                      <m:e>
                        <m:r>
                          <a:rPr lang="en-US" altLang="zh-CN" sz="2800" i="1" spc="-10">
                            <a:solidFill>
                              <a:srgbClr val="FF0000"/>
                            </a:solidFill>
                            <a:latin typeface="Cambria Math" panose="02040503050406030204" pitchFamily="18" charset="0"/>
                          </a:rPr>
                          <m:t>𝑚</m:t>
                        </m:r>
                      </m:e>
                      <m:sub>
                        <m:r>
                          <a:rPr lang="en-US" altLang="zh-CN" sz="2800" i="1" spc="-10">
                            <a:solidFill>
                              <a:srgbClr val="FF0000"/>
                            </a:solidFill>
                            <a:latin typeface="Cambria Math" panose="02040503050406030204" pitchFamily="18" charset="0"/>
                            <a:ea typeface="Cambria Math" panose="02040503050406030204" pitchFamily="18" charset="0"/>
                          </a:rPr>
                          <m:t>ℋ</m:t>
                        </m:r>
                      </m:sub>
                    </m:sSub>
                    <m:r>
                      <a:rPr lang="en-US" altLang="zh-CN" sz="2800" i="1" spc="-10">
                        <a:solidFill>
                          <a:srgbClr val="FF0000"/>
                        </a:solidFill>
                        <a:latin typeface="Cambria Math" panose="02040503050406030204" pitchFamily="18" charset="0"/>
                      </a:rPr>
                      <m:t>(</m:t>
                    </m:r>
                    <m:r>
                      <a:rPr lang="en-US" altLang="zh-CN" sz="2800" i="1" spc="-10">
                        <a:solidFill>
                          <a:srgbClr val="FF0000"/>
                        </a:solidFill>
                        <a:latin typeface="Cambria Math" panose="02040503050406030204" pitchFamily="18" charset="0"/>
                      </a:rPr>
                      <m:t>𝑁</m:t>
                    </m:r>
                    <m:r>
                      <a:rPr lang="en-US" altLang="zh-CN" sz="2800" i="1" spc="-10">
                        <a:solidFill>
                          <a:srgbClr val="FF0000"/>
                        </a:solidFill>
                        <a:latin typeface="Cambria Math" panose="02040503050406030204" pitchFamily="18" charset="0"/>
                      </a:rPr>
                      <m:t>)</m:t>
                    </m:r>
                  </m:oMath>
                </a14:m>
                <a:r>
                  <a:rPr lang="zh-CN" altLang="en-US" sz="2800" spc="-10" dirty="0">
                    <a:latin typeface="+mn-ea"/>
                  </a:rPr>
                  <a:t>为指数函数，则</a:t>
                </a:r>
                <a14:m>
                  <m:oMath xmlns:m="http://schemas.openxmlformats.org/officeDocument/2006/math">
                    <m:sSub>
                      <m:sSubPr>
                        <m:ctrlPr>
                          <a:rPr lang="en-US" altLang="zh-CN" sz="2800" i="1" spc="-10">
                            <a:solidFill>
                              <a:schemeClr val="accent1"/>
                            </a:solidFill>
                            <a:latin typeface="Cambria Math" panose="02040503050406030204" pitchFamily="18" charset="0"/>
                          </a:rPr>
                        </m:ctrlPr>
                      </m:sSubPr>
                      <m:e>
                        <m:r>
                          <a:rPr lang="en-US" altLang="zh-CN" sz="2800" i="1" spc="-10">
                            <a:solidFill>
                              <a:schemeClr val="accent1"/>
                            </a:solidFill>
                            <a:latin typeface="Cambria Math" panose="02040503050406030204" pitchFamily="18" charset="0"/>
                          </a:rPr>
                          <m:t>𝐸</m:t>
                        </m:r>
                      </m:e>
                      <m:sub>
                        <m:r>
                          <m:rPr>
                            <m:sty m:val="p"/>
                          </m:rPr>
                          <a:rPr lang="en-US" altLang="zh-CN" sz="2800" i="1" spc="-10">
                            <a:solidFill>
                              <a:schemeClr val="accent1"/>
                            </a:solidFill>
                            <a:latin typeface="Cambria Math" panose="02040503050406030204" pitchFamily="18" charset="0"/>
                          </a:rPr>
                          <m:t>in</m:t>
                        </m:r>
                      </m:sub>
                    </m:sSub>
                    <m:r>
                      <a:rPr lang="en-US" altLang="zh-CN" sz="2800" i="1" spc="-10">
                        <a:solidFill>
                          <a:schemeClr val="accent1"/>
                        </a:solidFill>
                        <a:latin typeface="Cambria Math" panose="02040503050406030204" pitchFamily="18" charset="0"/>
                      </a:rPr>
                      <m:t>(</m:t>
                    </m:r>
                    <m:r>
                      <a:rPr lang="en-US" altLang="zh-CN" sz="2800" b="0" i="1" spc="-10" smtClean="0">
                        <a:solidFill>
                          <a:schemeClr val="accent1"/>
                        </a:solidFill>
                        <a:latin typeface="Cambria Math" panose="02040503050406030204" pitchFamily="18" charset="0"/>
                      </a:rPr>
                      <m:t>h</m:t>
                    </m:r>
                    <m:r>
                      <a:rPr lang="en-US" altLang="zh-CN" sz="2800" i="1" spc="-10">
                        <a:solidFill>
                          <a:schemeClr val="accent1"/>
                        </a:solidFill>
                        <a:latin typeface="Cambria Math" panose="02040503050406030204" pitchFamily="18" charset="0"/>
                      </a:rPr>
                      <m:t>)</m:t>
                    </m:r>
                    <m:r>
                      <a:rPr lang="en-US" altLang="zh-CN" sz="2800" i="1" spc="-10">
                        <a:solidFill>
                          <a:schemeClr val="accent1"/>
                        </a:solidFill>
                        <a:latin typeface="Cambria Math" panose="02040503050406030204" pitchFamily="18" charset="0"/>
                        <a:ea typeface="Cambria Math" panose="02040503050406030204" pitchFamily="18" charset="0"/>
                      </a:rPr>
                      <m:t>≈</m:t>
                    </m:r>
                    <m:sSub>
                      <m:sSubPr>
                        <m:ctrlPr>
                          <a:rPr lang="en-US" altLang="zh-CN" sz="2800" i="1" spc="-10">
                            <a:solidFill>
                              <a:schemeClr val="accent1"/>
                            </a:solidFill>
                            <a:latin typeface="Cambria Math" panose="02040503050406030204" pitchFamily="18" charset="0"/>
                          </a:rPr>
                        </m:ctrlPr>
                      </m:sSubPr>
                      <m:e>
                        <m:r>
                          <a:rPr lang="en-US" altLang="zh-CN" sz="2800" i="1" spc="-10">
                            <a:solidFill>
                              <a:schemeClr val="accent1"/>
                            </a:solidFill>
                            <a:latin typeface="Cambria Math" panose="02040503050406030204" pitchFamily="18" charset="0"/>
                          </a:rPr>
                          <m:t>𝐸</m:t>
                        </m:r>
                      </m:e>
                      <m:sub>
                        <m:r>
                          <m:rPr>
                            <m:sty m:val="p"/>
                          </m:rPr>
                          <a:rPr lang="en-US" altLang="zh-CN" sz="2800" i="1" spc="-10">
                            <a:solidFill>
                              <a:schemeClr val="accent1"/>
                            </a:solidFill>
                            <a:latin typeface="Cambria Math" panose="02040503050406030204" pitchFamily="18" charset="0"/>
                          </a:rPr>
                          <m:t>out</m:t>
                        </m:r>
                      </m:sub>
                    </m:sSub>
                    <m:r>
                      <a:rPr lang="en-US" altLang="zh-CN" sz="2800" i="1" spc="-10">
                        <a:solidFill>
                          <a:schemeClr val="accent1"/>
                        </a:solidFill>
                        <a:latin typeface="Cambria Math" panose="02040503050406030204" pitchFamily="18" charset="0"/>
                      </a:rPr>
                      <m:t>(</m:t>
                    </m:r>
                    <m:r>
                      <a:rPr lang="en-US" altLang="zh-CN" sz="2800" b="0" i="1" spc="-10" smtClean="0">
                        <a:solidFill>
                          <a:schemeClr val="accent1"/>
                        </a:solidFill>
                        <a:latin typeface="Cambria Math" panose="02040503050406030204" pitchFamily="18" charset="0"/>
                      </a:rPr>
                      <m:t>h</m:t>
                    </m:r>
                    <m:r>
                      <a:rPr lang="en-US" altLang="zh-CN" sz="2800" i="1" spc="-10">
                        <a:solidFill>
                          <a:schemeClr val="accent1"/>
                        </a:solidFill>
                        <a:latin typeface="Cambria Math" panose="02040503050406030204" pitchFamily="18" charset="0"/>
                      </a:rPr>
                      <m:t>)</m:t>
                    </m:r>
                    <m:r>
                      <a:rPr lang="zh-CN" altLang="en-US" sz="2800" i="1" spc="-10" smtClean="0">
                        <a:solidFill>
                          <a:schemeClr val="tx1"/>
                        </a:solidFill>
                        <a:latin typeface="Cambria Math" panose="02040503050406030204" pitchFamily="18" charset="0"/>
                      </a:rPr>
                      <m:t>不</m:t>
                    </m:r>
                    <m:r>
                      <m:rPr>
                        <m:nor/>
                      </m:rPr>
                      <a:rPr lang="zh-CN" altLang="en-US" sz="2800" spc="-10" dirty="0">
                        <a:latin typeface="+mn-ea"/>
                      </a:rPr>
                      <m:t>成立</m:t>
                    </m:r>
                  </m:oMath>
                </a14:m>
                <a:endParaRPr lang="en-US" altLang="zh-CN" sz="2800" spc="-10" dirty="0">
                  <a:latin typeface="+mn-ea"/>
                </a:endParaRPr>
              </a:p>
            </p:txBody>
          </p:sp>
        </mc:Choice>
        <mc:Fallback xmlns="">
          <p:sp>
            <p:nvSpPr>
              <p:cNvPr id="14" name="文本框 119">
                <a:extLst>
                  <a:ext uri="{FF2B5EF4-FFF2-40B4-BE49-F238E27FC236}">
                    <a16:creationId xmlns:a16="http://schemas.microsoft.com/office/drawing/2014/main" id="{41507282-B1CE-874E-9243-0887284DD350}"/>
                  </a:ext>
                </a:extLst>
              </p:cNvPr>
              <p:cNvSpPr txBox="1">
                <a:spLocks noRot="1" noChangeAspect="1" noMove="1" noResize="1" noEditPoints="1" noAdjustHandles="1" noChangeArrowheads="1" noChangeShapeType="1" noTextEdit="1"/>
              </p:cNvSpPr>
              <p:nvPr/>
            </p:nvSpPr>
            <p:spPr>
              <a:xfrm>
                <a:off x="727980" y="3511724"/>
                <a:ext cx="5368020" cy="1082604"/>
              </a:xfrm>
              <a:prstGeom prst="rect">
                <a:avLst/>
              </a:prstGeom>
              <a:blipFill>
                <a:blip r:embed="rId8"/>
                <a:stretch>
                  <a:fillRect l="-2123" t="-2326" b="-10465"/>
                </a:stretch>
              </a:blipFill>
            </p:spPr>
            <p:txBody>
              <a:bodyPr/>
              <a:lstStyle/>
              <a:p>
                <a:r>
                  <a:rPr lang="en-CN">
                    <a:noFill/>
                  </a:rPr>
                  <a:t> </a:t>
                </a:r>
              </a:p>
            </p:txBody>
          </p:sp>
        </mc:Fallback>
      </mc:AlternateContent>
    </p:spTree>
    <p:extLst>
      <p:ext uri="{BB962C8B-B14F-4D97-AF65-F5344CB8AC3E}">
        <p14:creationId xmlns:p14="http://schemas.microsoft.com/office/powerpoint/2010/main" val="1424831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D45C9E1-81B9-424B-B737-573FE8F83B3E}"/>
                  </a:ext>
                </a:extLst>
              </p:cNvPr>
              <p:cNvSpPr txBox="1"/>
              <p:nvPr/>
            </p:nvSpPr>
            <p:spPr>
              <a:xfrm>
                <a:off x="283480" y="9938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en-US" altLang="zh-CN" sz="3200" b="1" spc="-10" dirty="0">
                    <a:solidFill>
                      <a:schemeClr val="accent5">
                        <a:lumMod val="75000"/>
                      </a:schemeClr>
                    </a:solidFill>
                    <a:latin typeface="+mn-ea"/>
                  </a:rPr>
                  <a:t>1</a:t>
                </a:r>
                <a:r>
                  <a:rPr lang="zh-CN" altLang="en-US" sz="3200" b="1" spc="-10" dirty="0">
                    <a:solidFill>
                      <a:schemeClr val="accent5">
                        <a:lumMod val="75000"/>
                      </a:schemeClr>
                    </a:solidFill>
                    <a:latin typeface="+mn-ea"/>
                  </a:rPr>
                  <a:t>维平面</a:t>
                </a:r>
                <a:r>
                  <a:rPr lang="zh-CN" altLang="en-US" sz="3200" spc="-10" dirty="0">
                    <a:latin typeface="+mn-ea"/>
                  </a:rPr>
                  <a:t>上感知器学习模型的</a:t>
                </a:r>
                <a:r>
                  <a:rPr lang="zh-CN" altLang="en-CN" sz="3200" spc="-10" dirty="0">
                    <a:latin typeface="+mn-ea"/>
                  </a:rPr>
                  <a:t>成长函数</a:t>
                </a: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𝑚</m:t>
                        </m:r>
                      </m:e>
                      <m:sub>
                        <m:r>
                          <a:rPr lang="en-US" altLang="zh-CN" sz="3200" i="1" spc="-10" smtClean="0">
                            <a:latin typeface="Cambria Math" panose="02040503050406030204" pitchFamily="18" charset="0"/>
                            <a:ea typeface="Cambria Math" panose="02040503050406030204" pitchFamily="18" charset="0"/>
                          </a:rPr>
                          <m:t>ℋ</m:t>
                        </m:r>
                      </m:sub>
                    </m:sSub>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rPr>
                      <m:t>𝑁</m:t>
                    </m:r>
                    <m:r>
                      <a:rPr lang="en-US" altLang="zh-CN" sz="3200" b="0" i="1" spc="-10" smtClean="0">
                        <a:latin typeface="Cambria Math" panose="02040503050406030204" pitchFamily="18" charset="0"/>
                      </a:rPr>
                      <m:t>)</m:t>
                    </m:r>
                  </m:oMath>
                </a14:m>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283480" y="993847"/>
                <a:ext cx="11625040" cy="633187"/>
              </a:xfrm>
              <a:prstGeom prst="rect">
                <a:avLst/>
              </a:prstGeom>
              <a:blipFill>
                <a:blip r:embed="rId3"/>
                <a:stretch>
                  <a:fillRect l="-1201" t="-3922" b="-29412"/>
                </a:stretch>
              </a:blipFill>
            </p:spPr>
            <p:txBody>
              <a:bodyPr/>
              <a:lstStyle/>
              <a:p>
                <a:r>
                  <a:rPr lang="en-CN">
                    <a:noFill/>
                  </a:rPr>
                  <a:t> </a:t>
                </a:r>
              </a:p>
            </p:txBody>
          </p:sp>
        </mc:Fallback>
      </mc:AlternateContent>
      <p:pic>
        <p:nvPicPr>
          <p:cNvPr id="3" name="Picture 2">
            <a:extLst>
              <a:ext uri="{FF2B5EF4-FFF2-40B4-BE49-F238E27FC236}">
                <a16:creationId xmlns:a16="http://schemas.microsoft.com/office/drawing/2014/main" id="{A29C10EF-E7B8-6846-A791-EC3E38259D4F}"/>
              </a:ext>
            </a:extLst>
          </p:cNvPr>
          <p:cNvPicPr>
            <a:picLocks noChangeAspect="1"/>
          </p:cNvPicPr>
          <p:nvPr/>
        </p:nvPicPr>
        <p:blipFill>
          <a:blip r:embed="rId4"/>
          <a:stretch>
            <a:fillRect/>
          </a:stretch>
        </p:blipFill>
        <p:spPr>
          <a:xfrm>
            <a:off x="6096000" y="1806428"/>
            <a:ext cx="5681439" cy="1181538"/>
          </a:xfrm>
          <a:prstGeom prst="rect">
            <a:avLst/>
          </a:prstGeom>
        </p:spPr>
      </p:pic>
      <p:pic>
        <p:nvPicPr>
          <p:cNvPr id="5" name="Picture 4">
            <a:extLst>
              <a:ext uri="{FF2B5EF4-FFF2-40B4-BE49-F238E27FC236}">
                <a16:creationId xmlns:a16="http://schemas.microsoft.com/office/drawing/2014/main" id="{A3492FAE-6D92-FB44-A249-F5302EF0579D}"/>
              </a:ext>
            </a:extLst>
          </p:cNvPr>
          <p:cNvPicPr>
            <a:picLocks noChangeAspect="1"/>
          </p:cNvPicPr>
          <p:nvPr/>
        </p:nvPicPr>
        <p:blipFill>
          <a:blip r:embed="rId5"/>
          <a:stretch>
            <a:fillRect/>
          </a:stretch>
        </p:blipFill>
        <p:spPr>
          <a:xfrm>
            <a:off x="6126702" y="3978203"/>
            <a:ext cx="5874689" cy="1025597"/>
          </a:xfrm>
          <a:prstGeom prst="rect">
            <a:avLst/>
          </a:prstGeom>
        </p:spPr>
      </p:pic>
      <p:sp>
        <p:nvSpPr>
          <p:cNvPr id="7" name="文本框 119">
            <a:extLst>
              <a:ext uri="{FF2B5EF4-FFF2-40B4-BE49-F238E27FC236}">
                <a16:creationId xmlns:a16="http://schemas.microsoft.com/office/drawing/2014/main" id="{BA513F46-61AC-D24B-B748-515F4ACC76CE}"/>
              </a:ext>
            </a:extLst>
          </p:cNvPr>
          <p:cNvSpPr txBox="1"/>
          <p:nvPr/>
        </p:nvSpPr>
        <p:spPr>
          <a:xfrm>
            <a:off x="283480" y="1764010"/>
            <a:ext cx="5681439" cy="633187"/>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a:t>
            </a:r>
            <a:r>
              <a:rPr lang="en-CN" altLang="zh-CN" sz="3200" spc="-10" dirty="0">
                <a:latin typeface="+mn-ea"/>
              </a:rPr>
              <a:t>ositive</a:t>
            </a:r>
            <a:r>
              <a:rPr lang="zh-CN" altLang="en-US" sz="3200" spc="-10" dirty="0">
                <a:latin typeface="+mn-ea"/>
              </a:rPr>
              <a:t> </a:t>
            </a:r>
            <a:r>
              <a:rPr lang="en-US" altLang="zh-CN" sz="3200" spc="-10" dirty="0">
                <a:latin typeface="+mn-ea"/>
              </a:rPr>
              <a:t>Rays</a:t>
            </a:r>
          </a:p>
        </p:txBody>
      </p:sp>
      <p:sp>
        <p:nvSpPr>
          <p:cNvPr id="8" name="文本框 119">
            <a:extLst>
              <a:ext uri="{FF2B5EF4-FFF2-40B4-BE49-F238E27FC236}">
                <a16:creationId xmlns:a16="http://schemas.microsoft.com/office/drawing/2014/main" id="{83E310B7-FA83-B547-9F58-829A6D5221B2}"/>
              </a:ext>
            </a:extLst>
          </p:cNvPr>
          <p:cNvSpPr txBox="1"/>
          <p:nvPr/>
        </p:nvSpPr>
        <p:spPr>
          <a:xfrm>
            <a:off x="383860" y="3868136"/>
            <a:ext cx="5681439" cy="633187"/>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a:t>
            </a:r>
            <a:r>
              <a:rPr lang="en-CN" altLang="zh-CN" sz="3200" spc="-10" dirty="0">
                <a:latin typeface="+mn-ea"/>
              </a:rPr>
              <a:t>ositive</a:t>
            </a:r>
            <a:r>
              <a:rPr lang="zh-CN" altLang="en-US" sz="3200" spc="-10" dirty="0">
                <a:latin typeface="+mn-ea"/>
              </a:rPr>
              <a:t> </a:t>
            </a:r>
            <a:r>
              <a:rPr lang="en-US" altLang="zh-CN" sz="3200" spc="-10" dirty="0">
                <a:latin typeface="+mn-ea"/>
              </a:rPr>
              <a:t>Intervals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C0E80FD7-C18E-E649-9221-20BE935E5D61}"/>
                  </a:ext>
                </a:extLst>
              </p:cNvPr>
              <p:cNvSpPr txBox="1"/>
              <p:nvPr/>
            </p:nvSpPr>
            <p:spPr>
              <a:xfrm>
                <a:off x="697279" y="3124549"/>
                <a:ext cx="3036521" cy="523220"/>
              </a:xfrm>
              <a:prstGeom prst="rect">
                <a:avLst/>
              </a:prstGeom>
              <a:solidFill>
                <a:srgbClr val="F7B0A8"/>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+1</m:t>
                      </m:r>
                    </m:oMath>
                  </m:oMathPara>
                </a14:m>
                <a:endParaRPr lang="en-CN" sz="2800" dirty="0"/>
              </a:p>
            </p:txBody>
          </p:sp>
        </mc:Choice>
        <mc:Fallback xmlns="">
          <p:sp>
            <p:nvSpPr>
              <p:cNvPr id="10" name="TextBox 9">
                <a:extLst>
                  <a:ext uri="{FF2B5EF4-FFF2-40B4-BE49-F238E27FC236}">
                    <a16:creationId xmlns:a16="http://schemas.microsoft.com/office/drawing/2014/main" id="{C0E80FD7-C18E-E649-9221-20BE935E5D61}"/>
                  </a:ext>
                </a:extLst>
              </p:cNvPr>
              <p:cNvSpPr txBox="1">
                <a:spLocks noRot="1" noChangeAspect="1" noMove="1" noResize="1" noEditPoints="1" noAdjustHandles="1" noChangeArrowheads="1" noChangeShapeType="1" noTextEdit="1"/>
              </p:cNvSpPr>
              <p:nvPr/>
            </p:nvSpPr>
            <p:spPr>
              <a:xfrm>
                <a:off x="697279" y="3124549"/>
                <a:ext cx="3036521" cy="523220"/>
              </a:xfrm>
              <a:prstGeom prst="rect">
                <a:avLst/>
              </a:prstGeom>
              <a:blipFill>
                <a:blip r:embed="rId6"/>
                <a:stretch>
                  <a:fillRect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36AF0FAF-B5CF-1142-B4B5-B5BAA74416A8}"/>
                  </a:ext>
                </a:extLst>
              </p:cNvPr>
              <p:cNvSpPr txBox="1"/>
              <p:nvPr/>
            </p:nvSpPr>
            <p:spPr>
              <a:xfrm>
                <a:off x="697279" y="5491560"/>
                <a:ext cx="6236922" cy="700705"/>
              </a:xfrm>
              <a:prstGeom prst="rect">
                <a:avLst/>
              </a:prstGeom>
              <a:solidFill>
                <a:srgbClr val="F7B0A8"/>
              </a:solidFill>
            </p:spPr>
            <p:txBody>
              <a:bodyPr wrap="square">
                <a:spAutoFit/>
              </a:bodyPr>
              <a:lstStyle/>
              <a:p>
                <a:pPr algn="ct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sSubSup>
                      <m:sSubSupPr>
                        <m:ctrlPr>
                          <a:rPr lang="en-US" altLang="zh-CN" sz="2800" b="0" i="1" spc="-10" smtClean="0">
                            <a:latin typeface="Cambria Math" panose="02040503050406030204" pitchFamily="18" charset="0"/>
                          </a:rPr>
                        </m:ctrlPr>
                      </m:sSubSupPr>
                      <m:e>
                        <m:r>
                          <m:rPr>
                            <m:sty m:val="p"/>
                          </m:rPr>
                          <a:rPr lang="en-US" altLang="zh-CN" sz="2800" b="0" i="0" spc="-10" smtClean="0">
                            <a:latin typeface="Cambria Math" panose="02040503050406030204" pitchFamily="18" charset="0"/>
                          </a:rPr>
                          <m:t>C</m:t>
                        </m:r>
                      </m:e>
                      <m:sub>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+1</m:t>
                        </m:r>
                      </m:sub>
                      <m:sup>
                        <m:r>
                          <a:rPr lang="en-US" altLang="zh-CN" sz="2800" b="0" i="1" spc="-10" smtClean="0">
                            <a:latin typeface="Cambria Math" panose="02040503050406030204" pitchFamily="18" charset="0"/>
                          </a:rPr>
                          <m:t>2</m:t>
                        </m:r>
                      </m:sup>
                    </m:sSubSup>
                    <m:r>
                      <a:rPr lang="en-US" altLang="zh-CN" sz="2800" b="0" i="1" spc="-10" smtClean="0">
                        <a:latin typeface="Cambria Math" panose="02040503050406030204" pitchFamily="18" charset="0"/>
                      </a:rPr>
                      <m:t>+1=</m:t>
                    </m:r>
                    <m:f>
                      <m:fPr>
                        <m:ctrlPr>
                          <a:rPr lang="en-US" altLang="zh-CN" sz="2800" b="0" i="1" spc="-10" smtClean="0">
                            <a:latin typeface="Cambria Math" panose="02040503050406030204" pitchFamily="18" charset="0"/>
                          </a:rPr>
                        </m:ctrlPr>
                      </m:fPr>
                      <m:num>
                        <m:r>
                          <a:rPr lang="en-US" altLang="zh-CN" sz="2800" b="0" i="1" spc="-10" smtClean="0">
                            <a:latin typeface="Cambria Math" panose="02040503050406030204" pitchFamily="18" charset="0"/>
                          </a:rPr>
                          <m:t>1</m:t>
                        </m:r>
                      </m:num>
                      <m:den>
                        <m:r>
                          <a:rPr lang="en-US" altLang="zh-CN" sz="2800" b="0" i="1" spc="-10" smtClean="0">
                            <a:latin typeface="Cambria Math" panose="02040503050406030204" pitchFamily="18" charset="0"/>
                          </a:rPr>
                          <m:t>2</m:t>
                        </m:r>
                      </m:den>
                    </m:f>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𝑁</m:t>
                        </m:r>
                      </m:e>
                      <m:sup>
                        <m:r>
                          <a:rPr lang="en-US" altLang="zh-CN" sz="2800" b="0" i="1" spc="-10" smtClean="0">
                            <a:latin typeface="Cambria Math" panose="02040503050406030204" pitchFamily="18" charset="0"/>
                          </a:rPr>
                          <m:t>2</m:t>
                        </m:r>
                      </m:sup>
                    </m:sSup>
                    <m:r>
                      <a:rPr lang="en-US" altLang="zh-CN" sz="2800" b="0" i="1" spc="-10" smtClean="0">
                        <a:latin typeface="Cambria Math" panose="02040503050406030204" pitchFamily="18" charset="0"/>
                      </a:rPr>
                      <m:t>+</m:t>
                    </m:r>
                  </m:oMath>
                </a14:m>
                <a:r>
                  <a:rPr lang="en-US" altLang="zh-CN" sz="2800" spc="-10" dirty="0"/>
                  <a:t> </a:t>
                </a:r>
                <a14:m>
                  <m:oMath xmlns:m="http://schemas.openxmlformats.org/officeDocument/2006/math">
                    <m:f>
                      <m:fPr>
                        <m:ctrlPr>
                          <a:rPr lang="en-US" altLang="zh-CN" sz="2800" i="1" spc="-10">
                            <a:latin typeface="Cambria Math" panose="02040503050406030204" pitchFamily="18" charset="0"/>
                          </a:rPr>
                        </m:ctrlPr>
                      </m:fPr>
                      <m:num>
                        <m:r>
                          <a:rPr lang="en-US" altLang="zh-CN" sz="2800" i="1" spc="-10">
                            <a:latin typeface="Cambria Math" panose="02040503050406030204" pitchFamily="18" charset="0"/>
                          </a:rPr>
                          <m:t>1</m:t>
                        </m:r>
                      </m:num>
                      <m:den>
                        <m:r>
                          <a:rPr lang="en-US" altLang="zh-CN" sz="2800" i="1" spc="-10">
                            <a:latin typeface="Cambria Math" panose="02040503050406030204" pitchFamily="18" charset="0"/>
                          </a:rPr>
                          <m:t>2</m:t>
                        </m:r>
                      </m:den>
                    </m:f>
                    <m:r>
                      <a:rPr lang="en-CN" sz="2800" i="1" dirty="0" smtClean="0">
                        <a:latin typeface="Cambria Math" panose="02040503050406030204" pitchFamily="18" charset="0"/>
                      </a:rPr>
                      <m:t>𝑁</m:t>
                    </m:r>
                    <m:r>
                      <a:rPr lang="en-CN" sz="2800" i="1" dirty="0" smtClean="0">
                        <a:latin typeface="Cambria Math" panose="02040503050406030204" pitchFamily="18" charset="0"/>
                      </a:rPr>
                      <m:t>+1</m:t>
                    </m:r>
                  </m:oMath>
                </a14:m>
                <a:endParaRPr lang="en-CN" sz="2800" dirty="0"/>
              </a:p>
            </p:txBody>
          </p:sp>
        </mc:Choice>
        <mc:Fallback xmlns="">
          <p:sp>
            <p:nvSpPr>
              <p:cNvPr id="11" name="TextBox 10">
                <a:extLst>
                  <a:ext uri="{FF2B5EF4-FFF2-40B4-BE49-F238E27FC236}">
                    <a16:creationId xmlns:a16="http://schemas.microsoft.com/office/drawing/2014/main" id="{36AF0FAF-B5CF-1142-B4B5-B5BAA74416A8}"/>
                  </a:ext>
                </a:extLst>
              </p:cNvPr>
              <p:cNvSpPr txBox="1">
                <a:spLocks noRot="1" noChangeAspect="1" noMove="1" noResize="1" noEditPoints="1" noAdjustHandles="1" noChangeArrowheads="1" noChangeShapeType="1" noTextEdit="1"/>
              </p:cNvSpPr>
              <p:nvPr/>
            </p:nvSpPr>
            <p:spPr>
              <a:xfrm>
                <a:off x="697279" y="5491560"/>
                <a:ext cx="6236922" cy="700705"/>
              </a:xfrm>
              <a:prstGeom prst="rect">
                <a:avLst/>
              </a:prstGeom>
              <a:blipFill>
                <a:blip r:embed="rId7"/>
                <a:stretch>
                  <a:fillRect b="-3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95007AB-3FD8-3D43-9B26-E719C6E64C43}"/>
                  </a:ext>
                </a:extLst>
              </p:cNvPr>
              <p:cNvSpPr txBox="1"/>
              <p:nvPr/>
            </p:nvSpPr>
            <p:spPr>
              <a:xfrm>
                <a:off x="697279" y="2431947"/>
                <a:ext cx="5054600"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i="1" spc="-10" smtClean="0">
                          <a:latin typeface="Cambria Math" panose="02040503050406030204" pitchFamily="18" charset="0"/>
                        </a:rPr>
                        <m:t>h</m:t>
                      </m:r>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ea typeface="Cambria Math" panose="02040503050406030204" pitchFamily="18" charset="0"/>
                            </a:rPr>
                            <m:t>𝑥</m:t>
                          </m:r>
                        </m:e>
                      </m:d>
                      <m:r>
                        <a:rPr lang="en-US" altLang="zh-CN" sz="2800" b="0" i="1" spc="-10" smtClean="0">
                          <a:latin typeface="Cambria Math" panose="02040503050406030204" pitchFamily="18" charset="0"/>
                        </a:rPr>
                        <m:t>=</m:t>
                      </m:r>
                      <m:r>
                        <m:rPr>
                          <m:sty m:val="p"/>
                        </m:rPr>
                        <a:rPr lang="en-US" altLang="zh-CN" sz="2800" b="0" i="0" spc="-10" smtClean="0">
                          <a:latin typeface="Cambria Math" panose="02040503050406030204" pitchFamily="18" charset="0"/>
                        </a:rPr>
                        <m:t>sign</m:t>
                      </m:r>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𝑥</m:t>
                      </m:r>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𝑎</m:t>
                      </m:r>
                      <m:r>
                        <a:rPr lang="en-US" altLang="zh-CN" sz="2800" b="0" i="1" spc="-10" smtClean="0">
                          <a:latin typeface="Cambria Math" panose="02040503050406030204" pitchFamily="18" charset="0"/>
                        </a:rPr>
                        <m:t>)</m:t>
                      </m:r>
                    </m:oMath>
                  </m:oMathPara>
                </a14:m>
                <a:endParaRPr lang="en-CN" sz="2800" dirty="0"/>
              </a:p>
            </p:txBody>
          </p:sp>
        </mc:Choice>
        <mc:Fallback xmlns="">
          <p:sp>
            <p:nvSpPr>
              <p:cNvPr id="12" name="TextBox 11">
                <a:extLst>
                  <a:ext uri="{FF2B5EF4-FFF2-40B4-BE49-F238E27FC236}">
                    <a16:creationId xmlns:a16="http://schemas.microsoft.com/office/drawing/2014/main" id="{395007AB-3FD8-3D43-9B26-E719C6E64C43}"/>
                  </a:ext>
                </a:extLst>
              </p:cNvPr>
              <p:cNvSpPr txBox="1">
                <a:spLocks noRot="1" noChangeAspect="1" noMove="1" noResize="1" noEditPoints="1" noAdjustHandles="1" noChangeArrowheads="1" noChangeShapeType="1" noTextEdit="1"/>
              </p:cNvSpPr>
              <p:nvPr/>
            </p:nvSpPr>
            <p:spPr>
              <a:xfrm>
                <a:off x="697279" y="2431947"/>
                <a:ext cx="5054600" cy="523220"/>
              </a:xfrm>
              <a:prstGeom prst="rect">
                <a:avLst/>
              </a:prstGeom>
              <a:blipFill>
                <a:blip r:embed="rId8"/>
                <a:stretch>
                  <a:fillRect l="-750" b="-214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DE6BA6F-57A4-AD4B-B3CA-9019FC175054}"/>
                  </a:ext>
                </a:extLst>
              </p:cNvPr>
              <p:cNvSpPr txBox="1"/>
              <p:nvPr/>
            </p:nvSpPr>
            <p:spPr>
              <a:xfrm>
                <a:off x="724775" y="4462336"/>
                <a:ext cx="5054600" cy="105349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i="1" spc="-10" smtClean="0">
                          <a:latin typeface="Cambria Math" panose="02040503050406030204" pitchFamily="18" charset="0"/>
                        </a:rPr>
                        <m:t>h</m:t>
                      </m:r>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ea typeface="Cambria Math" panose="02040503050406030204" pitchFamily="18" charset="0"/>
                            </a:rPr>
                            <m:t>𝑥</m:t>
                          </m:r>
                        </m:e>
                      </m:d>
                      <m:r>
                        <a:rPr lang="en-US" altLang="zh-CN" sz="2800" b="0" i="1" spc="-10" smtClean="0">
                          <a:latin typeface="Cambria Math" panose="02040503050406030204" pitchFamily="18" charset="0"/>
                        </a:rPr>
                        <m:t>=</m:t>
                      </m:r>
                      <m:d>
                        <m:dPr>
                          <m:begChr m:val="{"/>
                          <m:endChr m:val=""/>
                          <m:ctrlPr>
                            <a:rPr lang="en-US" altLang="zh-CN" sz="2800" b="0" i="1" spc="-10" smtClean="0">
                              <a:latin typeface="Cambria Math" panose="02040503050406030204" pitchFamily="18" charset="0"/>
                            </a:rPr>
                          </m:ctrlPr>
                        </m:dPr>
                        <m:e>
                          <m:m>
                            <m:mPr>
                              <m:mcs>
                                <m:mc>
                                  <m:mcPr>
                                    <m:count m:val="1"/>
                                    <m:mcJc m:val="center"/>
                                  </m:mcPr>
                                </m:mc>
                              </m:mcs>
                              <m:ctrlPr>
                                <a:rPr lang="en-US" altLang="zh-CN" sz="2800" b="0" i="1" spc="-10" smtClean="0">
                                  <a:latin typeface="Cambria Math" panose="02040503050406030204" pitchFamily="18" charset="0"/>
                                </a:rPr>
                              </m:ctrlPr>
                            </m:mPr>
                            <m:mr>
                              <m:e>
                                <m:r>
                                  <m:rPr>
                                    <m:brk m:alnAt="7"/>
                                  </m:rP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1, </m:t>
                                </m:r>
                                <m:r>
                                  <m:rPr>
                                    <m:sty m:val="p"/>
                                    <m:brk m:alnAt="7"/>
                                  </m:rPr>
                                  <a:rPr lang="en-US" altLang="zh-CN" sz="2800" b="0" i="0" spc="-10" smtClean="0">
                                    <a:latin typeface="Cambria Math" panose="02040503050406030204" pitchFamily="18" charset="0"/>
                                  </a:rPr>
                                  <m:t>i</m:t>
                                </m:r>
                                <m:r>
                                  <m:rPr>
                                    <m:sty m:val="p"/>
                                  </m:rPr>
                                  <a:rPr lang="en-US" altLang="zh-CN" sz="2800" b="0" i="0" spc="-10" smtClean="0">
                                    <a:latin typeface="Cambria Math" panose="02040503050406030204" pitchFamily="18" charset="0"/>
                                  </a:rPr>
                                  <m:t>f</m:t>
                                </m:r>
                                <m:r>
                                  <m:rPr>
                                    <m:brk m:alnAt="7"/>
                                  </m:rPr>
                                  <a:rPr lang="en-US" altLang="zh-CN" sz="2800" b="0" i="1" spc="-10" smtClean="0">
                                    <a:latin typeface="Cambria Math" panose="02040503050406030204" pitchFamily="18" charset="0"/>
                                  </a:rPr>
                                  <m:t> </m:t>
                                </m:r>
                                <m:r>
                                  <a:rPr lang="en-US" altLang="zh-CN" sz="2800" b="0" i="1" spc="-10" smtClean="0">
                                    <a:latin typeface="Cambria Math" panose="02040503050406030204" pitchFamily="18" charset="0"/>
                                  </a:rPr>
                                  <m:t>𝑥</m:t>
                                </m:r>
                                <m:r>
                                  <a:rPr lang="en-US" altLang="zh-CN" sz="2800" b="0" i="1" spc="-10" smtClean="0">
                                    <a:latin typeface="Cambria Math" panose="02040503050406030204" pitchFamily="18" charset="0"/>
                                    <a:ea typeface="Cambria Math" panose="02040503050406030204" pitchFamily="18" charset="0"/>
                                  </a:rPr>
                                  <m:t>∈[</m:t>
                                </m:r>
                                <m:r>
                                  <a:rPr lang="en-US" altLang="zh-CN" sz="2800" b="0" i="1" spc="-10" smtClean="0">
                                    <a:latin typeface="Cambria Math" panose="02040503050406030204" pitchFamily="18" charset="0"/>
                                    <a:ea typeface="Cambria Math" panose="02040503050406030204" pitchFamily="18" charset="0"/>
                                  </a:rPr>
                                  <m:t>𝑙</m:t>
                                </m:r>
                                <m:r>
                                  <a:rPr lang="en-US" altLang="zh-CN" sz="2800" b="0" i="1" spc="-10" smtClean="0">
                                    <a:latin typeface="Cambria Math" panose="02040503050406030204" pitchFamily="18" charset="0"/>
                                    <a:ea typeface="Cambria Math" panose="02040503050406030204" pitchFamily="18" charset="0"/>
                                  </a:rPr>
                                  <m:t>,</m:t>
                                </m:r>
                                <m:r>
                                  <a:rPr lang="en-US" altLang="zh-CN" sz="2800" b="0" i="1" spc="-10" smtClean="0">
                                    <a:latin typeface="Cambria Math" panose="02040503050406030204" pitchFamily="18" charset="0"/>
                                    <a:ea typeface="Cambria Math" panose="02040503050406030204" pitchFamily="18" charset="0"/>
                                  </a:rPr>
                                  <m:t>𝑟</m:t>
                                </m:r>
                                <m:r>
                                  <a:rPr lang="en-US" altLang="zh-CN" sz="2800" b="0" i="1" spc="-10" smtClean="0">
                                    <a:latin typeface="Cambria Math" panose="02040503050406030204" pitchFamily="18" charset="0"/>
                                    <a:ea typeface="Cambria Math" panose="02040503050406030204" pitchFamily="18" charset="0"/>
                                  </a:rPr>
                                  <m:t>)</m:t>
                                </m:r>
                              </m:e>
                            </m:mr>
                            <m:mr>
                              <m:e>
                                <m:r>
                                  <a:rPr lang="en-US" altLang="zh-CN" sz="2800" b="0" i="1" spc="-10" smtClean="0">
                                    <a:latin typeface="Cambria Math" panose="02040503050406030204" pitchFamily="18" charset="0"/>
                                  </a:rPr>
                                  <m:t>−1, </m:t>
                                </m:r>
                                <m:r>
                                  <a:rPr lang="zh-CN" altLang="en-US" sz="2800" b="0" i="1" spc="-10" smtClean="0">
                                    <a:latin typeface="Cambria Math" panose="02040503050406030204" pitchFamily="18" charset="0"/>
                                  </a:rPr>
                                  <m:t> </m:t>
                                </m:r>
                                <m:r>
                                  <a:rPr lang="zh-CN" altLang="en-US" sz="2800" i="1" spc="-10">
                                    <a:latin typeface="Cambria Math" panose="02040503050406030204" pitchFamily="18" charset="0"/>
                                  </a:rPr>
                                  <m:t>其他</m:t>
                                </m:r>
                              </m:e>
                            </m:mr>
                          </m:m>
                        </m:e>
                      </m:d>
                    </m:oMath>
                  </m:oMathPara>
                </a14:m>
                <a:endParaRPr lang="en-CN" sz="2800" dirty="0"/>
              </a:p>
            </p:txBody>
          </p:sp>
        </mc:Choice>
        <mc:Fallback xmlns="">
          <p:sp>
            <p:nvSpPr>
              <p:cNvPr id="13" name="TextBox 12">
                <a:extLst>
                  <a:ext uri="{FF2B5EF4-FFF2-40B4-BE49-F238E27FC236}">
                    <a16:creationId xmlns:a16="http://schemas.microsoft.com/office/drawing/2014/main" id="{4DE6BA6F-57A4-AD4B-B3CA-9019FC175054}"/>
                  </a:ext>
                </a:extLst>
              </p:cNvPr>
              <p:cNvSpPr txBox="1">
                <a:spLocks noRot="1" noChangeAspect="1" noMove="1" noResize="1" noEditPoints="1" noAdjustHandles="1" noChangeArrowheads="1" noChangeShapeType="1" noTextEdit="1"/>
              </p:cNvSpPr>
              <p:nvPr/>
            </p:nvSpPr>
            <p:spPr>
              <a:xfrm>
                <a:off x="724775" y="4462336"/>
                <a:ext cx="5054600" cy="1053494"/>
              </a:xfrm>
              <a:prstGeom prst="rect">
                <a:avLst/>
              </a:prstGeom>
              <a:blipFill>
                <a:blip r:embed="rId9"/>
                <a:stretch>
                  <a:fillRect l="-11278" t="-201190" b="-292857"/>
                </a:stretch>
              </a:blipFill>
            </p:spPr>
            <p:txBody>
              <a:bodyPr/>
              <a:lstStyle/>
              <a:p>
                <a:r>
                  <a:rPr lang="en-CN">
                    <a:noFill/>
                  </a:rPr>
                  <a:t> </a:t>
                </a:r>
              </a:p>
            </p:txBody>
          </p:sp>
        </mc:Fallback>
      </mc:AlternateContent>
    </p:spTree>
    <p:extLst>
      <p:ext uri="{BB962C8B-B14F-4D97-AF65-F5344CB8AC3E}">
        <p14:creationId xmlns:p14="http://schemas.microsoft.com/office/powerpoint/2010/main" val="3252854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B8D2C7C4-2FE1-40B5-A498-7C57DE511BCF}"/>
                  </a:ext>
                </a:extLst>
              </p:cNvPr>
              <p:cNvSpPr txBox="1"/>
              <p:nvPr/>
            </p:nvSpPr>
            <p:spPr>
              <a:xfrm>
                <a:off x="481737" y="1094137"/>
                <a:ext cx="11228525" cy="633187"/>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通过学习前</a:t>
                </a:r>
                <a:r>
                  <a:rPr lang="en-US" altLang="zh-CN" sz="3200" spc="-10" dirty="0">
                    <a:latin typeface="+mn-ea"/>
                  </a:rPr>
                  <a:t>6</a:t>
                </a:r>
                <a:r>
                  <a:rPr lang="zh-CN" altLang="en-US" sz="3200" spc="-10" dirty="0">
                    <a:latin typeface="+mn-ea"/>
                  </a:rPr>
                  <a:t>幅图的规律推测</a:t>
                </a:r>
                <a14:m>
                  <m:oMath xmlns:m="http://schemas.openxmlformats.org/officeDocument/2006/math">
                    <m:r>
                      <a:rPr lang="en-US" altLang="zh-CN" sz="3200" b="0" i="1" spc="-10" smtClean="0">
                        <a:latin typeface="Cambria Math" panose="02040503050406030204" pitchFamily="18" charset="0"/>
                      </a:rPr>
                      <m:t>𝑔</m:t>
                    </m:r>
                    <m:d>
                      <m:dPr>
                        <m:ctrlPr>
                          <a:rPr lang="en-US" altLang="zh-CN" sz="3200" b="0" i="1" spc="-10" smtClean="0">
                            <a:latin typeface="Cambria Math" panose="02040503050406030204" pitchFamily="18" charset="0"/>
                          </a:rPr>
                        </m:ctrlPr>
                      </m:dPr>
                      <m:e>
                        <m:r>
                          <a:rPr lang="en-US" altLang="zh-CN" sz="3200" b="0" i="1" spc="-10" smtClean="0">
                            <a:latin typeface="Cambria Math" panose="02040503050406030204" pitchFamily="18" charset="0"/>
                          </a:rPr>
                          <m:t>𝑥</m:t>
                        </m:r>
                      </m:e>
                    </m:d>
                  </m:oMath>
                </a14:m>
                <a:r>
                  <a:rPr lang="zh-CN" altLang="en-US" sz="3200" spc="-10" dirty="0">
                    <a:latin typeface="+mn-ea"/>
                  </a:rPr>
                  <a:t>的值</a:t>
                </a:r>
                <a:endParaRPr lang="en-US" altLang="zh-CN" sz="3200" spc="-10" dirty="0">
                  <a:latin typeface="+mn-ea"/>
                </a:endParaRPr>
              </a:p>
            </p:txBody>
          </p:sp>
        </mc:Choice>
        <mc:Fallback xmlns="">
          <p:sp>
            <p:nvSpPr>
              <p:cNvPr id="120" name="文本框 119">
                <a:extLst>
                  <a:ext uri="{FF2B5EF4-FFF2-40B4-BE49-F238E27FC236}">
                    <a16:creationId xmlns:a16="http://schemas.microsoft.com/office/drawing/2014/main" id="{B8D2C7C4-2FE1-40B5-A498-7C57DE511BCF}"/>
                  </a:ext>
                </a:extLst>
              </p:cNvPr>
              <p:cNvSpPr txBox="1">
                <a:spLocks noRot="1" noChangeAspect="1" noMove="1" noResize="1" noEditPoints="1" noAdjustHandles="1" noChangeArrowheads="1" noChangeShapeType="1" noTextEdit="1"/>
              </p:cNvSpPr>
              <p:nvPr/>
            </p:nvSpPr>
            <p:spPr>
              <a:xfrm>
                <a:off x="481737" y="1094137"/>
                <a:ext cx="11228525" cy="633187"/>
              </a:xfrm>
              <a:prstGeom prst="rect">
                <a:avLst/>
              </a:prstGeom>
              <a:blipFill>
                <a:blip r:embed="rId3"/>
                <a:stretch>
                  <a:fillRect l="-1242" t="-1961" b="-33333"/>
                </a:stretch>
              </a:blipFill>
            </p:spPr>
            <p:txBody>
              <a:bodyPr/>
              <a:lstStyle/>
              <a:p>
                <a:r>
                  <a:rPr lang="en-CN">
                    <a:noFill/>
                  </a:rPr>
                  <a:t> </a:t>
                </a:r>
              </a:p>
            </p:txBody>
          </p:sp>
        </mc:Fallback>
      </mc:AlternateContent>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pic>
        <p:nvPicPr>
          <p:cNvPr id="2" name="Picture 1">
            <a:extLst>
              <a:ext uri="{FF2B5EF4-FFF2-40B4-BE49-F238E27FC236}">
                <a16:creationId xmlns:a16="http://schemas.microsoft.com/office/drawing/2014/main" id="{3A2E042C-F0D0-EE40-A818-0151156897B5}"/>
              </a:ext>
            </a:extLst>
          </p:cNvPr>
          <p:cNvPicPr>
            <a:picLocks noChangeAspect="1"/>
          </p:cNvPicPr>
          <p:nvPr/>
        </p:nvPicPr>
        <p:blipFill>
          <a:blip r:embed="rId4"/>
          <a:stretch>
            <a:fillRect/>
          </a:stretch>
        </p:blipFill>
        <p:spPr>
          <a:xfrm>
            <a:off x="481737" y="1949298"/>
            <a:ext cx="6432392" cy="4291534"/>
          </a:xfrm>
          <a:prstGeom prst="rect">
            <a:avLst/>
          </a:prstGeom>
        </p:spPr>
      </p:pic>
      <mc:AlternateContent xmlns:mc="http://schemas.openxmlformats.org/markup-compatibility/2006" xmlns:a14="http://schemas.microsoft.com/office/drawing/2010/main">
        <mc:Choice Requires="a14">
          <p:sp>
            <p:nvSpPr>
              <p:cNvPr id="24" name="文本框 119">
                <a:extLst>
                  <a:ext uri="{FF2B5EF4-FFF2-40B4-BE49-F238E27FC236}">
                    <a16:creationId xmlns:a16="http://schemas.microsoft.com/office/drawing/2014/main" id="{C470C481-056E-9543-9FBB-8BD010B15CA4}"/>
                  </a:ext>
                </a:extLst>
              </p:cNvPr>
              <p:cNvSpPr txBox="1"/>
              <p:nvPr/>
            </p:nvSpPr>
            <p:spPr>
              <a:xfrm>
                <a:off x="7059168" y="1717650"/>
                <a:ext cx="5035296" cy="2116733"/>
              </a:xfrm>
              <a:prstGeom prst="rect">
                <a:avLst/>
              </a:prstGeom>
              <a:noFill/>
            </p:spPr>
            <p:txBody>
              <a:bodyPr wrap="square" rtlCol="0">
                <a:spAutoFit/>
              </a:bodyPr>
              <a:lstStyle/>
              <a:p>
                <a:pPr marL="457200" indent="-457200">
                  <a:lnSpc>
                    <a:spcPct val="120000"/>
                  </a:lnSpc>
                  <a:buFont typeface="Wingdings" pitchFamily="2" charset="2"/>
                  <a:buChar char="ü"/>
                </a:pPr>
                <a14:m>
                  <m:oMath xmlns:m="http://schemas.openxmlformats.org/officeDocument/2006/math">
                    <m:r>
                      <a:rPr lang="en-US" altLang="zh-CN" sz="2800" b="0" i="1" spc="-10" smtClean="0">
                        <a:solidFill>
                          <a:srgbClr val="FF0000"/>
                        </a:solidFill>
                        <a:latin typeface="Cambria Math" panose="02040503050406030204" pitchFamily="18" charset="0"/>
                      </a:rPr>
                      <m:t>𝑔</m:t>
                    </m:r>
                    <m:d>
                      <m:dPr>
                        <m:ctrlPr>
                          <a:rPr lang="en-US" altLang="zh-CN" sz="2800" b="0" i="1" spc="-10" smtClean="0">
                            <a:solidFill>
                              <a:srgbClr val="FF0000"/>
                            </a:solidFill>
                            <a:latin typeface="Cambria Math" panose="02040503050406030204" pitchFamily="18" charset="0"/>
                          </a:rPr>
                        </m:ctrlPr>
                      </m:dPr>
                      <m:e>
                        <m:r>
                          <a:rPr lang="en-US" altLang="zh-CN" sz="2800" b="0" i="1" spc="-10" smtClean="0">
                            <a:solidFill>
                              <a:srgbClr val="FF0000"/>
                            </a:solidFill>
                            <a:latin typeface="Cambria Math" panose="02040503050406030204" pitchFamily="18" charset="0"/>
                          </a:rPr>
                          <m:t>𝑥</m:t>
                        </m:r>
                      </m:e>
                    </m:d>
                    <m:r>
                      <a:rPr lang="en-US" altLang="zh-CN" sz="2800" b="0" i="1" spc="-10" smtClean="0">
                        <a:solidFill>
                          <a:srgbClr val="FF0000"/>
                        </a:solidFill>
                        <a:latin typeface="Cambria Math" panose="02040503050406030204" pitchFamily="18" charset="0"/>
                      </a:rPr>
                      <m:t>=1</m:t>
                    </m:r>
                  </m:oMath>
                </a14:m>
                <a:endParaRPr lang="en-US" altLang="zh-CN" sz="2800" spc="-10" dirty="0">
                  <a:solidFill>
                    <a:srgbClr val="FF0000"/>
                  </a:solidFill>
                  <a:latin typeface="+mn-ea"/>
                </a:endParaRPr>
              </a:p>
              <a:p>
                <a:pPr>
                  <a:lnSpc>
                    <a:spcPct val="120000"/>
                  </a:lnSpc>
                </a:pPr>
                <a:r>
                  <a:rPr lang="zh-CN" altLang="en-US" sz="2800" spc="-10" dirty="0">
                    <a:solidFill>
                      <a:schemeClr val="accent1">
                        <a:lumMod val="50000"/>
                      </a:schemeClr>
                    </a:solidFill>
                    <a:latin typeface="+mn-ea"/>
                  </a:rPr>
                  <a:t>可能的理由</a:t>
                </a:r>
                <a:r>
                  <a:rPr lang="en-US" altLang="zh-CN" sz="2800" spc="-10" dirty="0">
                    <a:solidFill>
                      <a:schemeClr val="accent1">
                        <a:lumMod val="50000"/>
                      </a:schemeClr>
                    </a:solidFill>
                    <a:latin typeface="+mn-ea"/>
                  </a:rPr>
                  <a:t>1</a:t>
                </a:r>
                <a:r>
                  <a:rPr lang="zh-CN" altLang="en-US" sz="2800" spc="-10" dirty="0">
                    <a:solidFill>
                      <a:schemeClr val="accent1">
                        <a:lumMod val="50000"/>
                      </a:schemeClr>
                    </a:solidFill>
                    <a:latin typeface="+mn-ea"/>
                  </a:rPr>
                  <a:t>：</a:t>
                </a:r>
                <a:r>
                  <a:rPr lang="zh-CN" altLang="en-US" sz="2800" spc="-10" dirty="0">
                    <a:solidFill>
                      <a:schemeClr val="tx1">
                        <a:lumMod val="85000"/>
                        <a:lumOff val="15000"/>
                      </a:schemeClr>
                    </a:solidFill>
                    <a:latin typeface="+mn-ea"/>
                  </a:rPr>
                  <a:t>对称</a:t>
                </a:r>
                <a:endParaRPr lang="en-US" altLang="zh-CN" sz="2800" spc="-10" dirty="0">
                  <a:solidFill>
                    <a:schemeClr val="tx1">
                      <a:lumMod val="85000"/>
                      <a:lumOff val="15000"/>
                    </a:schemeClr>
                  </a:solidFill>
                  <a:latin typeface="+mn-ea"/>
                </a:endParaRPr>
              </a:p>
              <a:p>
                <a:pPr>
                  <a:lnSpc>
                    <a:spcPct val="120000"/>
                  </a:lnSpc>
                </a:pPr>
                <a:r>
                  <a:rPr lang="zh-CN" altLang="en-US" sz="2800" spc="-10" dirty="0">
                    <a:solidFill>
                      <a:schemeClr val="accent1">
                        <a:lumMod val="50000"/>
                      </a:schemeClr>
                    </a:solidFill>
                    <a:latin typeface="+mn-ea"/>
                  </a:rPr>
                  <a:t>可能的理由</a:t>
                </a:r>
                <a:r>
                  <a:rPr lang="en-US" altLang="zh-CN" sz="2800" spc="-10" dirty="0">
                    <a:solidFill>
                      <a:schemeClr val="accent1">
                        <a:lumMod val="50000"/>
                      </a:schemeClr>
                    </a:solidFill>
                    <a:latin typeface="+mn-ea"/>
                  </a:rPr>
                  <a:t>2</a:t>
                </a:r>
                <a:r>
                  <a:rPr lang="zh-CN" altLang="en-US" sz="2800" spc="-10" dirty="0">
                    <a:solidFill>
                      <a:schemeClr val="accent1">
                        <a:lumMod val="50000"/>
                      </a:schemeClr>
                    </a:solidFill>
                    <a:latin typeface="+mn-ea"/>
                  </a:rPr>
                  <a:t>：</a:t>
                </a:r>
                <a:r>
                  <a:rPr lang="zh-CN" altLang="en-US" sz="2800" spc="-10" dirty="0">
                    <a:solidFill>
                      <a:schemeClr val="tx1">
                        <a:lumMod val="85000"/>
                        <a:lumOff val="15000"/>
                      </a:schemeClr>
                    </a:solidFill>
                    <a:latin typeface="+mn-ea"/>
                  </a:rPr>
                  <a:t>黑色格子数</a:t>
                </a:r>
                <a:r>
                  <a:rPr lang="en-US" altLang="zh-CN" sz="2800" spc="-10" dirty="0">
                    <a:solidFill>
                      <a:schemeClr val="tx1">
                        <a:lumMod val="85000"/>
                        <a:lumOff val="15000"/>
                      </a:schemeClr>
                    </a:solidFill>
                    <a:latin typeface="+mn-ea"/>
                  </a:rPr>
                  <a:t>=3</a:t>
                </a:r>
              </a:p>
              <a:p>
                <a:pPr>
                  <a:lnSpc>
                    <a:spcPct val="120000"/>
                  </a:lnSpc>
                </a:pPr>
                <a:r>
                  <a:rPr lang="en-US" altLang="zh-CN" sz="2800" spc="-10" dirty="0">
                    <a:solidFill>
                      <a:schemeClr val="accent1">
                        <a:lumMod val="50000"/>
                      </a:schemeClr>
                    </a:solidFill>
                    <a:latin typeface="+mn-ea"/>
                  </a:rPr>
                  <a:t>……</a:t>
                </a:r>
              </a:p>
            </p:txBody>
          </p:sp>
        </mc:Choice>
        <mc:Fallback xmlns="">
          <p:sp>
            <p:nvSpPr>
              <p:cNvPr id="24" name="文本框 119">
                <a:extLst>
                  <a:ext uri="{FF2B5EF4-FFF2-40B4-BE49-F238E27FC236}">
                    <a16:creationId xmlns:a16="http://schemas.microsoft.com/office/drawing/2014/main" id="{C470C481-056E-9543-9FBB-8BD010B15CA4}"/>
                  </a:ext>
                </a:extLst>
              </p:cNvPr>
              <p:cNvSpPr txBox="1">
                <a:spLocks noRot="1" noChangeAspect="1" noMove="1" noResize="1" noEditPoints="1" noAdjustHandles="1" noChangeArrowheads="1" noChangeShapeType="1" noTextEdit="1"/>
              </p:cNvSpPr>
              <p:nvPr/>
            </p:nvSpPr>
            <p:spPr>
              <a:xfrm>
                <a:off x="7059168" y="1717650"/>
                <a:ext cx="5035296" cy="2116733"/>
              </a:xfrm>
              <a:prstGeom prst="rect">
                <a:avLst/>
              </a:prstGeom>
              <a:blipFill>
                <a:blip r:embed="rId5"/>
                <a:stretch>
                  <a:fillRect l="-2513" b="-71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898FD26B-3FAF-0C41-B9C1-3703CA7D7381}"/>
                  </a:ext>
                </a:extLst>
              </p:cNvPr>
              <p:cNvSpPr txBox="1"/>
              <p:nvPr/>
            </p:nvSpPr>
            <p:spPr>
              <a:xfrm>
                <a:off x="7059168" y="3686658"/>
                <a:ext cx="5035296" cy="2633798"/>
              </a:xfrm>
              <a:prstGeom prst="rect">
                <a:avLst/>
              </a:prstGeom>
              <a:noFill/>
            </p:spPr>
            <p:txBody>
              <a:bodyPr wrap="square" rtlCol="0">
                <a:spAutoFit/>
              </a:bodyPr>
              <a:lstStyle/>
              <a:p>
                <a:pPr marL="457200" indent="-457200">
                  <a:lnSpc>
                    <a:spcPct val="120000"/>
                  </a:lnSpc>
                  <a:buFont typeface="Wingdings" pitchFamily="2" charset="2"/>
                  <a:buChar char="ü"/>
                </a:pPr>
                <a14:m>
                  <m:oMath xmlns:m="http://schemas.openxmlformats.org/officeDocument/2006/math">
                    <m:r>
                      <a:rPr lang="en-US" altLang="zh-CN" sz="2800" b="0" i="1" spc="-10" smtClean="0">
                        <a:solidFill>
                          <a:srgbClr val="FF0000"/>
                        </a:solidFill>
                        <a:latin typeface="Cambria Math" panose="02040503050406030204" pitchFamily="18" charset="0"/>
                      </a:rPr>
                      <m:t>𝑔</m:t>
                    </m:r>
                    <m:d>
                      <m:dPr>
                        <m:ctrlPr>
                          <a:rPr lang="en-US" altLang="zh-CN" sz="2800" b="0" i="1" spc="-10" smtClean="0">
                            <a:solidFill>
                              <a:srgbClr val="FF0000"/>
                            </a:solidFill>
                            <a:latin typeface="Cambria Math" panose="02040503050406030204" pitchFamily="18" charset="0"/>
                          </a:rPr>
                        </m:ctrlPr>
                      </m:dPr>
                      <m:e>
                        <m:r>
                          <a:rPr lang="en-US" altLang="zh-CN" sz="2800" b="0" i="1" spc="-10" smtClean="0">
                            <a:solidFill>
                              <a:srgbClr val="FF0000"/>
                            </a:solidFill>
                            <a:latin typeface="Cambria Math" panose="02040503050406030204" pitchFamily="18" charset="0"/>
                          </a:rPr>
                          <m:t>𝑥</m:t>
                        </m:r>
                      </m:e>
                    </m:d>
                    <m:r>
                      <a:rPr lang="en-US" altLang="zh-CN" sz="2800" b="0" i="1" spc="-10" smtClean="0">
                        <a:solidFill>
                          <a:srgbClr val="FF0000"/>
                        </a:solidFill>
                        <a:latin typeface="Cambria Math" panose="02040503050406030204" pitchFamily="18" charset="0"/>
                      </a:rPr>
                      <m:t>=−1</m:t>
                    </m:r>
                  </m:oMath>
                </a14:m>
                <a:endParaRPr lang="en-US" altLang="zh-CN" sz="2800" spc="-10" dirty="0">
                  <a:solidFill>
                    <a:schemeClr val="tx1">
                      <a:lumMod val="85000"/>
                      <a:lumOff val="15000"/>
                    </a:schemeClr>
                  </a:solidFill>
                  <a:latin typeface="+mn-ea"/>
                </a:endParaRPr>
              </a:p>
              <a:p>
                <a:pPr>
                  <a:lnSpc>
                    <a:spcPct val="120000"/>
                  </a:lnSpc>
                </a:pPr>
                <a:r>
                  <a:rPr lang="zh-CN" altLang="en-US" sz="2800" spc="-10" dirty="0">
                    <a:solidFill>
                      <a:schemeClr val="accent1">
                        <a:lumMod val="50000"/>
                      </a:schemeClr>
                    </a:solidFill>
                    <a:latin typeface="+mn-ea"/>
                  </a:rPr>
                  <a:t>可能的理由</a:t>
                </a:r>
                <a:r>
                  <a:rPr lang="en-US" altLang="zh-CN" sz="2800" spc="-10" dirty="0">
                    <a:solidFill>
                      <a:schemeClr val="accent1">
                        <a:lumMod val="50000"/>
                      </a:schemeClr>
                    </a:solidFill>
                    <a:latin typeface="+mn-ea"/>
                  </a:rPr>
                  <a:t>1</a:t>
                </a:r>
                <a:r>
                  <a:rPr lang="zh-CN" altLang="en-US" sz="2800" spc="-10" dirty="0">
                    <a:solidFill>
                      <a:schemeClr val="accent1">
                        <a:lumMod val="50000"/>
                      </a:schemeClr>
                    </a:solidFill>
                    <a:latin typeface="+mn-ea"/>
                  </a:rPr>
                  <a:t>：</a:t>
                </a:r>
                <a:r>
                  <a:rPr lang="zh-CN" altLang="en-US" sz="2800" spc="-10" dirty="0">
                    <a:solidFill>
                      <a:schemeClr val="tx1">
                        <a:lumMod val="85000"/>
                        <a:lumOff val="15000"/>
                      </a:schemeClr>
                    </a:solidFill>
                    <a:latin typeface="+mn-ea"/>
                  </a:rPr>
                  <a:t>右上角白色且</a:t>
                </a:r>
                <a:r>
                  <a:rPr lang="zh-CN" altLang="en-CN" sz="2800" spc="-10" dirty="0">
                    <a:solidFill>
                      <a:schemeClr val="tx1">
                        <a:lumMod val="85000"/>
                        <a:lumOff val="15000"/>
                      </a:schemeClr>
                    </a:solidFill>
                    <a:latin typeface="+mn-ea"/>
                  </a:rPr>
                  <a:t>中间列</a:t>
                </a:r>
                <a:r>
                  <a:rPr lang="zh-CN" altLang="en-US" sz="2800" spc="-10" dirty="0">
                    <a:solidFill>
                      <a:schemeClr val="tx1">
                        <a:lumMod val="85000"/>
                        <a:lumOff val="15000"/>
                      </a:schemeClr>
                    </a:solidFill>
                    <a:latin typeface="+mn-ea"/>
                  </a:rPr>
                  <a:t>最多</a:t>
                </a:r>
                <a:r>
                  <a:rPr lang="en-US" altLang="zh-CN" sz="2800" spc="-10" dirty="0">
                    <a:solidFill>
                      <a:schemeClr val="tx1">
                        <a:lumMod val="85000"/>
                        <a:lumOff val="15000"/>
                      </a:schemeClr>
                    </a:solidFill>
                    <a:latin typeface="+mn-ea"/>
                  </a:rPr>
                  <a:t>1</a:t>
                </a:r>
                <a:r>
                  <a:rPr lang="zh-CN" altLang="en-US" sz="2800" spc="-10" dirty="0">
                    <a:solidFill>
                      <a:schemeClr val="tx1">
                        <a:lumMod val="85000"/>
                        <a:lumOff val="15000"/>
                      </a:schemeClr>
                    </a:solidFill>
                    <a:latin typeface="+mn-ea"/>
                  </a:rPr>
                  <a:t>个黑色格子</a:t>
                </a:r>
                <a:endParaRPr lang="en-US" altLang="zh-CN" sz="2800" spc="-10" dirty="0">
                  <a:solidFill>
                    <a:schemeClr val="tx1">
                      <a:lumMod val="85000"/>
                      <a:lumOff val="15000"/>
                    </a:schemeClr>
                  </a:solidFill>
                  <a:latin typeface="+mn-ea"/>
                </a:endParaRPr>
              </a:p>
              <a:p>
                <a:pPr>
                  <a:lnSpc>
                    <a:spcPct val="120000"/>
                  </a:lnSpc>
                </a:pPr>
                <a:r>
                  <a:rPr lang="zh-CN" altLang="en-US" sz="2800" spc="-10" dirty="0">
                    <a:solidFill>
                      <a:schemeClr val="accent1">
                        <a:lumMod val="50000"/>
                      </a:schemeClr>
                    </a:solidFill>
                    <a:latin typeface="+mn-ea"/>
                  </a:rPr>
                  <a:t>可能的理由</a:t>
                </a:r>
                <a:r>
                  <a:rPr lang="en-US" altLang="zh-CN" sz="2800" spc="-10" dirty="0">
                    <a:solidFill>
                      <a:schemeClr val="accent1">
                        <a:lumMod val="50000"/>
                      </a:schemeClr>
                    </a:solidFill>
                    <a:latin typeface="+mn-ea"/>
                  </a:rPr>
                  <a:t>2</a:t>
                </a:r>
                <a:r>
                  <a:rPr lang="zh-CN" altLang="en-US" sz="2800" spc="-10" dirty="0">
                    <a:solidFill>
                      <a:schemeClr val="accent1">
                        <a:lumMod val="50000"/>
                      </a:schemeClr>
                    </a:solidFill>
                    <a:latin typeface="+mn-ea"/>
                  </a:rPr>
                  <a:t>：</a:t>
                </a:r>
                <a:r>
                  <a:rPr lang="zh-CN" altLang="en-US" sz="2800" spc="-10" dirty="0">
                    <a:solidFill>
                      <a:schemeClr val="tx1">
                        <a:lumMod val="85000"/>
                        <a:lumOff val="15000"/>
                      </a:schemeClr>
                    </a:solidFill>
                    <a:latin typeface="+mn-ea"/>
                  </a:rPr>
                  <a:t>左上角</a:t>
                </a:r>
                <a:r>
                  <a:rPr lang="zh-CN" altLang="en-CN" sz="2800" spc="-10" dirty="0">
                    <a:solidFill>
                      <a:schemeClr val="tx1">
                        <a:lumMod val="85000"/>
                        <a:lumOff val="15000"/>
                      </a:schemeClr>
                    </a:solidFill>
                    <a:latin typeface="+mn-ea"/>
                  </a:rPr>
                  <a:t>格子</a:t>
                </a:r>
                <a:r>
                  <a:rPr lang="zh-CN" altLang="en-US" sz="2800" spc="-10" dirty="0">
                    <a:solidFill>
                      <a:schemeClr val="tx1">
                        <a:lumMod val="85000"/>
                        <a:lumOff val="15000"/>
                      </a:schemeClr>
                    </a:solidFill>
                    <a:latin typeface="+mn-ea"/>
                  </a:rPr>
                  <a:t>黑色</a:t>
                </a:r>
                <a:endParaRPr lang="en-US" altLang="zh-CN" sz="2800" spc="-10" dirty="0">
                  <a:solidFill>
                    <a:schemeClr val="tx1">
                      <a:lumMod val="85000"/>
                      <a:lumOff val="15000"/>
                    </a:schemeClr>
                  </a:solidFill>
                  <a:latin typeface="+mn-ea"/>
                </a:endParaRPr>
              </a:p>
              <a:p>
                <a:pPr>
                  <a:lnSpc>
                    <a:spcPct val="120000"/>
                  </a:lnSpc>
                </a:pPr>
                <a:r>
                  <a:rPr lang="en-US" altLang="zh-CN" sz="2800" spc="-10" dirty="0">
                    <a:solidFill>
                      <a:schemeClr val="accent1">
                        <a:lumMod val="50000"/>
                      </a:schemeClr>
                    </a:solidFill>
                    <a:latin typeface="+mn-ea"/>
                  </a:rPr>
                  <a:t>……</a:t>
                </a:r>
              </a:p>
            </p:txBody>
          </p:sp>
        </mc:Choice>
        <mc:Fallback xmlns="">
          <p:sp>
            <p:nvSpPr>
              <p:cNvPr id="6" name="文本框 119">
                <a:extLst>
                  <a:ext uri="{FF2B5EF4-FFF2-40B4-BE49-F238E27FC236}">
                    <a16:creationId xmlns:a16="http://schemas.microsoft.com/office/drawing/2014/main" id="{898FD26B-3FAF-0C41-B9C1-3703CA7D7381}"/>
                  </a:ext>
                </a:extLst>
              </p:cNvPr>
              <p:cNvSpPr txBox="1">
                <a:spLocks noRot="1" noChangeAspect="1" noMove="1" noResize="1" noEditPoints="1" noAdjustHandles="1" noChangeArrowheads="1" noChangeShapeType="1" noTextEdit="1"/>
              </p:cNvSpPr>
              <p:nvPr/>
            </p:nvSpPr>
            <p:spPr>
              <a:xfrm>
                <a:off x="7059168" y="3686658"/>
                <a:ext cx="5035296" cy="2633798"/>
              </a:xfrm>
              <a:prstGeom prst="rect">
                <a:avLst/>
              </a:prstGeom>
              <a:blipFill>
                <a:blip r:embed="rId6"/>
                <a:stretch>
                  <a:fillRect l="-2513" r="-1759" b="-6250"/>
                </a:stretch>
              </a:blipFill>
            </p:spPr>
            <p:txBody>
              <a:bodyPr/>
              <a:lstStyle/>
              <a:p>
                <a:r>
                  <a:rPr lang="en-CN">
                    <a:noFill/>
                  </a:rPr>
                  <a:t> </a:t>
                </a:r>
              </a:p>
            </p:txBody>
          </p:sp>
        </mc:Fallback>
      </mc:AlternateContent>
    </p:spTree>
    <p:extLst>
      <p:ext uri="{BB962C8B-B14F-4D97-AF65-F5344CB8AC3E}">
        <p14:creationId xmlns:p14="http://schemas.microsoft.com/office/powerpoint/2010/main" val="275661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linds(horizontal)">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D45C9E1-81B9-424B-B737-573FE8F83B3E}"/>
                  </a:ext>
                </a:extLst>
              </p:cNvPr>
              <p:cNvSpPr txBox="1"/>
              <p:nvPr/>
            </p:nvSpPr>
            <p:spPr>
              <a:xfrm>
                <a:off x="283480" y="9938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en-US" altLang="zh-CN" sz="3200" spc="-10" dirty="0">
                    <a:latin typeface="+mn-ea"/>
                  </a:rPr>
                  <a:t>C</a:t>
                </a:r>
                <a:r>
                  <a:rPr lang="en-CN" altLang="zh-CN" sz="3200" spc="-10" dirty="0">
                    <a:latin typeface="+mn-ea"/>
                  </a:rPr>
                  <a:t>onvex</a:t>
                </a:r>
                <a:r>
                  <a:rPr lang="zh-CN" altLang="en-US" sz="3200" spc="-10" dirty="0">
                    <a:latin typeface="+mn-ea"/>
                  </a:rPr>
                  <a:t> </a:t>
                </a:r>
                <a:r>
                  <a:rPr lang="en-US" altLang="zh-CN" sz="3200" spc="-10" dirty="0">
                    <a:latin typeface="+mn-ea"/>
                  </a:rPr>
                  <a:t>set</a:t>
                </a:r>
                <a:r>
                  <a:rPr lang="zh-CN" altLang="en-US" sz="3200" spc="-10" dirty="0">
                    <a:latin typeface="+mn-ea"/>
                  </a:rPr>
                  <a:t>的</a:t>
                </a:r>
                <a:r>
                  <a:rPr lang="zh-CN" altLang="en-CN" sz="3200" spc="-10" dirty="0">
                    <a:latin typeface="+mn-ea"/>
                  </a:rPr>
                  <a:t>成长函数</a:t>
                </a: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𝑚</m:t>
                        </m:r>
                      </m:e>
                      <m:sub>
                        <m:r>
                          <a:rPr lang="en-US" altLang="zh-CN" sz="3200" i="1" spc="-10" smtClean="0">
                            <a:latin typeface="Cambria Math" panose="02040503050406030204" pitchFamily="18" charset="0"/>
                            <a:ea typeface="Cambria Math" panose="02040503050406030204" pitchFamily="18" charset="0"/>
                          </a:rPr>
                          <m:t>ℋ</m:t>
                        </m:r>
                      </m:sub>
                    </m:sSub>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rPr>
                      <m:t>𝑁</m:t>
                    </m:r>
                    <m:r>
                      <a:rPr lang="en-US" altLang="zh-CN" sz="3200" b="0" i="1" spc="-10" smtClean="0">
                        <a:latin typeface="Cambria Math" panose="02040503050406030204" pitchFamily="18" charset="0"/>
                      </a:rPr>
                      <m:t>)</m:t>
                    </m:r>
                  </m:oMath>
                </a14:m>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283480" y="993847"/>
                <a:ext cx="11625040" cy="633187"/>
              </a:xfrm>
              <a:prstGeom prst="rect">
                <a:avLst/>
              </a:prstGeom>
              <a:blipFill>
                <a:blip r:embed="rId3"/>
                <a:stretch>
                  <a:fillRect l="-1201" t="-3922" b="-29412"/>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0390FCD2-D537-914F-B0C5-F2AA0182CCEB}"/>
              </a:ext>
            </a:extLst>
          </p:cNvPr>
          <p:cNvPicPr>
            <a:picLocks noChangeAspect="1"/>
          </p:cNvPicPr>
          <p:nvPr/>
        </p:nvPicPr>
        <p:blipFill>
          <a:blip r:embed="rId4"/>
          <a:stretch>
            <a:fillRect/>
          </a:stretch>
        </p:blipFill>
        <p:spPr>
          <a:xfrm>
            <a:off x="8197850" y="1765300"/>
            <a:ext cx="3187700" cy="3149600"/>
          </a:xfrm>
          <a:prstGeom prst="rect">
            <a:avLst/>
          </a:prstGeom>
        </p:spPr>
      </p:pic>
      <p:sp>
        <p:nvSpPr>
          <p:cNvPr id="14" name="文本框 119">
            <a:extLst>
              <a:ext uri="{FF2B5EF4-FFF2-40B4-BE49-F238E27FC236}">
                <a16:creationId xmlns:a16="http://schemas.microsoft.com/office/drawing/2014/main" id="{B2ACD4DD-9013-2E4E-9185-93BC38199F49}"/>
              </a:ext>
            </a:extLst>
          </p:cNvPr>
          <p:cNvSpPr txBox="1"/>
          <p:nvPr/>
        </p:nvSpPr>
        <p:spPr>
          <a:xfrm>
            <a:off x="283480" y="1778000"/>
            <a:ext cx="7641320"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考虑一种</a:t>
            </a:r>
            <a:r>
              <a:rPr lang="zh-CN" altLang="en-US" sz="3200" spc="-10" dirty="0">
                <a:solidFill>
                  <a:schemeClr val="accent1"/>
                </a:solidFill>
                <a:latin typeface="+mn-ea"/>
              </a:rPr>
              <a:t>输入</a:t>
            </a:r>
            <a:r>
              <a:rPr lang="zh-CN" altLang="en-US" sz="3200" spc="-10" dirty="0">
                <a:latin typeface="+mn-ea"/>
              </a:rPr>
              <a:t>：所有样本点在分布在一个圆上</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7" name="文本框 119">
                <a:extLst>
                  <a:ext uri="{FF2B5EF4-FFF2-40B4-BE49-F238E27FC236}">
                    <a16:creationId xmlns:a16="http://schemas.microsoft.com/office/drawing/2014/main" id="{634778F7-70B6-414A-AAE4-4F463584A002}"/>
                  </a:ext>
                </a:extLst>
              </p:cNvPr>
              <p:cNvSpPr txBox="1"/>
              <p:nvPr/>
            </p:nvSpPr>
            <p:spPr>
              <a:xfrm>
                <a:off x="283480" y="3153084"/>
                <a:ext cx="7641320"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假设空间</a:t>
                </a:r>
                <a14:m>
                  <m:oMath xmlns:m="http://schemas.openxmlformats.org/officeDocument/2006/math">
                    <m:r>
                      <a:rPr lang="en-US" altLang="zh-CN" sz="3200" i="1" spc="-10" smtClean="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为任意凸多边形，该多边形所覆盖到的点为</a:t>
                </a:r>
                <a:r>
                  <a:rPr lang="en-US" altLang="zh-CN" sz="3200" spc="-10" dirty="0">
                    <a:latin typeface="+mn-ea"/>
                  </a:rPr>
                  <a:t>+1</a:t>
                </a:r>
                <a:r>
                  <a:rPr lang="zh-CN" altLang="en-US" sz="3200" spc="-10" dirty="0">
                    <a:latin typeface="+mn-ea"/>
                  </a:rPr>
                  <a:t>，其他点为</a:t>
                </a:r>
                <a:r>
                  <a:rPr lang="en-US" altLang="zh-CN" sz="3200" spc="-10" dirty="0">
                    <a:latin typeface="+mn-ea"/>
                  </a:rPr>
                  <a:t>-1</a:t>
                </a:r>
              </a:p>
            </p:txBody>
          </p:sp>
        </mc:Choice>
        <mc:Fallback xmlns="">
          <p:sp>
            <p:nvSpPr>
              <p:cNvPr id="17" name="文本框 119">
                <a:extLst>
                  <a:ext uri="{FF2B5EF4-FFF2-40B4-BE49-F238E27FC236}">
                    <a16:creationId xmlns:a16="http://schemas.microsoft.com/office/drawing/2014/main" id="{634778F7-70B6-414A-AAE4-4F463584A002}"/>
                  </a:ext>
                </a:extLst>
              </p:cNvPr>
              <p:cNvSpPr txBox="1">
                <a:spLocks noRot="1" noChangeAspect="1" noMove="1" noResize="1" noEditPoints="1" noAdjustHandles="1" noChangeArrowheads="1" noChangeShapeType="1" noTextEdit="1"/>
              </p:cNvSpPr>
              <p:nvPr/>
            </p:nvSpPr>
            <p:spPr>
              <a:xfrm>
                <a:off x="283480" y="3153084"/>
                <a:ext cx="7641320" cy="1224118"/>
              </a:xfrm>
              <a:prstGeom prst="rect">
                <a:avLst/>
              </a:prstGeom>
              <a:blipFill>
                <a:blip r:embed="rId5"/>
                <a:stretch>
                  <a:fillRect l="-1827" t="-2062" r="-498" b="-1546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C856CD46-C52E-EB44-B887-D3232B838259}"/>
                  </a:ext>
                </a:extLst>
              </p:cNvPr>
              <p:cNvSpPr txBox="1"/>
              <p:nvPr/>
            </p:nvSpPr>
            <p:spPr>
              <a:xfrm>
                <a:off x="3796079" y="4598306"/>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8" name="TextBox 17">
                <a:extLst>
                  <a:ext uri="{FF2B5EF4-FFF2-40B4-BE49-F238E27FC236}">
                    <a16:creationId xmlns:a16="http://schemas.microsoft.com/office/drawing/2014/main" id="{C856CD46-C52E-EB44-B887-D3232B838259}"/>
                  </a:ext>
                </a:extLst>
              </p:cNvPr>
              <p:cNvSpPr txBox="1">
                <a:spLocks noRot="1" noChangeAspect="1" noMove="1" noResize="1" noEditPoints="1" noAdjustHandles="1" noChangeArrowheads="1" noChangeShapeType="1" noTextEdit="1"/>
              </p:cNvSpPr>
              <p:nvPr/>
            </p:nvSpPr>
            <p:spPr>
              <a:xfrm>
                <a:off x="3796079" y="4598306"/>
                <a:ext cx="2706321" cy="523220"/>
              </a:xfrm>
              <a:prstGeom prst="rect">
                <a:avLst/>
              </a:prstGeom>
              <a:blipFill>
                <a:blip r:embed="rId6"/>
                <a:stretch>
                  <a:fillRect b="-4651"/>
                </a:stretch>
              </a:blipFill>
            </p:spPr>
            <p:txBody>
              <a:bodyPr/>
              <a:lstStyle/>
              <a:p>
                <a:r>
                  <a:rPr lang="en-CN">
                    <a:noFill/>
                  </a:rPr>
                  <a:t> </a:t>
                </a:r>
              </a:p>
            </p:txBody>
          </p:sp>
        </mc:Fallback>
      </mc:AlternateContent>
      <p:sp>
        <p:nvSpPr>
          <p:cNvPr id="19" name="文本框 119">
            <a:extLst>
              <a:ext uri="{FF2B5EF4-FFF2-40B4-BE49-F238E27FC236}">
                <a16:creationId xmlns:a16="http://schemas.microsoft.com/office/drawing/2014/main" id="{28A43750-1FE5-754C-90E2-02F2FF6E05ED}"/>
              </a:ext>
            </a:extLst>
          </p:cNvPr>
          <p:cNvSpPr txBox="1"/>
          <p:nvPr/>
        </p:nvSpPr>
        <p:spPr>
          <a:xfrm>
            <a:off x="283480" y="4598306"/>
            <a:ext cx="3285220"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成长函数为：</a:t>
            </a:r>
            <a:endParaRPr lang="en-US" altLang="zh-CN" sz="3200" spc="-10" dirty="0">
              <a:latin typeface="+mn-ea"/>
            </a:endParaRPr>
          </a:p>
        </p:txBody>
      </p:sp>
      <p:sp>
        <p:nvSpPr>
          <p:cNvPr id="20" name="Right Arrow 19">
            <a:extLst>
              <a:ext uri="{FF2B5EF4-FFF2-40B4-BE49-F238E27FC236}">
                <a16:creationId xmlns:a16="http://schemas.microsoft.com/office/drawing/2014/main" id="{6DD56AD1-2951-9D46-AD41-98AFB96C2289}"/>
              </a:ext>
            </a:extLst>
          </p:cNvPr>
          <p:cNvSpPr/>
          <p:nvPr/>
        </p:nvSpPr>
        <p:spPr>
          <a:xfrm>
            <a:off x="853447" y="5504303"/>
            <a:ext cx="644577" cy="4497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1" name="文本框 119">
                <a:extLst>
                  <a:ext uri="{FF2B5EF4-FFF2-40B4-BE49-F238E27FC236}">
                    <a16:creationId xmlns:a16="http://schemas.microsoft.com/office/drawing/2014/main" id="{8B28D2D6-A6F1-7A44-B38C-FE642F2397B4}"/>
                  </a:ext>
                </a:extLst>
              </p:cNvPr>
              <p:cNvSpPr txBox="1"/>
              <p:nvPr/>
            </p:nvSpPr>
            <p:spPr>
              <a:xfrm>
                <a:off x="1972580" y="5412561"/>
                <a:ext cx="9800320" cy="633187"/>
              </a:xfrm>
              <a:prstGeom prst="rect">
                <a:avLst/>
              </a:prstGeom>
              <a:noFill/>
            </p:spPr>
            <p:txBody>
              <a:bodyPr wrap="square" rtlCol="0">
                <a:spAutoFit/>
              </a:bodyPr>
              <a:lstStyle/>
              <a:p>
                <a:pPr>
                  <a:lnSpc>
                    <a:spcPct val="120000"/>
                  </a:lnSpc>
                </a:pPr>
                <a:r>
                  <a:rPr lang="zh-CN" altLang="en-US" sz="3200" spc="-10" dirty="0">
                    <a:latin typeface="+mn-ea"/>
                  </a:rPr>
                  <a:t>这</a:t>
                </a:r>
                <a14:m>
                  <m:oMath xmlns:m="http://schemas.openxmlformats.org/officeDocument/2006/math">
                    <m:r>
                      <a:rPr lang="en-US" altLang="zh-CN" sz="3200" b="0" i="1" spc="-10" smtClean="0">
                        <a:latin typeface="Cambria Math" panose="02040503050406030204" pitchFamily="18" charset="0"/>
                      </a:rPr>
                      <m:t>𝑁</m:t>
                    </m:r>
                  </m:oMath>
                </a14:m>
                <a:r>
                  <a:rPr lang="zh-CN" altLang="en-US" sz="3200" spc="-10" dirty="0">
                    <a:latin typeface="+mn-ea"/>
                  </a:rPr>
                  <a:t>个样本可被</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CN" sz="3200" spc="-10" dirty="0">
                    <a:latin typeface="+mn-ea"/>
                  </a:rPr>
                  <a:t>所</a:t>
                </a:r>
                <a:r>
                  <a:rPr lang="zh-CN" altLang="en-US" sz="3200" spc="-10" dirty="0">
                    <a:solidFill>
                      <a:srgbClr val="FF0000"/>
                    </a:solidFill>
                    <a:latin typeface="+mn-ea"/>
                  </a:rPr>
                  <a:t>“</a:t>
                </a:r>
                <a:r>
                  <a:rPr lang="zh-CN" altLang="en-CN" sz="3200" spc="-10" dirty="0">
                    <a:solidFill>
                      <a:srgbClr val="FF0000"/>
                    </a:solidFill>
                    <a:latin typeface="+mn-ea"/>
                  </a:rPr>
                  <a:t>打散</a:t>
                </a:r>
                <a:r>
                  <a:rPr lang="zh-CN" altLang="en-US" sz="3200" spc="-10" dirty="0">
                    <a:solidFill>
                      <a:srgbClr val="FF0000"/>
                    </a:solidFill>
                    <a:latin typeface="+mn-ea"/>
                  </a:rPr>
                  <a:t>”（</a:t>
                </a:r>
                <a:r>
                  <a:rPr lang="en-US" altLang="zh-CN" sz="3200" spc="-10" dirty="0">
                    <a:solidFill>
                      <a:srgbClr val="FF0000"/>
                    </a:solidFill>
                    <a:latin typeface="+mn-ea"/>
                  </a:rPr>
                  <a:t>shattered</a:t>
                </a:r>
                <a:r>
                  <a:rPr lang="zh-CN" altLang="en-US" sz="3200" spc="-10" dirty="0">
                    <a:solidFill>
                      <a:srgbClr val="FF0000"/>
                    </a:solidFill>
                    <a:latin typeface="+mn-ea"/>
                  </a:rPr>
                  <a:t>）</a:t>
                </a:r>
                <a:endParaRPr lang="en-US" altLang="zh-CN" sz="3200" spc="-10" dirty="0">
                  <a:solidFill>
                    <a:srgbClr val="FF0000"/>
                  </a:solidFill>
                  <a:latin typeface="+mn-ea"/>
                </a:endParaRPr>
              </a:p>
            </p:txBody>
          </p:sp>
        </mc:Choice>
        <mc:Fallback xmlns="">
          <p:sp>
            <p:nvSpPr>
              <p:cNvPr id="21" name="文本框 119">
                <a:extLst>
                  <a:ext uri="{FF2B5EF4-FFF2-40B4-BE49-F238E27FC236}">
                    <a16:creationId xmlns:a16="http://schemas.microsoft.com/office/drawing/2014/main" id="{8B28D2D6-A6F1-7A44-B38C-FE642F2397B4}"/>
                  </a:ext>
                </a:extLst>
              </p:cNvPr>
              <p:cNvSpPr txBox="1">
                <a:spLocks noRot="1" noChangeAspect="1" noMove="1" noResize="1" noEditPoints="1" noAdjustHandles="1" noChangeArrowheads="1" noChangeShapeType="1" noTextEdit="1"/>
              </p:cNvSpPr>
              <p:nvPr/>
            </p:nvSpPr>
            <p:spPr>
              <a:xfrm>
                <a:off x="1972580" y="5412561"/>
                <a:ext cx="9800320" cy="633187"/>
              </a:xfrm>
              <a:prstGeom prst="rect">
                <a:avLst/>
              </a:prstGeom>
              <a:blipFill>
                <a:blip r:embed="rId7"/>
                <a:stretch>
                  <a:fillRect l="-1554" t="-5882" b="-31373"/>
                </a:stretch>
              </a:blipFill>
            </p:spPr>
            <p:txBody>
              <a:bodyPr/>
              <a:lstStyle/>
              <a:p>
                <a:r>
                  <a:rPr lang="en-CN">
                    <a:noFill/>
                  </a:rPr>
                  <a:t> </a:t>
                </a:r>
              </a:p>
            </p:txBody>
          </p:sp>
        </mc:Fallback>
      </mc:AlternateContent>
    </p:spTree>
    <p:extLst>
      <p:ext uri="{BB962C8B-B14F-4D97-AF65-F5344CB8AC3E}">
        <p14:creationId xmlns:p14="http://schemas.microsoft.com/office/powerpoint/2010/main" val="38542473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CD45C9E1-81B9-424B-B737-573FE8F83B3E}"/>
                  </a:ext>
                </a:extLst>
              </p:cNvPr>
              <p:cNvSpPr txBox="1"/>
              <p:nvPr/>
            </p:nvSpPr>
            <p:spPr>
              <a:xfrm>
                <a:off x="283480" y="9938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不同假设空间对应的</a:t>
                </a:r>
                <a:r>
                  <a:rPr lang="zh-CN" altLang="en-CN" sz="3200" spc="-10" dirty="0">
                    <a:latin typeface="+mn-ea"/>
                  </a:rPr>
                  <a:t>成长函数</a:t>
                </a: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𝑚</m:t>
                        </m:r>
                      </m:e>
                      <m:sub>
                        <m:r>
                          <a:rPr lang="en-US" altLang="zh-CN" sz="3200" i="1" spc="-10" smtClean="0">
                            <a:latin typeface="Cambria Math" panose="02040503050406030204" pitchFamily="18" charset="0"/>
                            <a:ea typeface="Cambria Math" panose="02040503050406030204" pitchFamily="18" charset="0"/>
                          </a:rPr>
                          <m:t>ℋ</m:t>
                        </m:r>
                      </m:sub>
                    </m:sSub>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rPr>
                      <m:t>𝑁</m:t>
                    </m:r>
                    <m:r>
                      <a:rPr lang="en-US" altLang="zh-CN" sz="3200" b="0" i="1" spc="-10" smtClean="0">
                        <a:latin typeface="Cambria Math" panose="02040503050406030204" pitchFamily="18" charset="0"/>
                      </a:rPr>
                      <m:t>)</m:t>
                    </m:r>
                  </m:oMath>
                </a14:m>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283480" y="993847"/>
                <a:ext cx="11625040" cy="633187"/>
              </a:xfrm>
              <a:prstGeom prst="rect">
                <a:avLst/>
              </a:prstGeom>
              <a:blipFill>
                <a:blip r:embed="rId3"/>
                <a:stretch>
                  <a:fillRect l="-1201" t="-3922" b="-29412"/>
                </a:stretch>
              </a:blipFill>
            </p:spPr>
            <p:txBody>
              <a:bodyPr/>
              <a:lstStyle/>
              <a:p>
                <a:r>
                  <a:rPr lang="en-CN">
                    <a:noFill/>
                  </a:rPr>
                  <a:t> </a:t>
                </a:r>
              </a:p>
            </p:txBody>
          </p:sp>
        </mc:Fallback>
      </mc:AlternateContent>
      <p:sp>
        <p:nvSpPr>
          <p:cNvPr id="14" name="文本框 119">
            <a:extLst>
              <a:ext uri="{FF2B5EF4-FFF2-40B4-BE49-F238E27FC236}">
                <a16:creationId xmlns:a16="http://schemas.microsoft.com/office/drawing/2014/main" id="{B2ACD4DD-9013-2E4E-9185-93BC38199F49}"/>
              </a:ext>
            </a:extLst>
          </p:cNvPr>
          <p:cNvSpPr txBox="1"/>
          <p:nvPr/>
        </p:nvSpPr>
        <p:spPr>
          <a:xfrm>
            <a:off x="804180" y="1778000"/>
            <a:ext cx="7641320" cy="2405980"/>
          </a:xfrm>
          <a:prstGeom prst="rect">
            <a:avLst/>
          </a:prstGeom>
          <a:noFill/>
        </p:spPr>
        <p:txBody>
          <a:bodyPr wrap="square" rtlCol="0">
            <a:spAutoFit/>
          </a:bodyPr>
          <a:lstStyle/>
          <a:p>
            <a:pPr marL="457200" indent="-457200">
              <a:lnSpc>
                <a:spcPct val="120000"/>
              </a:lnSpc>
              <a:buFont typeface="Wingdings" pitchFamily="2" charset="2"/>
              <a:buChar char="v"/>
            </a:pPr>
            <a:r>
              <a:rPr lang="zh-CN" altLang="en-CN" sz="3200" spc="-10" dirty="0">
                <a:latin typeface="+mn-ea"/>
              </a:rPr>
              <a:t>一维</a:t>
            </a:r>
            <a:r>
              <a:rPr lang="zh-CN" altLang="en-US" sz="3200" spc="-10" dirty="0">
                <a:latin typeface="+mn-ea"/>
              </a:rPr>
              <a:t>空间上</a:t>
            </a:r>
            <a:r>
              <a:rPr lang="en-US" altLang="zh-CN" sz="3200" spc="-10" dirty="0">
                <a:latin typeface="+mn-ea"/>
              </a:rPr>
              <a:t>positive</a:t>
            </a:r>
            <a:r>
              <a:rPr lang="zh-CN" altLang="en-US" sz="3200" spc="-10" dirty="0">
                <a:latin typeface="+mn-ea"/>
              </a:rPr>
              <a:t> </a:t>
            </a:r>
            <a:r>
              <a:rPr lang="en-US" altLang="zh-CN" sz="3200" spc="-10" dirty="0">
                <a:latin typeface="+mn-ea"/>
              </a:rPr>
              <a:t>rays</a:t>
            </a:r>
          </a:p>
          <a:p>
            <a:pPr marL="457200" indent="-457200">
              <a:lnSpc>
                <a:spcPct val="120000"/>
              </a:lnSpc>
              <a:buFont typeface="Wingdings" pitchFamily="2" charset="2"/>
              <a:buChar char="v"/>
            </a:pPr>
            <a:r>
              <a:rPr lang="zh-CN" altLang="en-CN" sz="3200" spc="-10" dirty="0">
                <a:latin typeface="+mn-ea"/>
              </a:rPr>
              <a:t>一维</a:t>
            </a:r>
            <a:r>
              <a:rPr lang="zh-CN" altLang="en-US" sz="3200" spc="-10" dirty="0">
                <a:latin typeface="+mn-ea"/>
              </a:rPr>
              <a:t>空间上</a:t>
            </a:r>
            <a:r>
              <a:rPr lang="en-US" altLang="zh-CN" sz="3200" spc="-10" dirty="0">
                <a:latin typeface="+mn-ea"/>
              </a:rPr>
              <a:t>positive</a:t>
            </a:r>
            <a:r>
              <a:rPr lang="zh-CN" altLang="en-US" sz="3200" spc="-10" dirty="0">
                <a:latin typeface="+mn-ea"/>
              </a:rPr>
              <a:t> </a:t>
            </a:r>
            <a:r>
              <a:rPr lang="en-US" altLang="zh-CN" sz="3200" spc="-10" dirty="0">
                <a:latin typeface="+mn-ea"/>
              </a:rPr>
              <a:t>intervals</a:t>
            </a:r>
          </a:p>
          <a:p>
            <a:pPr marL="457200" indent="-457200">
              <a:lnSpc>
                <a:spcPct val="120000"/>
              </a:lnSpc>
              <a:buFont typeface="Wingdings" pitchFamily="2" charset="2"/>
              <a:buChar char="v"/>
            </a:pPr>
            <a:r>
              <a:rPr lang="en-US" altLang="zh-CN" sz="3200" spc="-10" dirty="0">
                <a:latin typeface="+mn-ea"/>
              </a:rPr>
              <a:t>Convex</a:t>
            </a:r>
            <a:r>
              <a:rPr lang="zh-CN" altLang="en-US" sz="3200" spc="-10" dirty="0">
                <a:latin typeface="+mn-ea"/>
              </a:rPr>
              <a:t> </a:t>
            </a:r>
            <a:r>
              <a:rPr lang="en-US" altLang="zh-CN" sz="3200" spc="-10" dirty="0">
                <a:latin typeface="+mn-ea"/>
              </a:rPr>
              <a:t>set</a:t>
            </a:r>
          </a:p>
          <a:p>
            <a:pPr marL="457200" indent="-457200">
              <a:lnSpc>
                <a:spcPct val="120000"/>
              </a:lnSpc>
              <a:buFont typeface="Wingdings" pitchFamily="2" charset="2"/>
              <a:buChar char="v"/>
            </a:pPr>
            <a:r>
              <a:rPr lang="zh-CN" altLang="en-US" sz="3200" spc="-10" dirty="0">
                <a:latin typeface="+mn-ea"/>
              </a:rPr>
              <a:t>二维平面上的感知器模型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4FD4CE6-6503-7242-9653-2B8832D0CBD8}"/>
                  </a:ext>
                </a:extLst>
              </p:cNvPr>
              <p:cNvSpPr txBox="1"/>
              <p:nvPr/>
            </p:nvSpPr>
            <p:spPr>
              <a:xfrm>
                <a:off x="7263179" y="1865081"/>
                <a:ext cx="3036521" cy="523220"/>
              </a:xfrm>
              <a:prstGeom prst="rect">
                <a:avLst/>
              </a:prstGeom>
              <a:solidFill>
                <a:srgbClr val="F7B0A8"/>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+1</m:t>
                      </m:r>
                    </m:oMath>
                  </m:oMathPara>
                </a14:m>
                <a:endParaRPr lang="en-CN" sz="2800" dirty="0"/>
              </a:p>
            </p:txBody>
          </p:sp>
        </mc:Choice>
        <mc:Fallback xmlns="">
          <p:sp>
            <p:nvSpPr>
              <p:cNvPr id="11" name="TextBox 10">
                <a:extLst>
                  <a:ext uri="{FF2B5EF4-FFF2-40B4-BE49-F238E27FC236}">
                    <a16:creationId xmlns:a16="http://schemas.microsoft.com/office/drawing/2014/main" id="{14FD4CE6-6503-7242-9653-2B8832D0CBD8}"/>
                  </a:ext>
                </a:extLst>
              </p:cNvPr>
              <p:cNvSpPr txBox="1">
                <a:spLocks noRot="1" noChangeAspect="1" noMove="1" noResize="1" noEditPoints="1" noAdjustHandles="1" noChangeArrowheads="1" noChangeShapeType="1" noTextEdit="1"/>
              </p:cNvSpPr>
              <p:nvPr/>
            </p:nvSpPr>
            <p:spPr>
              <a:xfrm>
                <a:off x="7263179" y="1865081"/>
                <a:ext cx="3036521" cy="523220"/>
              </a:xfrm>
              <a:prstGeom prst="rect">
                <a:avLst/>
              </a:prstGeom>
              <a:blipFill>
                <a:blip r:embed="rId4"/>
                <a:stretch>
                  <a:fillRect b="-465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AED37C-D73B-874D-87E1-12C991C76B42}"/>
                  </a:ext>
                </a:extLst>
              </p:cNvPr>
              <p:cNvSpPr txBox="1"/>
              <p:nvPr/>
            </p:nvSpPr>
            <p:spPr>
              <a:xfrm>
                <a:off x="7263179" y="2401001"/>
                <a:ext cx="4065221" cy="700705"/>
              </a:xfrm>
              <a:prstGeom prst="rect">
                <a:avLst/>
              </a:prstGeom>
              <a:solidFill>
                <a:srgbClr val="F7B0A8"/>
              </a:solidFill>
            </p:spPr>
            <p:txBody>
              <a:bodyPr wrap="square">
                <a:spAutoFit/>
              </a:bodyPr>
              <a:lstStyle/>
              <a:p>
                <a:pPr algn="ct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f>
                      <m:fPr>
                        <m:ctrlPr>
                          <a:rPr lang="en-US" altLang="zh-CN" sz="2800" b="0" i="1" spc="-10" smtClean="0">
                            <a:latin typeface="Cambria Math" panose="02040503050406030204" pitchFamily="18" charset="0"/>
                          </a:rPr>
                        </m:ctrlPr>
                      </m:fPr>
                      <m:num>
                        <m:r>
                          <a:rPr lang="en-US" altLang="zh-CN" sz="2800" b="0" i="1" spc="-10" smtClean="0">
                            <a:latin typeface="Cambria Math" panose="02040503050406030204" pitchFamily="18" charset="0"/>
                          </a:rPr>
                          <m:t>1</m:t>
                        </m:r>
                      </m:num>
                      <m:den>
                        <m:r>
                          <a:rPr lang="en-US" altLang="zh-CN" sz="2800" b="0" i="1" spc="-10" smtClean="0">
                            <a:latin typeface="Cambria Math" panose="02040503050406030204" pitchFamily="18" charset="0"/>
                          </a:rPr>
                          <m:t>2</m:t>
                        </m:r>
                      </m:den>
                    </m:f>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𝑁</m:t>
                        </m:r>
                      </m:e>
                      <m:sup>
                        <m:r>
                          <a:rPr lang="en-US" altLang="zh-CN" sz="2800" b="0" i="1" spc="-10" smtClean="0">
                            <a:latin typeface="Cambria Math" panose="02040503050406030204" pitchFamily="18" charset="0"/>
                          </a:rPr>
                          <m:t>2</m:t>
                        </m:r>
                      </m:sup>
                    </m:sSup>
                    <m:r>
                      <a:rPr lang="en-US" altLang="zh-CN" sz="2800" b="0" i="1" spc="-10" smtClean="0">
                        <a:latin typeface="Cambria Math" panose="02040503050406030204" pitchFamily="18" charset="0"/>
                      </a:rPr>
                      <m:t>+</m:t>
                    </m:r>
                  </m:oMath>
                </a14:m>
                <a:r>
                  <a:rPr lang="en-US" altLang="zh-CN" sz="2800" spc="-10" dirty="0"/>
                  <a:t> </a:t>
                </a:r>
                <a14:m>
                  <m:oMath xmlns:m="http://schemas.openxmlformats.org/officeDocument/2006/math">
                    <m:f>
                      <m:fPr>
                        <m:ctrlPr>
                          <a:rPr lang="en-US" altLang="zh-CN" sz="2800" i="1" spc="-10">
                            <a:latin typeface="Cambria Math" panose="02040503050406030204" pitchFamily="18" charset="0"/>
                          </a:rPr>
                        </m:ctrlPr>
                      </m:fPr>
                      <m:num>
                        <m:r>
                          <a:rPr lang="en-US" altLang="zh-CN" sz="2800" i="1" spc="-10">
                            <a:latin typeface="Cambria Math" panose="02040503050406030204" pitchFamily="18" charset="0"/>
                          </a:rPr>
                          <m:t>1</m:t>
                        </m:r>
                      </m:num>
                      <m:den>
                        <m:r>
                          <a:rPr lang="en-US" altLang="zh-CN" sz="2800" i="1" spc="-10">
                            <a:latin typeface="Cambria Math" panose="02040503050406030204" pitchFamily="18" charset="0"/>
                          </a:rPr>
                          <m:t>2</m:t>
                        </m:r>
                      </m:den>
                    </m:f>
                    <m:r>
                      <a:rPr lang="en-CN" sz="2800" i="1" dirty="0" smtClean="0">
                        <a:latin typeface="Cambria Math" panose="02040503050406030204" pitchFamily="18" charset="0"/>
                      </a:rPr>
                      <m:t>𝑁</m:t>
                    </m:r>
                    <m:r>
                      <a:rPr lang="en-CN" sz="2800" i="1" dirty="0" smtClean="0">
                        <a:latin typeface="Cambria Math" panose="02040503050406030204" pitchFamily="18" charset="0"/>
                      </a:rPr>
                      <m:t>+1</m:t>
                    </m:r>
                  </m:oMath>
                </a14:m>
                <a:endParaRPr lang="en-CN" sz="2800" dirty="0"/>
              </a:p>
            </p:txBody>
          </p:sp>
        </mc:Choice>
        <mc:Fallback xmlns="">
          <p:sp>
            <p:nvSpPr>
              <p:cNvPr id="12" name="TextBox 11">
                <a:extLst>
                  <a:ext uri="{FF2B5EF4-FFF2-40B4-BE49-F238E27FC236}">
                    <a16:creationId xmlns:a16="http://schemas.microsoft.com/office/drawing/2014/main" id="{01AED37C-D73B-874D-87E1-12C991C76B42}"/>
                  </a:ext>
                </a:extLst>
              </p:cNvPr>
              <p:cNvSpPr txBox="1">
                <a:spLocks noRot="1" noChangeAspect="1" noMove="1" noResize="1" noEditPoints="1" noAdjustHandles="1" noChangeArrowheads="1" noChangeShapeType="1" noTextEdit="1"/>
              </p:cNvSpPr>
              <p:nvPr/>
            </p:nvSpPr>
            <p:spPr>
              <a:xfrm>
                <a:off x="7263179" y="2401001"/>
                <a:ext cx="4065221" cy="700705"/>
              </a:xfrm>
              <a:prstGeom prst="rect">
                <a:avLst/>
              </a:prstGeom>
              <a:blipFill>
                <a:blip r:embed="rId5"/>
                <a:stretch>
                  <a:fillRect b="-3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C7A181-DDBB-ED4E-AA07-AB30A4B6F611}"/>
                  </a:ext>
                </a:extLst>
              </p:cNvPr>
              <p:cNvSpPr txBox="1"/>
              <p:nvPr/>
            </p:nvSpPr>
            <p:spPr>
              <a:xfrm>
                <a:off x="7263179" y="3114406"/>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3" name="TextBox 12">
                <a:extLst>
                  <a:ext uri="{FF2B5EF4-FFF2-40B4-BE49-F238E27FC236}">
                    <a16:creationId xmlns:a16="http://schemas.microsoft.com/office/drawing/2014/main" id="{02C7A181-DDBB-ED4E-AA07-AB30A4B6F611}"/>
                  </a:ext>
                </a:extLst>
              </p:cNvPr>
              <p:cNvSpPr txBox="1">
                <a:spLocks noRot="1" noChangeAspect="1" noMove="1" noResize="1" noEditPoints="1" noAdjustHandles="1" noChangeArrowheads="1" noChangeShapeType="1" noTextEdit="1"/>
              </p:cNvSpPr>
              <p:nvPr/>
            </p:nvSpPr>
            <p:spPr>
              <a:xfrm>
                <a:off x="7263179" y="3114406"/>
                <a:ext cx="2706321" cy="523220"/>
              </a:xfrm>
              <a:prstGeom prst="rect">
                <a:avLst/>
              </a:prstGeom>
              <a:blipFill>
                <a:blip r:embed="rId6"/>
                <a:stretch>
                  <a:fillRect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E095FB-D85C-3C4D-ADBC-91C791214A22}"/>
                  </a:ext>
                </a:extLst>
              </p:cNvPr>
              <p:cNvSpPr txBox="1"/>
              <p:nvPr/>
            </p:nvSpPr>
            <p:spPr>
              <a:xfrm>
                <a:off x="7263178" y="3649193"/>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dirty="0" smtClean="0">
                          <a:latin typeface="Cambria Math" panose="02040503050406030204" pitchFamily="18" charset="0"/>
                          <a:ea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5" name="TextBox 14">
                <a:extLst>
                  <a:ext uri="{FF2B5EF4-FFF2-40B4-BE49-F238E27FC236}">
                    <a16:creationId xmlns:a16="http://schemas.microsoft.com/office/drawing/2014/main" id="{C7E095FB-D85C-3C4D-ADBC-91C791214A22}"/>
                  </a:ext>
                </a:extLst>
              </p:cNvPr>
              <p:cNvSpPr txBox="1">
                <a:spLocks noRot="1" noChangeAspect="1" noMove="1" noResize="1" noEditPoints="1" noAdjustHandles="1" noChangeArrowheads="1" noChangeShapeType="1" noTextEdit="1"/>
              </p:cNvSpPr>
              <p:nvPr/>
            </p:nvSpPr>
            <p:spPr>
              <a:xfrm>
                <a:off x="7263178" y="3649193"/>
                <a:ext cx="2706321" cy="523220"/>
              </a:xfrm>
              <a:prstGeom prst="rect">
                <a:avLst/>
              </a:prstGeom>
              <a:blipFill>
                <a:blip r:embed="rId7"/>
                <a:stretch>
                  <a:fillRect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6C87C79B-50F2-FD46-9D9D-A9676FA6D661}"/>
                  </a:ext>
                </a:extLst>
              </p:cNvPr>
              <p:cNvSpPr txBox="1"/>
              <p:nvPr/>
            </p:nvSpPr>
            <p:spPr>
              <a:xfrm>
                <a:off x="283480" y="4362598"/>
                <a:ext cx="12086320" cy="639983"/>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若</a:t>
                </a:r>
                <a14:m>
                  <m:oMath xmlns:m="http://schemas.openxmlformats.org/officeDocument/2006/math">
                    <m:r>
                      <a:rPr lang="en-US" altLang="zh-CN" sz="3200" b="0" i="1" spc="-10" dirty="0" smtClean="0">
                        <a:latin typeface="Cambria Math" panose="02040503050406030204" pitchFamily="18" charset="0"/>
                      </a:rPr>
                      <m:t>𝑘</m:t>
                    </m:r>
                  </m:oMath>
                </a14:m>
                <a:r>
                  <a:rPr lang="zh-CN" altLang="en-US" sz="3200" spc="-10" dirty="0">
                    <a:latin typeface="+mn-ea"/>
                  </a:rPr>
                  <a:t>个样本的任意输入都不能被</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CN" sz="3200" spc="-10" dirty="0">
                    <a:latin typeface="+mn-ea"/>
                  </a:rPr>
                  <a:t>所</a:t>
                </a:r>
                <a:r>
                  <a:rPr lang="zh-CN" altLang="en-US" sz="3200" spc="-10" dirty="0">
                    <a:latin typeface="+mn-ea"/>
                  </a:rPr>
                  <a:t>打散，即</a:t>
                </a:r>
                <a14:m>
                  <m:oMath xmlns:m="http://schemas.openxmlformats.org/officeDocument/2006/math">
                    <m:r>
                      <a:rPr lang="zh-CN" altLang="en-US" sz="3200" b="0" i="0" spc="-10" smtClean="0">
                        <a:latin typeface="Cambria Math" panose="02040503050406030204" pitchFamily="18" charset="0"/>
                      </a:rPr>
                      <m:t> </m:t>
                    </m:r>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𝑚</m:t>
                        </m:r>
                      </m:e>
                      <m:sub>
                        <m:r>
                          <a:rPr lang="en-US" altLang="zh-CN" sz="3200" i="1" spc="-10" smtClean="0">
                            <a:latin typeface="Cambria Math" panose="02040503050406030204" pitchFamily="18" charset="0"/>
                            <a:ea typeface="Cambria Math" panose="02040503050406030204" pitchFamily="18" charset="0"/>
                          </a:rPr>
                          <m:t>ℋ</m:t>
                        </m:r>
                      </m:sub>
                    </m:sSub>
                    <m:r>
                      <a:rPr lang="en-US" altLang="zh-CN" sz="3200" b="0" i="1" spc="-10" smtClean="0">
                        <a:latin typeface="Cambria Math" panose="02040503050406030204" pitchFamily="18" charset="0"/>
                      </a:rPr>
                      <m:t>(</m:t>
                    </m:r>
                    <m:r>
                      <a:rPr lang="en-US" altLang="zh-CN" sz="3200" b="0" i="1" spc="-10" smtClean="0">
                        <a:latin typeface="Cambria Math" panose="02040503050406030204" pitchFamily="18" charset="0"/>
                      </a:rPr>
                      <m:t>𝑘</m:t>
                    </m:r>
                    <m:r>
                      <a:rPr lang="en-US" altLang="zh-CN" sz="3200" b="0" i="1" spc="-10" smtClean="0">
                        <a:latin typeface="Cambria Math" panose="02040503050406030204" pitchFamily="18" charset="0"/>
                      </a:rPr>
                      <m:t>)&lt;</m:t>
                    </m:r>
                    <m:sSup>
                      <m:sSupPr>
                        <m:ctrlPr>
                          <a:rPr lang="en-US" altLang="zh-CN" sz="3200" b="0" i="1" spc="-10" smtClean="0">
                            <a:latin typeface="Cambria Math" panose="02040503050406030204" pitchFamily="18" charset="0"/>
                            <a:ea typeface="Cambria Math" panose="02040503050406030204" pitchFamily="18" charset="0"/>
                          </a:rPr>
                        </m:ctrlPr>
                      </m:sSupPr>
                      <m:e>
                        <m:r>
                          <a:rPr lang="en-US" altLang="zh-CN" sz="3200" b="0" i="1" spc="-10" smtClean="0">
                            <a:latin typeface="Cambria Math" panose="02040503050406030204" pitchFamily="18" charset="0"/>
                            <a:ea typeface="Cambria Math" panose="02040503050406030204" pitchFamily="18" charset="0"/>
                          </a:rPr>
                          <m:t>2</m:t>
                        </m:r>
                      </m:e>
                      <m:sup>
                        <m:r>
                          <a:rPr lang="en-US" altLang="zh-CN" sz="3200" b="0" i="1" spc="-10" smtClean="0">
                            <a:latin typeface="Cambria Math" panose="02040503050406030204" pitchFamily="18" charset="0"/>
                            <a:ea typeface="Cambria Math" panose="02040503050406030204" pitchFamily="18" charset="0"/>
                          </a:rPr>
                          <m:t>𝑘</m:t>
                        </m:r>
                      </m:sup>
                    </m:sSup>
                  </m:oMath>
                </a14:m>
                <a:endParaRPr lang="en-US" altLang="zh-CN" sz="3200" spc="-10" dirty="0">
                  <a:latin typeface="+mn-ea"/>
                </a:endParaRPr>
              </a:p>
            </p:txBody>
          </p:sp>
        </mc:Choice>
        <mc:Fallback xmlns="">
          <p:sp>
            <p:nvSpPr>
              <p:cNvPr id="22" name="文本框 119">
                <a:extLst>
                  <a:ext uri="{FF2B5EF4-FFF2-40B4-BE49-F238E27FC236}">
                    <a16:creationId xmlns:a16="http://schemas.microsoft.com/office/drawing/2014/main" id="{6C87C79B-50F2-FD46-9D9D-A9676FA6D661}"/>
                  </a:ext>
                </a:extLst>
              </p:cNvPr>
              <p:cNvSpPr txBox="1">
                <a:spLocks noRot="1" noChangeAspect="1" noMove="1" noResize="1" noEditPoints="1" noAdjustHandles="1" noChangeArrowheads="1" noChangeShapeType="1" noTextEdit="1"/>
              </p:cNvSpPr>
              <p:nvPr/>
            </p:nvSpPr>
            <p:spPr>
              <a:xfrm>
                <a:off x="283480" y="4362598"/>
                <a:ext cx="12086320" cy="639983"/>
              </a:xfrm>
              <a:prstGeom prst="rect">
                <a:avLst/>
              </a:prstGeom>
              <a:blipFill>
                <a:blip r:embed="rId8"/>
                <a:stretch>
                  <a:fillRect l="-1155" t="-3846" b="-2884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119">
                <a:extLst>
                  <a:ext uri="{FF2B5EF4-FFF2-40B4-BE49-F238E27FC236}">
                    <a16:creationId xmlns:a16="http://schemas.microsoft.com/office/drawing/2014/main" id="{7701733F-4AF4-9249-89A8-A49501384C5F}"/>
                  </a:ext>
                </a:extLst>
              </p:cNvPr>
              <p:cNvSpPr txBox="1"/>
              <p:nvPr/>
            </p:nvSpPr>
            <p:spPr>
              <a:xfrm>
                <a:off x="751110" y="5080635"/>
                <a:ext cx="10932890" cy="1224118"/>
              </a:xfrm>
              <a:prstGeom prst="rect">
                <a:avLst/>
              </a:prstGeom>
              <a:noFill/>
            </p:spPr>
            <p:txBody>
              <a:bodyPr wrap="square" rtlCol="0">
                <a:spAutoFit/>
              </a:bodyPr>
              <a:lstStyle/>
              <a:p>
                <a:pPr>
                  <a:lnSpc>
                    <a:spcPct val="120000"/>
                  </a:lnSpc>
                </a:pPr>
                <a:r>
                  <a:rPr lang="zh-CN" altLang="en-US" sz="3200" spc="-10" dirty="0">
                    <a:latin typeface="+mn-ea"/>
                  </a:rPr>
                  <a:t>则称</a:t>
                </a:r>
                <a14:m>
                  <m:oMath xmlns:m="http://schemas.openxmlformats.org/officeDocument/2006/math">
                    <m:r>
                      <a:rPr lang="en-US" altLang="zh-CN" sz="3200" i="1" spc="-10" dirty="0" smtClean="0">
                        <a:latin typeface="Cambria Math" panose="02040503050406030204" pitchFamily="18" charset="0"/>
                      </a:rPr>
                      <m:t>𝑘</m:t>
                    </m:r>
                  </m:oMath>
                </a14:m>
                <a:r>
                  <a:rPr lang="zh-CN" altLang="en-US" sz="3200" spc="-10" dirty="0">
                    <a:latin typeface="+mn-ea"/>
                  </a:rPr>
                  <a:t>为</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的</a:t>
                </a:r>
                <a:r>
                  <a:rPr lang="en-US" altLang="zh-CN" sz="3200" spc="-10" dirty="0">
                    <a:solidFill>
                      <a:srgbClr val="FF0000"/>
                    </a:solidFill>
                    <a:latin typeface="+mn-ea"/>
                  </a:rPr>
                  <a:t>break</a:t>
                </a:r>
                <a:r>
                  <a:rPr lang="zh-CN" altLang="en-US" sz="3200" spc="-10" dirty="0">
                    <a:solidFill>
                      <a:srgbClr val="FF0000"/>
                    </a:solidFill>
                    <a:latin typeface="+mn-ea"/>
                  </a:rPr>
                  <a:t> </a:t>
                </a:r>
                <a:r>
                  <a:rPr lang="en-US" altLang="zh-CN" sz="3200" spc="-10" dirty="0">
                    <a:solidFill>
                      <a:srgbClr val="FF0000"/>
                    </a:solidFill>
                    <a:latin typeface="+mn-ea"/>
                  </a:rPr>
                  <a:t>point</a:t>
                </a:r>
                <a:r>
                  <a:rPr lang="zh-CN" altLang="en-US" sz="3200" spc="-10" dirty="0">
                    <a:solidFill>
                      <a:srgbClr val="FF0000"/>
                    </a:solidFill>
                    <a:latin typeface="+mn-ea"/>
                  </a:rPr>
                  <a:t>（突破口）</a:t>
                </a:r>
                <a:r>
                  <a:rPr lang="zh-CN" altLang="en-US" sz="3200" spc="-10" dirty="0">
                    <a:latin typeface="+mn-ea"/>
                  </a:rPr>
                  <a:t>，且</a:t>
                </a:r>
                <a14:m>
                  <m:oMath xmlns:m="http://schemas.openxmlformats.org/officeDocument/2006/math">
                    <m:r>
                      <a:rPr lang="en-US" altLang="zh-CN" sz="3200" b="0" i="1" spc="-10" smtClean="0">
                        <a:latin typeface="Cambria Math" panose="02040503050406030204" pitchFamily="18" charset="0"/>
                      </a:rPr>
                      <m:t>𝑘</m:t>
                    </m:r>
                    <m:r>
                      <a:rPr lang="en-US" altLang="zh-CN" sz="3200" b="0" i="1" spc="-10" smtClean="0">
                        <a:latin typeface="Cambria Math" panose="02040503050406030204" pitchFamily="18" charset="0"/>
                      </a:rPr>
                      <m:t>+1, </m:t>
                    </m:r>
                    <m:r>
                      <a:rPr lang="en-US" altLang="zh-CN" sz="3200" b="0" i="1" spc="-10" smtClean="0">
                        <a:latin typeface="Cambria Math" panose="02040503050406030204" pitchFamily="18" charset="0"/>
                      </a:rPr>
                      <m:t>𝑘</m:t>
                    </m:r>
                    <m:r>
                      <a:rPr lang="en-US" altLang="zh-CN" sz="3200" b="0" i="1" spc="-10" smtClean="0">
                        <a:latin typeface="Cambria Math" panose="02040503050406030204" pitchFamily="18" charset="0"/>
                      </a:rPr>
                      <m:t>+2,…</m:t>
                    </m:r>
                  </m:oMath>
                </a14:m>
                <a:r>
                  <a:rPr lang="zh-CN" altLang="en-US" sz="3200" spc="-10" dirty="0">
                    <a:latin typeface="+mn-ea"/>
                  </a:rPr>
                  <a:t>也是</a:t>
                </a:r>
                <a:r>
                  <a:rPr lang="en-US" altLang="zh-CN" sz="3200" spc="-10" dirty="0">
                    <a:latin typeface="+mn-ea"/>
                  </a:rPr>
                  <a:t>break</a:t>
                </a:r>
                <a:r>
                  <a:rPr lang="zh-CN" altLang="en-US" sz="3200" spc="-10" dirty="0">
                    <a:latin typeface="+mn-ea"/>
                  </a:rPr>
                  <a:t> </a:t>
                </a:r>
                <a:r>
                  <a:rPr lang="en-US" altLang="zh-CN" sz="3200" spc="-10" dirty="0">
                    <a:latin typeface="+mn-ea"/>
                  </a:rPr>
                  <a:t>point</a:t>
                </a:r>
                <a:r>
                  <a:rPr lang="zh-CN" altLang="en-US" sz="3200" spc="-10" dirty="0">
                    <a:latin typeface="+mn-ea"/>
                  </a:rPr>
                  <a:t>。我们关注最小的</a:t>
                </a:r>
                <a:r>
                  <a:rPr lang="en-US" altLang="zh-CN" sz="3200" spc="-10" dirty="0">
                    <a:latin typeface="+mn-ea"/>
                  </a:rPr>
                  <a:t>break</a:t>
                </a:r>
                <a:r>
                  <a:rPr lang="zh-CN" altLang="en-US" sz="3200" spc="-10" dirty="0">
                    <a:latin typeface="+mn-ea"/>
                  </a:rPr>
                  <a:t> </a:t>
                </a:r>
                <a:r>
                  <a:rPr lang="en-US" altLang="zh-CN" sz="3200" spc="-10" dirty="0">
                    <a:latin typeface="+mn-ea"/>
                  </a:rPr>
                  <a:t>point</a:t>
                </a:r>
              </a:p>
            </p:txBody>
          </p:sp>
        </mc:Choice>
        <mc:Fallback xmlns="">
          <p:sp>
            <p:nvSpPr>
              <p:cNvPr id="24" name="文本框 119">
                <a:extLst>
                  <a:ext uri="{FF2B5EF4-FFF2-40B4-BE49-F238E27FC236}">
                    <a16:creationId xmlns:a16="http://schemas.microsoft.com/office/drawing/2014/main" id="{7701733F-4AF4-9249-89A8-A49501384C5F}"/>
                  </a:ext>
                </a:extLst>
              </p:cNvPr>
              <p:cNvSpPr txBox="1">
                <a:spLocks noRot="1" noChangeAspect="1" noMove="1" noResize="1" noEditPoints="1" noAdjustHandles="1" noChangeArrowheads="1" noChangeShapeType="1" noTextEdit="1"/>
              </p:cNvSpPr>
              <p:nvPr/>
            </p:nvSpPr>
            <p:spPr>
              <a:xfrm>
                <a:off x="751110" y="5080635"/>
                <a:ext cx="10932890" cy="1224118"/>
              </a:xfrm>
              <a:prstGeom prst="rect">
                <a:avLst/>
              </a:prstGeom>
              <a:blipFill>
                <a:blip r:embed="rId9"/>
                <a:stretch>
                  <a:fillRect l="-1392" t="-2041" b="-15306"/>
                </a:stretch>
              </a:blipFill>
            </p:spPr>
            <p:txBody>
              <a:bodyPr/>
              <a:lstStyle/>
              <a:p>
                <a:r>
                  <a:rPr lang="en-CN">
                    <a:noFill/>
                  </a:rPr>
                  <a:t> </a:t>
                </a:r>
              </a:p>
            </p:txBody>
          </p:sp>
        </mc:Fallback>
      </mc:AlternateContent>
    </p:spTree>
    <p:extLst>
      <p:ext uri="{BB962C8B-B14F-4D97-AF65-F5344CB8AC3E}">
        <p14:creationId xmlns:p14="http://schemas.microsoft.com/office/powerpoint/2010/main" val="3383222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p:sp>
        <p:nvSpPr>
          <p:cNvPr id="16" name="文本框 119">
            <a:extLst>
              <a:ext uri="{FF2B5EF4-FFF2-40B4-BE49-F238E27FC236}">
                <a16:creationId xmlns:a16="http://schemas.microsoft.com/office/drawing/2014/main" id="{CD45C9E1-81B9-424B-B737-573FE8F83B3E}"/>
              </a:ext>
            </a:extLst>
          </p:cNvPr>
          <p:cNvSpPr txBox="1"/>
          <p:nvPr/>
        </p:nvSpPr>
        <p:spPr>
          <a:xfrm>
            <a:off x="283480" y="9049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不同假设空间对应的</a:t>
            </a:r>
            <a:r>
              <a:rPr lang="zh-CN" altLang="en-US" sz="3200" b="1" spc="-10" dirty="0">
                <a:latin typeface="+mn-ea"/>
              </a:rPr>
              <a:t>最小</a:t>
            </a:r>
            <a:r>
              <a:rPr lang="en-CN" altLang="zh-CN" sz="3200" b="1" spc="-10" dirty="0">
                <a:latin typeface="+mn-ea"/>
              </a:rPr>
              <a:t>break</a:t>
            </a:r>
            <a:r>
              <a:rPr lang="zh-CN" altLang="en-US" sz="3200" b="1" spc="-10" dirty="0">
                <a:latin typeface="+mn-ea"/>
              </a:rPr>
              <a:t> </a:t>
            </a:r>
            <a:r>
              <a:rPr lang="en-US" altLang="zh-CN" sz="3200" b="1" spc="-10" dirty="0">
                <a:latin typeface="+mn-ea"/>
              </a:rPr>
              <a:t>point</a:t>
            </a:r>
          </a:p>
        </p:txBody>
      </p:sp>
      <p:sp>
        <p:nvSpPr>
          <p:cNvPr id="14" name="文本框 119">
            <a:extLst>
              <a:ext uri="{FF2B5EF4-FFF2-40B4-BE49-F238E27FC236}">
                <a16:creationId xmlns:a16="http://schemas.microsoft.com/office/drawing/2014/main" id="{B2ACD4DD-9013-2E4E-9185-93BC38199F49}"/>
              </a:ext>
            </a:extLst>
          </p:cNvPr>
          <p:cNvSpPr txBox="1"/>
          <p:nvPr/>
        </p:nvSpPr>
        <p:spPr>
          <a:xfrm>
            <a:off x="385080" y="1512433"/>
            <a:ext cx="7641320" cy="2405980"/>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rays</a:t>
            </a:r>
          </a:p>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intervals</a:t>
            </a:r>
          </a:p>
          <a:p>
            <a:pPr marL="457200" indent="-457200">
              <a:lnSpc>
                <a:spcPct val="120000"/>
              </a:lnSpc>
              <a:buFont typeface="Wingdings" pitchFamily="2" charset="2"/>
              <a:buChar char="v"/>
            </a:pPr>
            <a:r>
              <a:rPr lang="en-US" altLang="zh-CN" sz="3200" spc="-10" dirty="0">
                <a:latin typeface="+mn-ea"/>
              </a:rPr>
              <a:t>Convex</a:t>
            </a:r>
            <a:r>
              <a:rPr lang="zh-CN" altLang="en-US" sz="3200" spc="-10" dirty="0">
                <a:latin typeface="+mn-ea"/>
              </a:rPr>
              <a:t> </a:t>
            </a:r>
            <a:r>
              <a:rPr lang="en-US" altLang="zh-CN" sz="3200" spc="-10" dirty="0">
                <a:latin typeface="+mn-ea"/>
              </a:rPr>
              <a:t>set</a:t>
            </a:r>
          </a:p>
          <a:p>
            <a:pPr marL="457200" indent="-457200">
              <a:lnSpc>
                <a:spcPct val="120000"/>
              </a:lnSpc>
              <a:buFont typeface="Wingdings" pitchFamily="2" charset="2"/>
              <a:buChar char="v"/>
            </a:pPr>
            <a:r>
              <a:rPr lang="zh-CN" altLang="en-US" sz="3200" spc="-10" dirty="0">
                <a:latin typeface="+mn-ea"/>
              </a:rPr>
              <a:t>二维平面上的感知器模型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4FD4CE6-6503-7242-9653-2B8832D0CBD8}"/>
                  </a:ext>
                </a:extLst>
              </p:cNvPr>
              <p:cNvSpPr txBox="1"/>
              <p:nvPr/>
            </p:nvSpPr>
            <p:spPr>
              <a:xfrm>
                <a:off x="5624879" y="1598381"/>
                <a:ext cx="3036521" cy="523220"/>
              </a:xfrm>
              <a:prstGeom prst="rect">
                <a:avLst/>
              </a:prstGeom>
              <a:solidFill>
                <a:srgbClr val="F7B0A8"/>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+1</m:t>
                      </m:r>
                    </m:oMath>
                  </m:oMathPara>
                </a14:m>
                <a:endParaRPr lang="en-CN" sz="2800" dirty="0"/>
              </a:p>
            </p:txBody>
          </p:sp>
        </mc:Choice>
        <mc:Fallback xmlns="">
          <p:sp>
            <p:nvSpPr>
              <p:cNvPr id="11" name="TextBox 10">
                <a:extLst>
                  <a:ext uri="{FF2B5EF4-FFF2-40B4-BE49-F238E27FC236}">
                    <a16:creationId xmlns:a16="http://schemas.microsoft.com/office/drawing/2014/main" id="{14FD4CE6-6503-7242-9653-2B8832D0CBD8}"/>
                  </a:ext>
                </a:extLst>
              </p:cNvPr>
              <p:cNvSpPr txBox="1">
                <a:spLocks noRot="1" noChangeAspect="1" noMove="1" noResize="1" noEditPoints="1" noAdjustHandles="1" noChangeArrowheads="1" noChangeShapeType="1" noTextEdit="1"/>
              </p:cNvSpPr>
              <p:nvPr/>
            </p:nvSpPr>
            <p:spPr>
              <a:xfrm>
                <a:off x="5624879" y="1598381"/>
                <a:ext cx="3036521" cy="523220"/>
              </a:xfrm>
              <a:prstGeom prst="rect">
                <a:avLst/>
              </a:prstGeom>
              <a:blipFill>
                <a:blip r:embed="rId3"/>
                <a:stretch>
                  <a:fillRect b="-465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1AED37C-D73B-874D-87E1-12C991C76B42}"/>
                  </a:ext>
                </a:extLst>
              </p:cNvPr>
              <p:cNvSpPr txBox="1"/>
              <p:nvPr/>
            </p:nvSpPr>
            <p:spPr>
              <a:xfrm>
                <a:off x="5624879" y="2134301"/>
                <a:ext cx="4065221" cy="700705"/>
              </a:xfrm>
              <a:prstGeom prst="rect">
                <a:avLst/>
              </a:prstGeom>
              <a:solidFill>
                <a:srgbClr val="F7B0A8"/>
              </a:solidFill>
            </p:spPr>
            <p:txBody>
              <a:bodyPr wrap="square">
                <a:spAutoFit/>
              </a:bodyPr>
              <a:lstStyle/>
              <a:p>
                <a:pPr algn="ct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f>
                      <m:fPr>
                        <m:ctrlPr>
                          <a:rPr lang="en-US" altLang="zh-CN" sz="2800" b="0" i="1" spc="-10" smtClean="0">
                            <a:latin typeface="Cambria Math" panose="02040503050406030204" pitchFamily="18" charset="0"/>
                          </a:rPr>
                        </m:ctrlPr>
                      </m:fPr>
                      <m:num>
                        <m:r>
                          <a:rPr lang="en-US" altLang="zh-CN" sz="2800" b="0" i="1" spc="-10" smtClean="0">
                            <a:latin typeface="Cambria Math" panose="02040503050406030204" pitchFamily="18" charset="0"/>
                          </a:rPr>
                          <m:t>1</m:t>
                        </m:r>
                      </m:num>
                      <m:den>
                        <m:r>
                          <a:rPr lang="en-US" altLang="zh-CN" sz="2800" b="0" i="1" spc="-10" smtClean="0">
                            <a:latin typeface="Cambria Math" panose="02040503050406030204" pitchFamily="18" charset="0"/>
                          </a:rPr>
                          <m:t>2</m:t>
                        </m:r>
                      </m:den>
                    </m:f>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𝑁</m:t>
                        </m:r>
                      </m:e>
                      <m:sup>
                        <m:r>
                          <a:rPr lang="en-US" altLang="zh-CN" sz="2800" b="0" i="1" spc="-10" smtClean="0">
                            <a:latin typeface="Cambria Math" panose="02040503050406030204" pitchFamily="18" charset="0"/>
                          </a:rPr>
                          <m:t>2</m:t>
                        </m:r>
                      </m:sup>
                    </m:sSup>
                    <m:r>
                      <a:rPr lang="en-US" altLang="zh-CN" sz="2800" b="0" i="1" spc="-10" smtClean="0">
                        <a:latin typeface="Cambria Math" panose="02040503050406030204" pitchFamily="18" charset="0"/>
                      </a:rPr>
                      <m:t>+</m:t>
                    </m:r>
                  </m:oMath>
                </a14:m>
                <a:r>
                  <a:rPr lang="en-US" altLang="zh-CN" sz="2800" spc="-10" dirty="0"/>
                  <a:t> </a:t>
                </a:r>
                <a14:m>
                  <m:oMath xmlns:m="http://schemas.openxmlformats.org/officeDocument/2006/math">
                    <m:f>
                      <m:fPr>
                        <m:ctrlPr>
                          <a:rPr lang="en-US" altLang="zh-CN" sz="2800" i="1" spc="-10">
                            <a:latin typeface="Cambria Math" panose="02040503050406030204" pitchFamily="18" charset="0"/>
                          </a:rPr>
                        </m:ctrlPr>
                      </m:fPr>
                      <m:num>
                        <m:r>
                          <a:rPr lang="en-US" altLang="zh-CN" sz="2800" i="1" spc="-10">
                            <a:latin typeface="Cambria Math" panose="02040503050406030204" pitchFamily="18" charset="0"/>
                          </a:rPr>
                          <m:t>1</m:t>
                        </m:r>
                      </m:num>
                      <m:den>
                        <m:r>
                          <a:rPr lang="en-US" altLang="zh-CN" sz="2800" i="1" spc="-10">
                            <a:latin typeface="Cambria Math" panose="02040503050406030204" pitchFamily="18" charset="0"/>
                          </a:rPr>
                          <m:t>2</m:t>
                        </m:r>
                      </m:den>
                    </m:f>
                    <m:r>
                      <a:rPr lang="en-CN" sz="2800" i="1" dirty="0" smtClean="0">
                        <a:latin typeface="Cambria Math" panose="02040503050406030204" pitchFamily="18" charset="0"/>
                      </a:rPr>
                      <m:t>𝑁</m:t>
                    </m:r>
                    <m:r>
                      <a:rPr lang="en-CN" sz="2800" i="1" dirty="0" smtClean="0">
                        <a:latin typeface="Cambria Math" panose="02040503050406030204" pitchFamily="18" charset="0"/>
                      </a:rPr>
                      <m:t>+1</m:t>
                    </m:r>
                  </m:oMath>
                </a14:m>
                <a:endParaRPr lang="en-CN" sz="2800" dirty="0"/>
              </a:p>
            </p:txBody>
          </p:sp>
        </mc:Choice>
        <mc:Fallback xmlns="">
          <p:sp>
            <p:nvSpPr>
              <p:cNvPr id="12" name="TextBox 11">
                <a:extLst>
                  <a:ext uri="{FF2B5EF4-FFF2-40B4-BE49-F238E27FC236}">
                    <a16:creationId xmlns:a16="http://schemas.microsoft.com/office/drawing/2014/main" id="{01AED37C-D73B-874D-87E1-12C991C76B42}"/>
                  </a:ext>
                </a:extLst>
              </p:cNvPr>
              <p:cNvSpPr txBox="1">
                <a:spLocks noRot="1" noChangeAspect="1" noMove="1" noResize="1" noEditPoints="1" noAdjustHandles="1" noChangeArrowheads="1" noChangeShapeType="1" noTextEdit="1"/>
              </p:cNvSpPr>
              <p:nvPr/>
            </p:nvSpPr>
            <p:spPr>
              <a:xfrm>
                <a:off x="5624879" y="2134301"/>
                <a:ext cx="4065221" cy="700705"/>
              </a:xfrm>
              <a:prstGeom prst="rect">
                <a:avLst/>
              </a:prstGeom>
              <a:blipFill>
                <a:blip r:embed="rId4"/>
                <a:stretch>
                  <a:fillRect b="-3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02C7A181-DDBB-ED4E-AA07-AB30A4B6F611}"/>
                  </a:ext>
                </a:extLst>
              </p:cNvPr>
              <p:cNvSpPr txBox="1"/>
              <p:nvPr/>
            </p:nvSpPr>
            <p:spPr>
              <a:xfrm>
                <a:off x="5624879" y="2847706"/>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3" name="TextBox 12">
                <a:extLst>
                  <a:ext uri="{FF2B5EF4-FFF2-40B4-BE49-F238E27FC236}">
                    <a16:creationId xmlns:a16="http://schemas.microsoft.com/office/drawing/2014/main" id="{02C7A181-DDBB-ED4E-AA07-AB30A4B6F611}"/>
                  </a:ext>
                </a:extLst>
              </p:cNvPr>
              <p:cNvSpPr txBox="1">
                <a:spLocks noRot="1" noChangeAspect="1" noMove="1" noResize="1" noEditPoints="1" noAdjustHandles="1" noChangeArrowheads="1" noChangeShapeType="1" noTextEdit="1"/>
              </p:cNvSpPr>
              <p:nvPr/>
            </p:nvSpPr>
            <p:spPr>
              <a:xfrm>
                <a:off x="5624879" y="2847706"/>
                <a:ext cx="2706321" cy="523220"/>
              </a:xfrm>
              <a:prstGeom prst="rect">
                <a:avLst/>
              </a:prstGeom>
              <a:blipFill>
                <a:blip r:embed="rId5"/>
                <a:stretch>
                  <a:fillRect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7E095FB-D85C-3C4D-ADBC-91C791214A22}"/>
                  </a:ext>
                </a:extLst>
              </p:cNvPr>
              <p:cNvSpPr txBox="1"/>
              <p:nvPr/>
            </p:nvSpPr>
            <p:spPr>
              <a:xfrm>
                <a:off x="5624878" y="3382493"/>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dirty="0" smtClean="0">
                          <a:latin typeface="Cambria Math" panose="02040503050406030204" pitchFamily="18" charset="0"/>
                          <a:ea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5" name="TextBox 14">
                <a:extLst>
                  <a:ext uri="{FF2B5EF4-FFF2-40B4-BE49-F238E27FC236}">
                    <a16:creationId xmlns:a16="http://schemas.microsoft.com/office/drawing/2014/main" id="{C7E095FB-D85C-3C4D-ADBC-91C791214A22}"/>
                  </a:ext>
                </a:extLst>
              </p:cNvPr>
              <p:cNvSpPr txBox="1">
                <a:spLocks noRot="1" noChangeAspect="1" noMove="1" noResize="1" noEditPoints="1" noAdjustHandles="1" noChangeArrowheads="1" noChangeShapeType="1" noTextEdit="1"/>
              </p:cNvSpPr>
              <p:nvPr/>
            </p:nvSpPr>
            <p:spPr>
              <a:xfrm>
                <a:off x="5624878" y="3382493"/>
                <a:ext cx="2706321" cy="523220"/>
              </a:xfrm>
              <a:prstGeom prst="rect">
                <a:avLst/>
              </a:prstGeom>
              <a:blipFill>
                <a:blip r:embed="rId6"/>
                <a:stretch>
                  <a:fillRect b="-7143"/>
                </a:stretch>
              </a:blipFill>
            </p:spPr>
            <p:txBody>
              <a:bodyPr/>
              <a:lstStyle/>
              <a:p>
                <a:r>
                  <a:rPr lang="en-CN">
                    <a:noFill/>
                  </a:rPr>
                  <a:t> </a:t>
                </a:r>
              </a:p>
            </p:txBody>
          </p:sp>
        </mc:Fallback>
      </mc:AlternateContent>
      <p:sp>
        <p:nvSpPr>
          <p:cNvPr id="17" name="文本框 119">
            <a:extLst>
              <a:ext uri="{FF2B5EF4-FFF2-40B4-BE49-F238E27FC236}">
                <a16:creationId xmlns:a16="http://schemas.microsoft.com/office/drawing/2014/main" id="{14A98CA4-0B36-2B49-AC96-A00425F6912F}"/>
              </a:ext>
            </a:extLst>
          </p:cNvPr>
          <p:cNvSpPr txBox="1"/>
          <p:nvPr/>
        </p:nvSpPr>
        <p:spPr>
          <a:xfrm>
            <a:off x="10251170" y="1499733"/>
            <a:ext cx="899430" cy="2405980"/>
          </a:xfrm>
          <a:prstGeom prst="rect">
            <a:avLst/>
          </a:prstGeom>
          <a:solidFill>
            <a:schemeClr val="accent5">
              <a:lumMod val="20000"/>
              <a:lumOff val="80000"/>
            </a:schemeClr>
          </a:solidFill>
        </p:spPr>
        <p:txBody>
          <a:bodyPr wrap="square" rtlCol="0">
            <a:spAutoFit/>
          </a:bodyPr>
          <a:lstStyle/>
          <a:p>
            <a:pPr>
              <a:lnSpc>
                <a:spcPct val="120000"/>
              </a:lnSpc>
            </a:pPr>
            <a:r>
              <a:rPr lang="en-US" altLang="zh-CN" sz="3200" b="1" spc="-10" dirty="0">
                <a:solidFill>
                  <a:srgbClr val="FF0000"/>
                </a:solidFill>
                <a:latin typeface="+mn-ea"/>
              </a:rPr>
              <a:t>2</a:t>
            </a:r>
            <a:endParaRPr lang="en-CN" altLang="zh-CN" sz="3200" b="1" spc="-10" dirty="0">
              <a:solidFill>
                <a:srgbClr val="FF0000"/>
              </a:solidFill>
              <a:latin typeface="+mn-ea"/>
            </a:endParaRPr>
          </a:p>
          <a:p>
            <a:pPr>
              <a:lnSpc>
                <a:spcPct val="120000"/>
              </a:lnSpc>
            </a:pPr>
            <a:r>
              <a:rPr lang="en-US" altLang="zh-CN" sz="3200" b="1" spc="-10" dirty="0">
                <a:solidFill>
                  <a:srgbClr val="FF0000"/>
                </a:solidFill>
                <a:latin typeface="+mn-ea"/>
              </a:rPr>
              <a:t>3</a:t>
            </a:r>
            <a:endParaRPr lang="en-CN" altLang="zh-CN" sz="3200" b="1" spc="-10" dirty="0">
              <a:solidFill>
                <a:srgbClr val="FF0000"/>
              </a:solidFill>
              <a:latin typeface="+mn-ea"/>
            </a:endParaRPr>
          </a:p>
          <a:p>
            <a:pPr>
              <a:lnSpc>
                <a:spcPct val="120000"/>
              </a:lnSpc>
            </a:pPr>
            <a:r>
              <a:rPr lang="en-US" altLang="zh-CN" sz="3200" b="1" spc="-10" dirty="0">
                <a:solidFill>
                  <a:srgbClr val="FF0000"/>
                </a:solidFill>
                <a:latin typeface="+mn-ea"/>
              </a:rPr>
              <a:t>\</a:t>
            </a:r>
            <a:endParaRPr lang="en-CN" altLang="zh-CN" sz="3200" b="1" spc="-10" dirty="0">
              <a:solidFill>
                <a:srgbClr val="FF0000"/>
              </a:solidFill>
              <a:latin typeface="+mn-ea"/>
            </a:endParaRPr>
          </a:p>
          <a:p>
            <a:pPr>
              <a:lnSpc>
                <a:spcPct val="120000"/>
              </a:lnSpc>
            </a:pPr>
            <a:r>
              <a:rPr lang="en-US" altLang="zh-CN" sz="3200" b="1" spc="-10" dirty="0">
                <a:solidFill>
                  <a:srgbClr val="FF0000"/>
                </a:solidFill>
                <a:latin typeface="+mn-ea"/>
              </a:rPr>
              <a:t>4</a:t>
            </a:r>
          </a:p>
        </p:txBody>
      </p:sp>
      <mc:AlternateContent xmlns:mc="http://schemas.openxmlformats.org/markup-compatibility/2006" xmlns:a14="http://schemas.microsoft.com/office/drawing/2010/main">
        <mc:Choice Requires="a14">
          <p:sp>
            <p:nvSpPr>
              <p:cNvPr id="18" name="文本框 119">
                <a:extLst>
                  <a:ext uri="{FF2B5EF4-FFF2-40B4-BE49-F238E27FC236}">
                    <a16:creationId xmlns:a16="http://schemas.microsoft.com/office/drawing/2014/main" id="{BF36D571-0039-9E4A-B871-5BC6A6C5AFE2}"/>
                  </a:ext>
                </a:extLst>
              </p:cNvPr>
              <p:cNvSpPr txBox="1"/>
              <p:nvPr/>
            </p:nvSpPr>
            <p:spPr>
              <a:xfrm>
                <a:off x="90940" y="4082434"/>
                <a:ext cx="12010120" cy="639983"/>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solidFill>
                      <a:schemeClr val="accent1"/>
                    </a:solidFill>
                    <a:latin typeface="+mn-ea"/>
                  </a:rPr>
                  <a:t>定理：</a:t>
                </a:r>
                <a:r>
                  <a:rPr lang="zh-CN" altLang="en-US" sz="3200" b="1" spc="-10" dirty="0">
                    <a:latin typeface="+mn-ea"/>
                  </a:rPr>
                  <a:t>若存在</a:t>
                </a:r>
                <a:r>
                  <a:rPr lang="en-US" altLang="zh-CN" sz="3200" b="1" spc="-10" dirty="0">
                    <a:latin typeface="+mn-ea"/>
                  </a:rPr>
                  <a:t>break</a:t>
                </a:r>
                <a:r>
                  <a:rPr lang="zh-CN" altLang="en-US" sz="3200" b="1" spc="-10" dirty="0">
                    <a:latin typeface="+mn-ea"/>
                  </a:rPr>
                  <a:t> </a:t>
                </a:r>
                <a:r>
                  <a:rPr lang="en-US" altLang="zh-CN" sz="3200" b="1" spc="-10" dirty="0">
                    <a:latin typeface="+mn-ea"/>
                  </a:rPr>
                  <a:t>point</a:t>
                </a:r>
                <a:r>
                  <a:rPr lang="zh-CN" altLang="en-US" sz="3200" b="1" spc="-10" dirty="0">
                    <a:latin typeface="+mn-ea"/>
                  </a:rPr>
                  <a:t> </a:t>
                </a:r>
                <a14:m>
                  <m:oMath xmlns:m="http://schemas.openxmlformats.org/officeDocument/2006/math">
                    <m:r>
                      <a:rPr lang="en-US" altLang="zh-CN" sz="3200" b="1" i="1" spc="-10" smtClean="0">
                        <a:latin typeface="Cambria Math" panose="02040503050406030204" pitchFamily="18" charset="0"/>
                      </a:rPr>
                      <m:t>𝒌</m:t>
                    </m:r>
                    <m:r>
                      <a:rPr lang="en-US" altLang="zh-CN" sz="3200" b="0" i="1" spc="-10" smtClean="0">
                        <a:latin typeface="Cambria Math" panose="02040503050406030204" pitchFamily="18" charset="0"/>
                        <a:ea typeface="Cambria Math" panose="02040503050406030204" pitchFamily="18" charset="0"/>
                      </a:rPr>
                      <m:t>≥3</m:t>
                    </m:r>
                  </m:oMath>
                </a14:m>
                <a:r>
                  <a:rPr lang="zh-CN" altLang="en-US" sz="3200" spc="-10" dirty="0">
                    <a:latin typeface="+mn-ea"/>
                  </a:rPr>
                  <a:t>，且</a:t>
                </a:r>
                <a14:m>
                  <m:oMath xmlns:m="http://schemas.openxmlformats.org/officeDocument/2006/math">
                    <m:r>
                      <a:rPr lang="en-US" altLang="zh-CN" sz="3200" b="0" i="1" spc="-10" smtClean="0">
                        <a:latin typeface="Cambria Math" panose="02040503050406030204" pitchFamily="18" charset="0"/>
                      </a:rPr>
                      <m:t>𝑁</m:t>
                    </m:r>
                    <m:r>
                      <a:rPr lang="en-US" altLang="zh-CN" sz="3200" b="0" i="1" spc="-10" smtClean="0">
                        <a:latin typeface="Cambria Math" panose="02040503050406030204" pitchFamily="18" charset="0"/>
                        <a:ea typeface="Cambria Math" panose="02040503050406030204" pitchFamily="18" charset="0"/>
                      </a:rPr>
                      <m:t>≥2</m:t>
                    </m:r>
                  </m:oMath>
                </a14:m>
                <a:r>
                  <a:rPr lang="zh-CN" altLang="en-US" sz="3200" spc="-10" dirty="0">
                    <a:latin typeface="+mn-ea"/>
                  </a:rPr>
                  <a:t>，则</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d>
                      <m:dPr>
                        <m:ctrlPr>
                          <a:rPr lang="en-US" altLang="zh-CN" sz="3200" i="1" spc="-10">
                            <a:solidFill>
                              <a:srgbClr val="FF0000"/>
                            </a:solidFill>
                            <a:latin typeface="Cambria Math" panose="02040503050406030204" pitchFamily="18" charset="0"/>
                            <a:ea typeface="Cambria Math" panose="02040503050406030204" pitchFamily="18" charset="0"/>
                          </a:rPr>
                        </m:ctrlPr>
                      </m:dPr>
                      <m:e>
                        <m:r>
                          <a:rPr lang="en-US" altLang="zh-CN" sz="3200" i="1" spc="-10">
                            <a:solidFill>
                              <a:srgbClr val="FF0000"/>
                            </a:solidFill>
                            <a:latin typeface="Cambria Math" panose="02040503050406030204" pitchFamily="18" charset="0"/>
                          </a:rPr>
                          <m:t>𝑁</m:t>
                        </m:r>
                      </m:e>
                    </m:d>
                    <m:r>
                      <a:rPr lang="en-US" altLang="zh-CN" sz="3200" b="0" i="1" spc="-10" dirty="0" smtClean="0">
                        <a:solidFill>
                          <a:srgbClr val="FF0000"/>
                        </a:solidFill>
                        <a:latin typeface="Cambria Math" panose="02040503050406030204" pitchFamily="18" charset="0"/>
                        <a:ea typeface="Cambria Math" panose="02040503050406030204" pitchFamily="18" charset="0"/>
                      </a:rPr>
                      <m:t>≤</m:t>
                    </m:r>
                    <m:sSup>
                      <m:sSupPr>
                        <m:ctrlPr>
                          <a:rPr lang="en-US" altLang="zh-CN" sz="3200" b="0" i="1" spc="-10" smtClean="0">
                            <a:solidFill>
                              <a:srgbClr val="FF0000"/>
                            </a:solidFill>
                            <a:latin typeface="Cambria Math" panose="02040503050406030204" pitchFamily="18" charset="0"/>
                            <a:ea typeface="Cambria Math" panose="02040503050406030204" pitchFamily="18" charset="0"/>
                          </a:rPr>
                        </m:ctrlPr>
                      </m:sSupPr>
                      <m:e>
                        <m:r>
                          <a:rPr lang="en-US" altLang="zh-CN" sz="3200" b="0" i="1" spc="-10" smtClean="0">
                            <a:solidFill>
                              <a:srgbClr val="FF0000"/>
                            </a:solidFill>
                            <a:latin typeface="Cambria Math" panose="02040503050406030204" pitchFamily="18" charset="0"/>
                            <a:ea typeface="Cambria Math" panose="02040503050406030204" pitchFamily="18" charset="0"/>
                          </a:rPr>
                          <m:t>𝑁</m:t>
                        </m:r>
                      </m:e>
                      <m:sup>
                        <m:r>
                          <a:rPr lang="en-US" altLang="zh-CN" sz="3200" b="0" i="1" spc="-10" smtClean="0">
                            <a:solidFill>
                              <a:srgbClr val="FF0000"/>
                            </a:solidFill>
                            <a:latin typeface="Cambria Math" panose="02040503050406030204" pitchFamily="18" charset="0"/>
                            <a:ea typeface="Cambria Math" panose="02040503050406030204" pitchFamily="18" charset="0"/>
                          </a:rPr>
                          <m:t>𝑘</m:t>
                        </m:r>
                        <m:r>
                          <a:rPr lang="en-US" altLang="zh-CN" sz="3200" b="0" i="1" spc="-10" smtClean="0">
                            <a:solidFill>
                              <a:srgbClr val="FF0000"/>
                            </a:solidFill>
                            <a:latin typeface="Cambria Math" panose="02040503050406030204" pitchFamily="18" charset="0"/>
                            <a:ea typeface="Cambria Math" panose="02040503050406030204" pitchFamily="18" charset="0"/>
                          </a:rPr>
                          <m:t>−1</m:t>
                        </m:r>
                      </m:sup>
                    </m:sSup>
                  </m:oMath>
                </a14:m>
                <a:endParaRPr lang="en-US" altLang="zh-CN" sz="3200" spc="-10" dirty="0">
                  <a:latin typeface="+mn-ea"/>
                </a:endParaRPr>
              </a:p>
            </p:txBody>
          </p:sp>
        </mc:Choice>
        <mc:Fallback xmlns="">
          <p:sp>
            <p:nvSpPr>
              <p:cNvPr id="18" name="文本框 119">
                <a:extLst>
                  <a:ext uri="{FF2B5EF4-FFF2-40B4-BE49-F238E27FC236}">
                    <a16:creationId xmlns:a16="http://schemas.microsoft.com/office/drawing/2014/main" id="{BF36D571-0039-9E4A-B871-5BC6A6C5AFE2}"/>
                  </a:ext>
                </a:extLst>
              </p:cNvPr>
              <p:cNvSpPr txBox="1">
                <a:spLocks noRot="1" noChangeAspect="1" noMove="1" noResize="1" noEditPoints="1" noAdjustHandles="1" noChangeArrowheads="1" noChangeShapeType="1" noTextEdit="1"/>
              </p:cNvSpPr>
              <p:nvPr/>
            </p:nvSpPr>
            <p:spPr>
              <a:xfrm>
                <a:off x="90940" y="4082434"/>
                <a:ext cx="12010120" cy="639983"/>
              </a:xfrm>
              <a:prstGeom prst="rect">
                <a:avLst/>
              </a:prstGeom>
              <a:blipFill>
                <a:blip r:embed="rId7"/>
                <a:stretch>
                  <a:fillRect l="-1163" t="-3922" b="-31373"/>
                </a:stretch>
              </a:blipFill>
            </p:spPr>
            <p:txBody>
              <a:bodyPr/>
              <a:lstStyle/>
              <a:p>
                <a:r>
                  <a:rPr lang="en-CN">
                    <a:noFill/>
                  </a:rPr>
                  <a:t> </a:t>
                </a:r>
              </a:p>
            </p:txBody>
          </p:sp>
        </mc:Fallback>
      </mc:AlternateContent>
      <p:sp>
        <p:nvSpPr>
          <p:cNvPr id="19" name="文本框 119">
            <a:extLst>
              <a:ext uri="{FF2B5EF4-FFF2-40B4-BE49-F238E27FC236}">
                <a16:creationId xmlns:a16="http://schemas.microsoft.com/office/drawing/2014/main" id="{7A3D55B5-A107-124B-A845-DE2102FF8381}"/>
              </a:ext>
            </a:extLst>
          </p:cNvPr>
          <p:cNvSpPr txBox="1"/>
          <p:nvPr/>
        </p:nvSpPr>
        <p:spPr>
          <a:xfrm>
            <a:off x="871760" y="4762876"/>
            <a:ext cx="10278840" cy="564706"/>
          </a:xfrm>
          <a:prstGeom prst="rect">
            <a:avLst/>
          </a:prstGeom>
          <a:noFill/>
        </p:spPr>
        <p:txBody>
          <a:bodyPr wrap="square" rtlCol="0">
            <a:spAutoFit/>
          </a:bodyPr>
          <a:lstStyle/>
          <a:p>
            <a:pPr>
              <a:lnSpc>
                <a:spcPct val="120000"/>
              </a:lnSpc>
            </a:pPr>
            <a:r>
              <a:rPr lang="zh-CN" altLang="en-US" sz="2800" spc="-10" dirty="0">
                <a:latin typeface="+mn-ea"/>
              </a:rPr>
              <a:t>证明可参考：</a:t>
            </a:r>
            <a:r>
              <a:rPr lang="en-US" altLang="zh-CN" sz="2800" spc="-10" dirty="0">
                <a:latin typeface="+mn-ea"/>
              </a:rPr>
              <a:t> </a:t>
            </a:r>
            <a:r>
              <a:rPr lang="en-US" altLang="zh-CN" sz="2800" b="1" spc="-10" dirty="0">
                <a:solidFill>
                  <a:schemeClr val="accent1">
                    <a:lumMod val="75000"/>
                  </a:schemeClr>
                </a:solidFill>
                <a:latin typeface="+mn-ea"/>
              </a:rPr>
              <a:t>Learning from data</a:t>
            </a:r>
            <a:r>
              <a:rPr lang="en-US" altLang="zh-CN" sz="2800" spc="-10" dirty="0">
                <a:latin typeface="+mn-ea"/>
              </a:rPr>
              <a:t>, 2012, </a:t>
            </a:r>
            <a:r>
              <a:rPr lang="en-US" sz="2800" dirty="0"/>
              <a:t>Abu-Mostafa et al.</a:t>
            </a:r>
            <a:endParaRPr lang="en-US" altLang="zh-CN" sz="2800" spc="-10" dirty="0">
              <a:latin typeface="+mn-ea"/>
            </a:endParaRPr>
          </a:p>
        </p:txBody>
      </p:sp>
      <mc:AlternateContent xmlns:mc="http://schemas.openxmlformats.org/markup-compatibility/2006" xmlns:a14="http://schemas.microsoft.com/office/drawing/2010/main">
        <mc:Choice Requires="a14">
          <p:sp>
            <p:nvSpPr>
              <p:cNvPr id="21" name="文本框 119">
                <a:extLst>
                  <a:ext uri="{FF2B5EF4-FFF2-40B4-BE49-F238E27FC236}">
                    <a16:creationId xmlns:a16="http://schemas.microsoft.com/office/drawing/2014/main" id="{4459235C-FF7F-8642-B836-0C6E1C42ED46}"/>
                  </a:ext>
                </a:extLst>
              </p:cNvPr>
              <p:cNvSpPr txBox="1"/>
              <p:nvPr/>
            </p:nvSpPr>
            <p:spPr>
              <a:xfrm>
                <a:off x="1731280" y="5442780"/>
                <a:ext cx="9607273" cy="639983"/>
              </a:xfrm>
              <a:prstGeom prst="rect">
                <a:avLst/>
              </a:prstGeom>
              <a:noFill/>
            </p:spPr>
            <p:txBody>
              <a:bodyPr wrap="square" rtlCol="0">
                <a:spAutoFit/>
              </a:bodyPr>
              <a:lstStyle/>
              <a:p>
                <a:pPr>
                  <a:lnSpc>
                    <a:spcPct val="120000"/>
                  </a:lnSpc>
                </a:pPr>
                <a:r>
                  <a:rPr lang="zh-CN" altLang="en-US" sz="3200" spc="-10" dirty="0">
                    <a:latin typeface="+mn-ea"/>
                  </a:rPr>
                  <a:t>若对于</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存在</a:t>
                </a:r>
                <a:r>
                  <a:rPr lang="en-US" altLang="zh-CN" sz="3200" spc="-10" dirty="0">
                    <a:latin typeface="+mn-ea"/>
                  </a:rPr>
                  <a:t>break</a:t>
                </a:r>
                <a:r>
                  <a:rPr lang="zh-CN" altLang="en-US" sz="3200" spc="-10" dirty="0">
                    <a:latin typeface="+mn-ea"/>
                  </a:rPr>
                  <a:t> </a:t>
                </a:r>
                <a:r>
                  <a:rPr lang="en-US" altLang="zh-CN" sz="3200" spc="-10" dirty="0">
                    <a:latin typeface="+mn-ea"/>
                  </a:rPr>
                  <a:t>point</a:t>
                </a:r>
                <a:r>
                  <a:rPr lang="zh-CN" altLang="en-US" sz="3200" spc="-10" dirty="0">
                    <a:latin typeface="+mn-ea"/>
                  </a:rPr>
                  <a:t> </a:t>
                </a:r>
                <a14:m>
                  <m:oMath xmlns:m="http://schemas.openxmlformats.org/officeDocument/2006/math">
                    <m:r>
                      <a:rPr lang="en-US" altLang="zh-CN" sz="3200" b="0" i="1" spc="-10" smtClean="0">
                        <a:latin typeface="Cambria Math" panose="02040503050406030204" pitchFamily="18" charset="0"/>
                      </a:rPr>
                      <m:t>𝑘</m:t>
                    </m:r>
                  </m:oMath>
                </a14:m>
                <a:r>
                  <a:rPr lang="zh-CN" altLang="en-US" sz="3200" spc="-10" dirty="0">
                    <a:latin typeface="+mn-ea"/>
                  </a:rPr>
                  <a:t>，则</a:t>
                </a:r>
                <a14:m>
                  <m:oMath xmlns:m="http://schemas.openxmlformats.org/officeDocument/2006/math">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in</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out</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oMath>
                </a14:m>
                <a:endParaRPr lang="en-US" altLang="zh-CN" sz="3200" spc="-10" dirty="0">
                  <a:latin typeface="+mn-ea"/>
                </a:endParaRPr>
              </a:p>
            </p:txBody>
          </p:sp>
        </mc:Choice>
        <mc:Fallback xmlns="">
          <p:sp>
            <p:nvSpPr>
              <p:cNvPr id="21" name="文本框 119">
                <a:extLst>
                  <a:ext uri="{FF2B5EF4-FFF2-40B4-BE49-F238E27FC236}">
                    <a16:creationId xmlns:a16="http://schemas.microsoft.com/office/drawing/2014/main" id="{4459235C-FF7F-8642-B836-0C6E1C42ED46}"/>
                  </a:ext>
                </a:extLst>
              </p:cNvPr>
              <p:cNvSpPr txBox="1">
                <a:spLocks noRot="1" noChangeAspect="1" noMove="1" noResize="1" noEditPoints="1" noAdjustHandles="1" noChangeArrowheads="1" noChangeShapeType="1" noTextEdit="1"/>
              </p:cNvSpPr>
              <p:nvPr/>
            </p:nvSpPr>
            <p:spPr>
              <a:xfrm>
                <a:off x="1731280" y="5442780"/>
                <a:ext cx="9607273" cy="639983"/>
              </a:xfrm>
              <a:prstGeom prst="rect">
                <a:avLst/>
              </a:prstGeom>
              <a:blipFill>
                <a:blip r:embed="rId8"/>
                <a:stretch>
                  <a:fillRect l="-1585" t="-3846" b="-28846"/>
                </a:stretch>
              </a:blipFill>
            </p:spPr>
            <p:txBody>
              <a:bodyPr/>
              <a:lstStyle/>
              <a:p>
                <a:r>
                  <a:rPr lang="en-CN">
                    <a:noFill/>
                  </a:rPr>
                  <a:t> </a:t>
                </a:r>
              </a:p>
            </p:txBody>
          </p:sp>
        </mc:Fallback>
      </mc:AlternateContent>
      <p:sp>
        <p:nvSpPr>
          <p:cNvPr id="23" name="Right Arrow 22">
            <a:extLst>
              <a:ext uri="{FF2B5EF4-FFF2-40B4-BE49-F238E27FC236}">
                <a16:creationId xmlns:a16="http://schemas.microsoft.com/office/drawing/2014/main" id="{BCAF27FE-C85F-9F48-94E9-8FA6CF28458E}"/>
              </a:ext>
            </a:extLst>
          </p:cNvPr>
          <p:cNvSpPr/>
          <p:nvPr/>
        </p:nvSpPr>
        <p:spPr>
          <a:xfrm>
            <a:off x="853447" y="5504303"/>
            <a:ext cx="644577" cy="4497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2131287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2</a:t>
            </a:r>
            <a:r>
              <a:rPr lang="zh-CN" altLang="en-US" sz="4000" dirty="0"/>
              <a:t>、</a:t>
            </a:r>
            <a:r>
              <a:rPr lang="en-US" altLang="zh-CN" sz="4000" dirty="0" err="1"/>
              <a:t>Hoeffding</a:t>
            </a:r>
            <a:r>
              <a:rPr lang="zh-CN" altLang="en-US" sz="4000" dirty="0"/>
              <a:t>不等式与模式</a:t>
            </a:r>
            <a:r>
              <a:rPr lang="zh-CN" altLang="en-CN" sz="4000" dirty="0"/>
              <a:t>二分性</a:t>
            </a:r>
            <a:endParaRPr lang="zh-CN" altLang="en-US" sz="4000" dirty="0"/>
          </a:p>
        </p:txBody>
      </p:sp>
      <mc:AlternateContent xmlns:mc="http://schemas.openxmlformats.org/markup-compatibility/2006">
        <mc:Choice xmlns:a14="http://schemas.microsoft.com/office/drawing/2010/main" Requires="a14">
          <p:sp>
            <p:nvSpPr>
              <p:cNvPr id="16" name="文本框 119">
                <a:extLst>
                  <a:ext uri="{FF2B5EF4-FFF2-40B4-BE49-F238E27FC236}">
                    <a16:creationId xmlns:a16="http://schemas.microsoft.com/office/drawing/2014/main" id="{CD45C9E1-81B9-424B-B737-573FE8F83B3E}"/>
                  </a:ext>
                </a:extLst>
              </p:cNvPr>
              <p:cNvSpPr txBox="1"/>
              <p:nvPr/>
            </p:nvSpPr>
            <p:spPr>
              <a:xfrm>
                <a:off x="566960" y="1362147"/>
                <a:ext cx="10926540" cy="1815049"/>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solidFill>
                      <a:schemeClr val="accent1"/>
                    </a:solidFill>
                    <a:latin typeface="+mn-ea"/>
                  </a:rPr>
                  <a:t>测验</a:t>
                </a:r>
                <a:r>
                  <a:rPr lang="zh-CN" altLang="en-US" sz="3200" spc="-10" dirty="0">
                    <a:solidFill>
                      <a:schemeClr val="accent1"/>
                    </a:solidFill>
                    <a:latin typeface="+mn-ea"/>
                  </a:rPr>
                  <a:t>：</a:t>
                </a:r>
                <a:r>
                  <a:rPr lang="zh-CN" altLang="en-US" sz="3200" spc="-10" dirty="0">
                    <a:latin typeface="+mn-ea"/>
                  </a:rPr>
                  <a:t>一维空间上的二分类模型中考虑假设空间</a:t>
                </a:r>
                <a14:m>
                  <m:oMath xmlns:m="http://schemas.openxmlformats.org/officeDocument/2006/math">
                    <m:r>
                      <a:rPr lang="en-US" altLang="zh-CN" sz="3200" i="1" spc="-10" smtClean="0">
                        <a:latin typeface="Cambria Math" panose="02040503050406030204" pitchFamily="18" charset="0"/>
                        <a:ea typeface="Cambria Math" panose="02040503050406030204" pitchFamily="18" charset="0"/>
                      </a:rPr>
                      <m:t>ℋ</m:t>
                    </m:r>
                  </m:oMath>
                </a14:m>
                <a:r>
                  <a:rPr lang="zh-CN" altLang="en-US" sz="3200" spc="-10" dirty="0">
                    <a:latin typeface="+mn-ea"/>
                  </a:rPr>
                  <a:t>为</a:t>
                </a:r>
                <a:r>
                  <a:rPr lang="en-US" altLang="zh-CN" sz="3200" spc="-10" dirty="0">
                    <a:latin typeface="+mn-ea"/>
                  </a:rPr>
                  <a:t>positive and negative rays</a:t>
                </a:r>
                <a:r>
                  <a:rPr lang="zh-CN" altLang="en-US" sz="3200" spc="-10" dirty="0">
                    <a:latin typeface="+mn-ea"/>
                  </a:rPr>
                  <a:t>，即</a:t>
                </a:r>
                <a14:m>
                  <m:oMath xmlns:m="http://schemas.openxmlformats.org/officeDocument/2006/math">
                    <m:r>
                      <a:rPr lang="en-US" altLang="zh-CN" sz="3200" i="1" spc="-10">
                        <a:latin typeface="Cambria Math" panose="02040503050406030204" pitchFamily="18" charset="0"/>
                      </a:rPr>
                      <m:t>h</m:t>
                    </m:r>
                    <m:d>
                      <m:dPr>
                        <m:ctrlPr>
                          <a:rPr lang="en-US" altLang="zh-CN" sz="3200" i="1" spc="-10">
                            <a:latin typeface="Cambria Math" panose="02040503050406030204" pitchFamily="18" charset="0"/>
                            <a:ea typeface="Cambria Math" panose="02040503050406030204" pitchFamily="18" charset="0"/>
                          </a:rPr>
                        </m:ctrlPr>
                      </m:dPr>
                      <m:e>
                        <m:r>
                          <a:rPr lang="en-US" altLang="zh-CN" sz="3200" i="1" spc="-10">
                            <a:latin typeface="Cambria Math" panose="02040503050406030204" pitchFamily="18" charset="0"/>
                            <a:ea typeface="Cambria Math" panose="02040503050406030204" pitchFamily="18" charset="0"/>
                          </a:rPr>
                          <m:t>𝑥</m:t>
                        </m:r>
                      </m:e>
                    </m:d>
                    <m:r>
                      <a:rPr lang="en-US" altLang="zh-CN" sz="3200" i="1" spc="-10" dirty="0" smtClean="0">
                        <a:latin typeface="Cambria Math" panose="02040503050406030204" pitchFamily="18" charset="0"/>
                      </a:rPr>
                      <m:t>=</m:t>
                    </m:r>
                    <m:r>
                      <m:rPr>
                        <m:sty m:val="p"/>
                      </m:rPr>
                      <a:rPr lang="en-US" altLang="zh-CN" sz="3200" spc="-10">
                        <a:latin typeface="Cambria Math" panose="02040503050406030204" pitchFamily="18" charset="0"/>
                      </a:rPr>
                      <m:t>sign</m:t>
                    </m:r>
                    <m:r>
                      <a:rPr lang="en-US" altLang="zh-CN" sz="3200" i="1" spc="-10">
                        <a:latin typeface="Cambria Math" panose="02040503050406030204" pitchFamily="18" charset="0"/>
                      </a:rPr>
                      <m:t>(</m:t>
                    </m:r>
                    <m:r>
                      <a:rPr lang="en-US" altLang="zh-CN" sz="3200" i="1" spc="-10">
                        <a:latin typeface="Cambria Math" panose="02040503050406030204" pitchFamily="18" charset="0"/>
                      </a:rPr>
                      <m:t>𝑥</m:t>
                    </m:r>
                    <m:r>
                      <a:rPr lang="en-US" altLang="zh-CN" sz="3200" i="1" spc="-10">
                        <a:latin typeface="Cambria Math" panose="02040503050406030204" pitchFamily="18" charset="0"/>
                      </a:rPr>
                      <m:t>−</m:t>
                    </m:r>
                    <m:r>
                      <a:rPr lang="en-US" altLang="zh-CN" sz="3200" i="1" spc="-10">
                        <a:latin typeface="Cambria Math" panose="02040503050406030204" pitchFamily="18" charset="0"/>
                      </a:rPr>
                      <m:t>𝑎</m:t>
                    </m:r>
                    <m:r>
                      <a:rPr lang="en-US" altLang="zh-CN" sz="3200" i="1" spc="-10">
                        <a:latin typeface="Cambria Math" panose="02040503050406030204" pitchFamily="18" charset="0"/>
                      </a:rPr>
                      <m:t>)</m:t>
                    </m:r>
                  </m:oMath>
                </a14:m>
                <a:r>
                  <a:rPr lang="zh-CN" altLang="en-US" sz="3200" dirty="0"/>
                  <a:t>或</a:t>
                </a:r>
                <a14:m>
                  <m:oMath xmlns:m="http://schemas.openxmlformats.org/officeDocument/2006/math">
                    <m:r>
                      <a:rPr lang="en-US" altLang="zh-CN" sz="3200" i="1" spc="-10">
                        <a:latin typeface="Cambria Math" panose="02040503050406030204" pitchFamily="18" charset="0"/>
                      </a:rPr>
                      <m:t>h</m:t>
                    </m:r>
                    <m:d>
                      <m:dPr>
                        <m:ctrlPr>
                          <a:rPr lang="en-US" altLang="zh-CN" sz="3200" i="1" spc="-10">
                            <a:latin typeface="Cambria Math" panose="02040503050406030204" pitchFamily="18" charset="0"/>
                            <a:ea typeface="Cambria Math" panose="02040503050406030204" pitchFamily="18" charset="0"/>
                          </a:rPr>
                        </m:ctrlPr>
                      </m:dPr>
                      <m:e>
                        <m:r>
                          <a:rPr lang="en-US" altLang="zh-CN" sz="3200" i="1" spc="-10">
                            <a:latin typeface="Cambria Math" panose="02040503050406030204" pitchFamily="18" charset="0"/>
                            <a:ea typeface="Cambria Math" panose="02040503050406030204" pitchFamily="18" charset="0"/>
                          </a:rPr>
                          <m:t>𝑥</m:t>
                        </m:r>
                      </m:e>
                    </m:d>
                    <m:r>
                      <a:rPr lang="en-US" altLang="zh-CN" sz="3200" i="1" spc="-10" dirty="0">
                        <a:latin typeface="Cambria Math" panose="02040503050406030204" pitchFamily="18" charset="0"/>
                      </a:rPr>
                      <m:t>=</m:t>
                    </m:r>
                    <m:r>
                      <a:rPr lang="en-US" altLang="zh-CN" sz="3200" b="0" i="1" spc="-10" dirty="0" smtClean="0">
                        <a:latin typeface="Cambria Math" panose="02040503050406030204" pitchFamily="18" charset="0"/>
                      </a:rPr>
                      <m:t>−</m:t>
                    </m:r>
                    <m:r>
                      <m:rPr>
                        <m:sty m:val="p"/>
                      </m:rPr>
                      <a:rPr lang="en-US" altLang="zh-CN" sz="3200" spc="-10">
                        <a:latin typeface="Cambria Math" panose="02040503050406030204" pitchFamily="18" charset="0"/>
                      </a:rPr>
                      <m:t>sign</m:t>
                    </m:r>
                    <m:r>
                      <a:rPr lang="en-US" altLang="zh-CN" sz="3200" i="1" spc="-10">
                        <a:latin typeface="Cambria Math" panose="02040503050406030204" pitchFamily="18" charset="0"/>
                      </a:rPr>
                      <m:t>(</m:t>
                    </m:r>
                    <m:r>
                      <a:rPr lang="en-US" altLang="zh-CN" sz="3200" i="1" spc="-10">
                        <a:latin typeface="Cambria Math" panose="02040503050406030204" pitchFamily="18" charset="0"/>
                      </a:rPr>
                      <m:t>𝑥</m:t>
                    </m:r>
                    <m:r>
                      <a:rPr lang="en-US" altLang="zh-CN" sz="3200" i="1" spc="-10">
                        <a:latin typeface="Cambria Math" panose="02040503050406030204" pitchFamily="18" charset="0"/>
                      </a:rPr>
                      <m:t>−</m:t>
                    </m:r>
                    <m:r>
                      <a:rPr lang="en-US" altLang="zh-CN" sz="3200" i="1" spc="-10">
                        <a:latin typeface="Cambria Math" panose="02040503050406030204" pitchFamily="18" charset="0"/>
                      </a:rPr>
                      <m:t>𝑎</m:t>
                    </m:r>
                    <m:r>
                      <a:rPr lang="en-US" altLang="zh-CN" sz="3200" i="1" spc="-10">
                        <a:latin typeface="Cambria Math" panose="02040503050406030204" pitchFamily="18" charset="0"/>
                      </a:rPr>
                      <m:t>)</m:t>
                    </m:r>
                  </m:oMath>
                </a14:m>
                <a:r>
                  <a:rPr lang="zh-CN" altLang="en-US" sz="3200" dirty="0"/>
                  <a:t>，其成长函数</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𝑚</m:t>
                        </m:r>
                      </m:e>
                      <m:sub>
                        <m:r>
                          <a:rPr lang="en-US" altLang="zh-CN" sz="3200" i="1" spc="-10">
                            <a:latin typeface="Cambria Math" panose="02040503050406030204" pitchFamily="18" charset="0"/>
                            <a:ea typeface="Cambria Math" panose="02040503050406030204" pitchFamily="18" charset="0"/>
                          </a:rPr>
                          <m:t>ℋ</m:t>
                        </m:r>
                      </m:sub>
                    </m:sSub>
                    <m:d>
                      <m:dPr>
                        <m:ctrlPr>
                          <a:rPr lang="en-US" altLang="zh-CN" sz="3200" i="1" spc="-10">
                            <a:latin typeface="Cambria Math" panose="02040503050406030204" pitchFamily="18" charset="0"/>
                            <a:ea typeface="Cambria Math" panose="02040503050406030204" pitchFamily="18" charset="0"/>
                          </a:rPr>
                        </m:ctrlPr>
                      </m:dPr>
                      <m:e>
                        <m:r>
                          <a:rPr lang="en-US" altLang="zh-CN" sz="3200" i="1" spc="-10">
                            <a:latin typeface="Cambria Math" panose="02040503050406030204" pitchFamily="18" charset="0"/>
                          </a:rPr>
                          <m:t>𝑁</m:t>
                        </m:r>
                      </m:e>
                    </m:d>
                    <m:r>
                      <a:rPr lang="en-US" altLang="zh-CN" sz="3200" i="1" spc="-10">
                        <a:latin typeface="Cambria Math" panose="02040503050406030204" pitchFamily="18" charset="0"/>
                      </a:rPr>
                      <m:t>=</m:t>
                    </m:r>
                    <m:r>
                      <a:rPr lang="zh-CN" altLang="en-US" sz="3200" b="0" i="1" spc="-10" smtClean="0">
                        <a:latin typeface="Cambria Math" panose="02040503050406030204" pitchFamily="18" charset="0"/>
                      </a:rPr>
                      <m:t>？</m:t>
                    </m:r>
                  </m:oMath>
                </a14:m>
                <a:r>
                  <a:rPr lang="zh-CN" altLang="en-US" sz="3200" dirty="0"/>
                  <a:t>，</a:t>
                </a:r>
                <a:endParaRPr lang="en-US" altLang="zh-CN" sz="3200" b="1" spc="-10" dirty="0">
                  <a:latin typeface="+mn-ea"/>
                </a:endParaRPr>
              </a:p>
            </p:txBody>
          </p:sp>
        </mc:Choice>
        <mc:Fallback>
          <p:sp>
            <p:nvSpPr>
              <p:cNvPr id="16" name="文本框 119">
                <a:extLst>
                  <a:ext uri="{FF2B5EF4-FFF2-40B4-BE49-F238E27FC236}">
                    <a16:creationId xmlns:a16="http://schemas.microsoft.com/office/drawing/2014/main" id="{CD45C9E1-81B9-424B-B737-573FE8F83B3E}"/>
                  </a:ext>
                </a:extLst>
              </p:cNvPr>
              <p:cNvSpPr txBox="1">
                <a:spLocks noRot="1" noChangeAspect="1" noMove="1" noResize="1" noEditPoints="1" noAdjustHandles="1" noChangeArrowheads="1" noChangeShapeType="1" noTextEdit="1"/>
              </p:cNvSpPr>
              <p:nvPr/>
            </p:nvSpPr>
            <p:spPr>
              <a:xfrm>
                <a:off x="566960" y="1362147"/>
                <a:ext cx="10926540" cy="1815049"/>
              </a:xfrm>
              <a:prstGeom prst="rect">
                <a:avLst/>
              </a:prstGeom>
              <a:blipFill>
                <a:blip r:embed="rId3"/>
                <a:stretch>
                  <a:fillRect l="-1278" t="-1389" b="-9722"/>
                </a:stretch>
              </a:blipFill>
            </p:spPr>
            <p:txBody>
              <a:bodyPr/>
              <a:lstStyle/>
              <a:p>
                <a:r>
                  <a:rPr lang="en-CN">
                    <a:noFill/>
                  </a:rPr>
                  <a:t> </a:t>
                </a:r>
              </a:p>
            </p:txBody>
          </p:sp>
        </mc:Fallback>
      </mc:AlternateContent>
      <p:sp>
        <p:nvSpPr>
          <p:cNvPr id="24" name="文本框 119">
            <a:extLst>
              <a:ext uri="{FF2B5EF4-FFF2-40B4-BE49-F238E27FC236}">
                <a16:creationId xmlns:a16="http://schemas.microsoft.com/office/drawing/2014/main" id="{74291F04-78BB-284A-AC66-D1D6A7337F57}"/>
              </a:ext>
            </a:extLst>
          </p:cNvPr>
          <p:cNvSpPr txBox="1"/>
          <p:nvPr/>
        </p:nvSpPr>
        <p:spPr>
          <a:xfrm>
            <a:off x="1280611" y="5203583"/>
            <a:ext cx="8775787" cy="633187"/>
          </a:xfrm>
          <a:prstGeom prst="rect">
            <a:avLst/>
          </a:prstGeom>
          <a:noFill/>
        </p:spPr>
        <p:txBody>
          <a:bodyPr wrap="square" rtlCol="0">
            <a:spAutoFit/>
          </a:bodyPr>
          <a:lstStyle/>
          <a:p>
            <a:pPr>
              <a:lnSpc>
                <a:spcPct val="120000"/>
              </a:lnSpc>
            </a:pPr>
            <a:r>
              <a:rPr lang="en-US" altLang="zh-CN" sz="3200" spc="-10" dirty="0">
                <a:solidFill>
                  <a:schemeClr val="accent1"/>
                </a:solidFill>
                <a:latin typeface="+mn-ea"/>
              </a:rPr>
              <a:t>A</a:t>
            </a:r>
            <a:r>
              <a:rPr lang="zh-CN" altLang="en-US" sz="3200" spc="-10" dirty="0">
                <a:solidFill>
                  <a:schemeClr val="accent1"/>
                </a:solidFill>
                <a:latin typeface="+mn-ea"/>
              </a:rPr>
              <a:t>、</a:t>
            </a:r>
            <a:r>
              <a:rPr lang="en-US" altLang="zh-CN" sz="3200" spc="-10" dirty="0">
                <a:solidFill>
                  <a:schemeClr val="accent1"/>
                </a:solidFill>
                <a:latin typeface="+mn-ea"/>
              </a:rPr>
              <a:t>1</a:t>
            </a:r>
            <a:r>
              <a:rPr lang="zh-CN" altLang="en-US" sz="3200" spc="-10" dirty="0">
                <a:solidFill>
                  <a:schemeClr val="accent1"/>
                </a:solidFill>
                <a:latin typeface="+mn-ea"/>
              </a:rPr>
              <a:t>       </a:t>
            </a:r>
            <a:r>
              <a:rPr lang="en-US" altLang="zh-CN" sz="3200" spc="-10" dirty="0">
                <a:solidFill>
                  <a:schemeClr val="accent1"/>
                </a:solidFill>
                <a:latin typeface="+mn-ea"/>
              </a:rPr>
              <a:t> </a:t>
            </a:r>
            <a:r>
              <a:rPr lang="zh-CN" altLang="en-US" sz="3200" spc="-10" dirty="0">
                <a:solidFill>
                  <a:schemeClr val="accent1"/>
                </a:solidFill>
                <a:latin typeface="+mn-ea"/>
              </a:rPr>
              <a:t> </a:t>
            </a:r>
            <a:r>
              <a:rPr lang="en-US" altLang="zh-CN" sz="3200" spc="-10" dirty="0">
                <a:solidFill>
                  <a:schemeClr val="accent1"/>
                </a:solidFill>
                <a:latin typeface="+mn-ea"/>
              </a:rPr>
              <a:t>B</a:t>
            </a:r>
            <a:r>
              <a:rPr lang="zh-CN" altLang="en-US" sz="3200" spc="-10" dirty="0">
                <a:solidFill>
                  <a:schemeClr val="accent1"/>
                </a:solidFill>
                <a:latin typeface="+mn-ea"/>
              </a:rPr>
              <a:t>、</a:t>
            </a:r>
            <a:r>
              <a:rPr lang="en-US" altLang="zh-CN" sz="3200" spc="-10" dirty="0">
                <a:solidFill>
                  <a:schemeClr val="accent1"/>
                </a:solidFill>
                <a:latin typeface="+mn-ea"/>
              </a:rPr>
              <a:t>2</a:t>
            </a:r>
            <a:r>
              <a:rPr lang="zh-CN" altLang="en-US" sz="3200" spc="-10" dirty="0">
                <a:solidFill>
                  <a:schemeClr val="accent1"/>
                </a:solidFill>
                <a:latin typeface="+mn-ea"/>
              </a:rPr>
              <a:t>      </a:t>
            </a:r>
            <a:r>
              <a:rPr lang="en-US" altLang="zh-CN" sz="3200" spc="-10" dirty="0">
                <a:solidFill>
                  <a:schemeClr val="accent1"/>
                </a:solidFill>
                <a:latin typeface="+mn-ea"/>
              </a:rPr>
              <a:t>       </a:t>
            </a:r>
            <a:r>
              <a:rPr lang="zh-CN" altLang="en-US" sz="3200" spc="-10" dirty="0">
                <a:solidFill>
                  <a:schemeClr val="accent1"/>
                </a:solidFill>
                <a:latin typeface="+mn-ea"/>
              </a:rPr>
              <a:t> </a:t>
            </a:r>
            <a:r>
              <a:rPr lang="en-US" altLang="zh-CN" sz="3200" spc="-10" dirty="0">
                <a:solidFill>
                  <a:schemeClr val="accent1"/>
                </a:solidFill>
                <a:latin typeface="+mn-ea"/>
              </a:rPr>
              <a:t>C</a:t>
            </a:r>
            <a:r>
              <a:rPr lang="zh-CN" altLang="en-US" sz="3200" spc="-10" dirty="0">
                <a:solidFill>
                  <a:schemeClr val="accent1"/>
                </a:solidFill>
                <a:latin typeface="+mn-ea"/>
              </a:rPr>
              <a:t>、</a:t>
            </a:r>
            <a:r>
              <a:rPr lang="en-US" altLang="zh-CN" sz="3200" spc="-10" dirty="0">
                <a:solidFill>
                  <a:schemeClr val="accent1"/>
                </a:solidFill>
                <a:latin typeface="+mn-ea"/>
              </a:rPr>
              <a:t>3</a:t>
            </a:r>
            <a:r>
              <a:rPr lang="zh-CN" altLang="en-US" sz="3200" spc="-10" dirty="0">
                <a:solidFill>
                  <a:schemeClr val="accent1"/>
                </a:solidFill>
                <a:latin typeface="+mn-ea"/>
              </a:rPr>
              <a:t>     </a:t>
            </a:r>
            <a:r>
              <a:rPr lang="en-US" altLang="zh-CN" sz="3200" spc="-10" dirty="0">
                <a:solidFill>
                  <a:schemeClr val="accent1"/>
                </a:solidFill>
                <a:latin typeface="+mn-ea"/>
              </a:rPr>
              <a:t>     D</a:t>
            </a:r>
            <a:r>
              <a:rPr lang="zh-CN" altLang="en-US" sz="3200" spc="-10" dirty="0">
                <a:solidFill>
                  <a:schemeClr val="accent1"/>
                </a:solidFill>
                <a:latin typeface="+mn-ea"/>
              </a:rPr>
              <a:t>、</a:t>
            </a:r>
            <a:r>
              <a:rPr lang="en-US" altLang="zh-CN" sz="3200" spc="-10" dirty="0">
                <a:solidFill>
                  <a:schemeClr val="accent1"/>
                </a:solidFill>
                <a:latin typeface="+mn-ea"/>
              </a:rPr>
              <a:t>4</a:t>
            </a:r>
            <a:r>
              <a:rPr lang="zh-CN" altLang="en-US" sz="3200" spc="-10" dirty="0">
                <a:solidFill>
                  <a:schemeClr val="accent1"/>
                </a:solidFill>
                <a:latin typeface="+mn-ea"/>
              </a:rPr>
              <a:t>  </a:t>
            </a:r>
            <a:endParaRPr lang="en-US" altLang="zh-CN" sz="3200" spc="-10" dirty="0">
              <a:latin typeface="+mn-ea"/>
            </a:endParaRPr>
          </a:p>
        </p:txBody>
      </p:sp>
      <p:sp>
        <p:nvSpPr>
          <p:cNvPr id="25" name="Text Box 314">
            <a:extLst>
              <a:ext uri="{FF2B5EF4-FFF2-40B4-BE49-F238E27FC236}">
                <a16:creationId xmlns:a16="http://schemas.microsoft.com/office/drawing/2014/main" id="{D45074DB-9421-194A-9344-30761D143C6B}"/>
              </a:ext>
            </a:extLst>
          </p:cNvPr>
          <p:cNvSpPr txBox="1">
            <a:spLocks noChangeArrowheads="1"/>
          </p:cNvSpPr>
          <p:nvPr/>
        </p:nvSpPr>
        <p:spPr bwMode="auto">
          <a:xfrm>
            <a:off x="5897310" y="5665494"/>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mc:AlternateContent xmlns:mc="http://schemas.openxmlformats.org/markup-compatibility/2006" xmlns:a14="http://schemas.microsoft.com/office/drawing/2010/main">
        <mc:Choice Requires="a14">
          <p:sp>
            <p:nvSpPr>
              <p:cNvPr id="26" name="文本框 119">
                <a:extLst>
                  <a:ext uri="{FF2B5EF4-FFF2-40B4-BE49-F238E27FC236}">
                    <a16:creationId xmlns:a16="http://schemas.microsoft.com/office/drawing/2014/main" id="{69FCB247-CA61-2440-8128-3C10D1B53950}"/>
                  </a:ext>
                </a:extLst>
              </p:cNvPr>
              <p:cNvSpPr txBox="1"/>
              <p:nvPr/>
            </p:nvSpPr>
            <p:spPr>
              <a:xfrm>
                <a:off x="1293311" y="3367785"/>
                <a:ext cx="8775787" cy="632161"/>
              </a:xfrm>
              <a:prstGeom prst="rect">
                <a:avLst/>
              </a:prstGeom>
              <a:noFill/>
            </p:spPr>
            <p:txBody>
              <a:bodyPr wrap="square" rtlCol="0">
                <a:spAutoFit/>
              </a:bodyPr>
              <a:lstStyle/>
              <a:p>
                <a:pPr>
                  <a:lnSpc>
                    <a:spcPct val="120000"/>
                  </a:lnSpc>
                </a:pPr>
                <a:r>
                  <a:rPr lang="en-US" altLang="zh-CN" sz="3200" spc="-10" dirty="0">
                    <a:solidFill>
                      <a:schemeClr val="accent1"/>
                    </a:solidFill>
                    <a:latin typeface="+mn-ea"/>
                  </a:rPr>
                  <a:t>A</a:t>
                </a:r>
                <a:r>
                  <a:rPr lang="zh-CN" altLang="en-US" sz="3200" spc="-10" dirty="0">
                    <a:solidFill>
                      <a:schemeClr val="accent1"/>
                    </a:solidFill>
                    <a:latin typeface="+mn-ea"/>
                  </a:rPr>
                  <a:t>、</a:t>
                </a:r>
                <a14:m>
                  <m:oMath xmlns:m="http://schemas.openxmlformats.org/officeDocument/2006/math">
                    <m:r>
                      <a:rPr lang="en-US" altLang="zh-CN" sz="3200" b="0" i="1" spc="-10" smtClean="0">
                        <a:solidFill>
                          <a:schemeClr val="accent1"/>
                        </a:solidFill>
                        <a:latin typeface="Cambria Math" panose="02040503050406030204" pitchFamily="18" charset="0"/>
                      </a:rPr>
                      <m:t>𝑁</m:t>
                    </m:r>
                  </m:oMath>
                </a14:m>
                <a:r>
                  <a:rPr lang="zh-CN" altLang="en-US" sz="3200" spc="-10" dirty="0">
                    <a:solidFill>
                      <a:schemeClr val="accent1"/>
                    </a:solidFill>
                    <a:latin typeface="+mn-ea"/>
                  </a:rPr>
                  <a:t>        </a:t>
                </a:r>
                <a:r>
                  <a:rPr lang="en-US" altLang="zh-CN" sz="3200" spc="-10" dirty="0">
                    <a:solidFill>
                      <a:schemeClr val="accent1"/>
                    </a:solidFill>
                    <a:latin typeface="+mn-ea"/>
                  </a:rPr>
                  <a:t>B</a:t>
                </a:r>
                <a:r>
                  <a:rPr lang="zh-CN" altLang="en-US" sz="3200" spc="-10" dirty="0">
                    <a:solidFill>
                      <a:schemeClr val="accent1"/>
                    </a:solidFill>
                    <a:latin typeface="+mn-ea"/>
                  </a:rPr>
                  <a:t>、</a:t>
                </a:r>
                <a:r>
                  <a:rPr lang="en-US" altLang="zh-CN" sz="3200" spc="-10" dirty="0">
                    <a:solidFill>
                      <a:schemeClr val="accent1"/>
                    </a:solidFill>
                  </a:rPr>
                  <a:t> </a:t>
                </a:r>
                <a14:m>
                  <m:oMath xmlns:m="http://schemas.openxmlformats.org/officeDocument/2006/math">
                    <m:r>
                      <a:rPr lang="en-US" altLang="zh-CN" sz="3200" i="1" spc="-10">
                        <a:solidFill>
                          <a:schemeClr val="accent1"/>
                        </a:solidFill>
                        <a:latin typeface="Cambria Math" panose="02040503050406030204" pitchFamily="18" charset="0"/>
                      </a:rPr>
                      <m:t>𝑁</m:t>
                    </m:r>
                    <m:r>
                      <a:rPr lang="en-US" altLang="zh-CN" sz="3200" b="0" i="1" spc="-10" smtClean="0">
                        <a:solidFill>
                          <a:schemeClr val="accent1"/>
                        </a:solidFill>
                        <a:latin typeface="Cambria Math" panose="02040503050406030204" pitchFamily="18" charset="0"/>
                      </a:rPr>
                      <m:t>+1</m:t>
                    </m:r>
                  </m:oMath>
                </a14:m>
                <a:r>
                  <a:rPr lang="zh-CN" altLang="en-US" sz="3200" spc="-10" dirty="0">
                    <a:solidFill>
                      <a:schemeClr val="accent1"/>
                    </a:solidFill>
                    <a:latin typeface="+mn-ea"/>
                  </a:rPr>
                  <a:t>       </a:t>
                </a:r>
                <a:r>
                  <a:rPr lang="en-US" altLang="zh-CN" sz="3200" spc="-10" dirty="0">
                    <a:solidFill>
                      <a:schemeClr val="accent1"/>
                    </a:solidFill>
                    <a:latin typeface="+mn-ea"/>
                  </a:rPr>
                  <a:t>C</a:t>
                </a:r>
                <a:r>
                  <a:rPr lang="zh-CN" altLang="en-US" sz="3200" spc="-10" dirty="0">
                    <a:solidFill>
                      <a:schemeClr val="accent1"/>
                    </a:solidFill>
                    <a:latin typeface="+mn-ea"/>
                  </a:rPr>
                  <a:t>、</a:t>
                </a:r>
                <a:r>
                  <a:rPr lang="en-US" altLang="zh-CN" sz="3200" spc="-10" dirty="0">
                    <a:solidFill>
                      <a:schemeClr val="accent1"/>
                    </a:solidFill>
                  </a:rPr>
                  <a:t> </a:t>
                </a:r>
                <a14:m>
                  <m:oMath xmlns:m="http://schemas.openxmlformats.org/officeDocument/2006/math">
                    <m:r>
                      <a:rPr lang="en-US" altLang="zh-CN" sz="3200" b="0" i="0" spc="-10" smtClean="0">
                        <a:solidFill>
                          <a:schemeClr val="accent1"/>
                        </a:solidFill>
                        <a:latin typeface="Cambria Math" panose="02040503050406030204" pitchFamily="18" charset="0"/>
                      </a:rPr>
                      <m:t>2</m:t>
                    </m:r>
                    <m:r>
                      <a:rPr lang="en-US" altLang="zh-CN" sz="3200" i="1" spc="-10">
                        <a:solidFill>
                          <a:schemeClr val="accent1"/>
                        </a:solidFill>
                        <a:latin typeface="Cambria Math" panose="02040503050406030204" pitchFamily="18" charset="0"/>
                      </a:rPr>
                      <m:t>𝑁</m:t>
                    </m:r>
                  </m:oMath>
                </a14:m>
                <a:r>
                  <a:rPr lang="zh-CN" altLang="en-US" sz="3200" spc="-10" dirty="0">
                    <a:solidFill>
                      <a:schemeClr val="accent1"/>
                    </a:solidFill>
                    <a:latin typeface="+mn-ea"/>
                  </a:rPr>
                  <a:t>  </a:t>
                </a:r>
                <a:r>
                  <a:rPr lang="en-US" altLang="zh-CN" sz="3200" spc="-10" dirty="0">
                    <a:solidFill>
                      <a:schemeClr val="accent1"/>
                    </a:solidFill>
                    <a:latin typeface="+mn-ea"/>
                  </a:rPr>
                  <a:t>  </a:t>
                </a:r>
                <a:r>
                  <a:rPr lang="zh-CN" altLang="en-US" sz="3200" spc="-10" dirty="0">
                    <a:solidFill>
                      <a:schemeClr val="accent1"/>
                    </a:solidFill>
                    <a:latin typeface="+mn-ea"/>
                  </a:rPr>
                  <a:t>   </a:t>
                </a:r>
                <a:r>
                  <a:rPr lang="en-US" altLang="zh-CN" sz="3200" spc="-10" dirty="0">
                    <a:solidFill>
                      <a:schemeClr val="accent1"/>
                    </a:solidFill>
                    <a:latin typeface="+mn-ea"/>
                  </a:rPr>
                  <a:t>D</a:t>
                </a:r>
                <a:r>
                  <a:rPr lang="zh-CN" altLang="en-US" sz="3200" spc="-10" dirty="0">
                    <a:solidFill>
                      <a:schemeClr val="accent1"/>
                    </a:solidFill>
                    <a:latin typeface="+mn-ea"/>
                  </a:rPr>
                  <a:t>、</a:t>
                </a:r>
                <a14:m>
                  <m:oMath xmlns:m="http://schemas.openxmlformats.org/officeDocument/2006/math">
                    <m:sSup>
                      <m:sSupPr>
                        <m:ctrlPr>
                          <a:rPr lang="en-US" altLang="zh-CN" sz="3200" i="1" spc="-10" dirty="0" smtClean="0">
                            <a:solidFill>
                              <a:schemeClr val="accent1"/>
                            </a:solidFill>
                            <a:latin typeface="Cambria Math" panose="02040503050406030204" pitchFamily="18" charset="0"/>
                          </a:rPr>
                        </m:ctrlPr>
                      </m:sSupPr>
                      <m:e>
                        <m:r>
                          <a:rPr lang="en-US" altLang="zh-CN" sz="3200" b="0" i="1" spc="-10" dirty="0" smtClean="0">
                            <a:solidFill>
                              <a:schemeClr val="accent1"/>
                            </a:solidFill>
                            <a:latin typeface="Cambria Math" panose="02040503050406030204" pitchFamily="18" charset="0"/>
                          </a:rPr>
                          <m:t>2</m:t>
                        </m:r>
                      </m:e>
                      <m:sup>
                        <m:r>
                          <a:rPr lang="en-US" altLang="zh-CN" sz="3200" b="0" i="1" spc="-10" dirty="0" smtClean="0">
                            <a:solidFill>
                              <a:schemeClr val="accent1"/>
                            </a:solidFill>
                            <a:latin typeface="Cambria Math" panose="02040503050406030204" pitchFamily="18" charset="0"/>
                          </a:rPr>
                          <m:t>𝑁</m:t>
                        </m:r>
                      </m:sup>
                    </m:sSup>
                  </m:oMath>
                </a14:m>
                <a:endParaRPr lang="en-US" altLang="zh-CN" sz="3200" spc="-10" dirty="0">
                  <a:latin typeface="+mn-ea"/>
                </a:endParaRPr>
              </a:p>
            </p:txBody>
          </p:sp>
        </mc:Choice>
        <mc:Fallback xmlns="">
          <p:sp>
            <p:nvSpPr>
              <p:cNvPr id="26" name="文本框 119">
                <a:extLst>
                  <a:ext uri="{FF2B5EF4-FFF2-40B4-BE49-F238E27FC236}">
                    <a16:creationId xmlns:a16="http://schemas.microsoft.com/office/drawing/2014/main" id="{69FCB247-CA61-2440-8128-3C10D1B53950}"/>
                  </a:ext>
                </a:extLst>
              </p:cNvPr>
              <p:cNvSpPr txBox="1">
                <a:spLocks noRot="1" noChangeAspect="1" noMove="1" noResize="1" noEditPoints="1" noAdjustHandles="1" noChangeArrowheads="1" noChangeShapeType="1" noTextEdit="1"/>
              </p:cNvSpPr>
              <p:nvPr/>
            </p:nvSpPr>
            <p:spPr>
              <a:xfrm>
                <a:off x="1293311" y="3367785"/>
                <a:ext cx="8775787" cy="632161"/>
              </a:xfrm>
              <a:prstGeom prst="rect">
                <a:avLst/>
              </a:prstGeom>
              <a:blipFill>
                <a:blip r:embed="rId4"/>
                <a:stretch>
                  <a:fillRect l="-1734" t="-1961" b="-33333"/>
                </a:stretch>
              </a:blipFill>
            </p:spPr>
            <p:txBody>
              <a:bodyPr/>
              <a:lstStyle/>
              <a:p>
                <a:r>
                  <a:rPr lang="en-CN">
                    <a:noFill/>
                  </a:rPr>
                  <a:t> </a:t>
                </a:r>
              </a:p>
            </p:txBody>
          </p:sp>
        </mc:Fallback>
      </mc:AlternateContent>
      <p:sp>
        <p:nvSpPr>
          <p:cNvPr id="27" name="Text Box 314">
            <a:extLst>
              <a:ext uri="{FF2B5EF4-FFF2-40B4-BE49-F238E27FC236}">
                <a16:creationId xmlns:a16="http://schemas.microsoft.com/office/drawing/2014/main" id="{E09D82E1-E23F-1644-9250-EF277D4C11A6}"/>
              </a:ext>
            </a:extLst>
          </p:cNvPr>
          <p:cNvSpPr txBox="1">
            <a:spLocks noChangeArrowheads="1"/>
          </p:cNvSpPr>
          <p:nvPr/>
        </p:nvSpPr>
        <p:spPr bwMode="auto">
          <a:xfrm>
            <a:off x="5741193" y="3790207"/>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11B13E11-5CB7-D248-8C77-F213EE610E47}"/>
                  </a:ext>
                </a:extLst>
              </p:cNvPr>
              <p:cNvSpPr txBox="1"/>
              <p:nvPr/>
            </p:nvSpPr>
            <p:spPr>
              <a:xfrm>
                <a:off x="935260" y="4509221"/>
                <a:ext cx="6096000" cy="632224"/>
              </a:xfrm>
              <a:prstGeom prst="rect">
                <a:avLst/>
              </a:prstGeom>
              <a:noFill/>
            </p:spPr>
            <p:txBody>
              <a:bodyPr wrap="square">
                <a:spAutoFit/>
              </a:bodyPr>
              <a:lstStyle/>
              <a:p>
                <a:pPr>
                  <a:lnSpc>
                    <a:spcPct val="120000"/>
                  </a:lnSpc>
                </a:pPr>
                <a14:m>
                  <m:oMath xmlns:m="http://schemas.openxmlformats.org/officeDocument/2006/math">
                    <m:r>
                      <a:rPr lang="en-US" altLang="zh-CN" sz="3200" i="1" spc="-10" smtClean="0">
                        <a:latin typeface="Cambria Math" panose="02040503050406030204" pitchFamily="18" charset="0"/>
                        <a:ea typeface="Cambria Math" panose="02040503050406030204" pitchFamily="18" charset="0"/>
                      </a:rPr>
                      <m:t>ℋ</m:t>
                    </m:r>
                  </m:oMath>
                </a14:m>
                <a:r>
                  <a:rPr lang="en-CN" sz="3200" dirty="0"/>
                  <a:t>最小的break</a:t>
                </a:r>
                <a:r>
                  <a:rPr lang="zh-CN" altLang="en-US" sz="3200" dirty="0"/>
                  <a:t> </a:t>
                </a:r>
                <a:r>
                  <a:rPr lang="en-US" altLang="zh-CN" sz="3200" dirty="0"/>
                  <a:t>point</a:t>
                </a:r>
                <a:r>
                  <a:rPr lang="zh-CN" altLang="en-US" sz="3200" dirty="0"/>
                  <a:t>是多少？</a:t>
                </a:r>
                <a:endParaRPr lang="en-CN" sz="3200" dirty="0"/>
              </a:p>
            </p:txBody>
          </p:sp>
        </mc:Choice>
        <mc:Fallback xmlns="">
          <p:sp>
            <p:nvSpPr>
              <p:cNvPr id="28" name="TextBox 27">
                <a:extLst>
                  <a:ext uri="{FF2B5EF4-FFF2-40B4-BE49-F238E27FC236}">
                    <a16:creationId xmlns:a16="http://schemas.microsoft.com/office/drawing/2014/main" id="{11B13E11-5CB7-D248-8C77-F213EE610E47}"/>
                  </a:ext>
                </a:extLst>
              </p:cNvPr>
              <p:cNvSpPr txBox="1">
                <a:spLocks noRot="1" noChangeAspect="1" noMove="1" noResize="1" noEditPoints="1" noAdjustHandles="1" noChangeArrowheads="1" noChangeShapeType="1" noTextEdit="1"/>
              </p:cNvSpPr>
              <p:nvPr/>
            </p:nvSpPr>
            <p:spPr>
              <a:xfrm>
                <a:off x="935260" y="4509221"/>
                <a:ext cx="6096000" cy="632224"/>
              </a:xfrm>
              <a:prstGeom prst="rect">
                <a:avLst/>
              </a:prstGeom>
              <a:blipFill>
                <a:blip r:embed="rId5"/>
                <a:stretch>
                  <a:fillRect l="-832" t="-6000" b="-32000"/>
                </a:stretch>
              </a:blipFill>
            </p:spPr>
            <p:txBody>
              <a:bodyPr/>
              <a:lstStyle/>
              <a:p>
                <a:r>
                  <a:rPr lang="en-CN">
                    <a:noFill/>
                  </a:rPr>
                  <a:t> </a:t>
                </a:r>
              </a:p>
            </p:txBody>
          </p:sp>
        </mc:Fallback>
      </mc:AlternateContent>
    </p:spTree>
    <p:extLst>
      <p:ext uri="{BB962C8B-B14F-4D97-AF65-F5344CB8AC3E}">
        <p14:creationId xmlns:p14="http://schemas.microsoft.com/office/powerpoint/2010/main" val="286851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ppt_w</p:attrName>
                                        </p:attrNameLst>
                                      </p:cBhvr>
                                      <p:tavLst>
                                        <p:tav tm="0">
                                          <p:val>
                                            <p:strVal val="#ppt_w*0.70"/>
                                          </p:val>
                                        </p:tav>
                                        <p:tav tm="100000">
                                          <p:val>
                                            <p:strVal val="#ppt_w"/>
                                          </p:val>
                                        </p:tav>
                                      </p:tavLst>
                                    </p:anim>
                                    <p:anim calcmode="lin" valueType="num">
                                      <p:cBhvr>
                                        <p:cTn id="8" dur="1000" fill="hold"/>
                                        <p:tgtEl>
                                          <p:spTgt spid="25"/>
                                        </p:tgtEl>
                                        <p:attrNameLst>
                                          <p:attrName>ppt_h</p:attrName>
                                        </p:attrNameLst>
                                      </p:cBhvr>
                                      <p:tavLst>
                                        <p:tav tm="0">
                                          <p:val>
                                            <p:strVal val="#ppt_h"/>
                                          </p:val>
                                        </p:tav>
                                        <p:tav tm="100000">
                                          <p:val>
                                            <p:strVal val="#ppt_h"/>
                                          </p:val>
                                        </p:tav>
                                      </p:tavLst>
                                    </p:anim>
                                    <p:animEffect transition="in" filter="fade">
                                      <p:cBhvr>
                                        <p:cTn id="9" dur="10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grpId="0" nodeType="clickEffect">
                                  <p:stCondLst>
                                    <p:cond delay="0"/>
                                  </p:stCondLst>
                                  <p:childTnLst>
                                    <p:set>
                                      <p:cBhvr>
                                        <p:cTn id="13" dur="1" fill="hold">
                                          <p:stCondLst>
                                            <p:cond delay="0"/>
                                          </p:stCondLst>
                                        </p:cTn>
                                        <p:tgtEl>
                                          <p:spTgt spid="27"/>
                                        </p:tgtEl>
                                        <p:attrNameLst>
                                          <p:attrName>style.visibility</p:attrName>
                                        </p:attrNameLst>
                                      </p:cBhvr>
                                      <p:to>
                                        <p:strVal val="visible"/>
                                      </p:to>
                                    </p:set>
                                    <p:anim calcmode="lin" valueType="num">
                                      <p:cBhvr>
                                        <p:cTn id="14" dur="1000" fill="hold"/>
                                        <p:tgtEl>
                                          <p:spTgt spid="27"/>
                                        </p:tgtEl>
                                        <p:attrNameLst>
                                          <p:attrName>ppt_w</p:attrName>
                                        </p:attrNameLst>
                                      </p:cBhvr>
                                      <p:tavLst>
                                        <p:tav tm="0">
                                          <p:val>
                                            <p:strVal val="#ppt_w*0.70"/>
                                          </p:val>
                                        </p:tav>
                                        <p:tav tm="100000">
                                          <p:val>
                                            <p:strVal val="#ppt_w"/>
                                          </p:val>
                                        </p:tav>
                                      </p:tavLst>
                                    </p:anim>
                                    <p:anim calcmode="lin" valueType="num">
                                      <p:cBhvr>
                                        <p:cTn id="15" dur="1000" fill="hold"/>
                                        <p:tgtEl>
                                          <p:spTgt spid="27"/>
                                        </p:tgtEl>
                                        <p:attrNameLst>
                                          <p:attrName>ppt_h</p:attrName>
                                        </p:attrNameLst>
                                      </p:cBhvr>
                                      <p:tavLst>
                                        <p:tav tm="0">
                                          <p:val>
                                            <p:strVal val="#ppt_h"/>
                                          </p:val>
                                        </p:tav>
                                        <p:tav tm="100000">
                                          <p:val>
                                            <p:strVal val="#ppt_h"/>
                                          </p:val>
                                        </p:tav>
                                      </p:tavLst>
                                    </p:anim>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146E7380-5DB4-AD46-9FE4-64961F707CB6}"/>
                  </a:ext>
                </a:extLst>
              </p:cNvPr>
              <p:cNvSpPr txBox="1"/>
              <p:nvPr/>
            </p:nvSpPr>
            <p:spPr>
              <a:xfrm>
                <a:off x="608158" y="1585717"/>
                <a:ext cx="10625820" cy="683264"/>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smtClean="0">
                          <a:solidFill>
                            <a:schemeClr val="tx1"/>
                          </a:solidFill>
                          <a:latin typeface="Cambria Math" panose="02040503050406030204" pitchFamily="18" charset="0"/>
                        </a:rPr>
                        <m:t>2</m:t>
                      </m:r>
                      <m:sSub>
                        <m:sSubPr>
                          <m:ctrlPr>
                            <a:rPr lang="en-US" altLang="zh-CN" sz="3200" i="1" spc="-10" smtClean="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𝑚</m:t>
                          </m:r>
                        </m:e>
                        <m:sub>
                          <m:r>
                            <a:rPr lang="en-US" altLang="zh-CN" sz="3200" b="0" i="1" spc="-10">
                              <a:solidFill>
                                <a:srgbClr val="FF0000"/>
                              </a:solidFill>
                              <a:latin typeface="Cambria Math" panose="02040503050406030204" pitchFamily="18" charset="0"/>
                              <a:ea typeface="Cambria Math" panose="02040503050406030204" pitchFamily="18" charset="0"/>
                            </a:rPr>
                            <m:t>ℋ</m:t>
                          </m:r>
                        </m:sub>
                      </m:sSub>
                      <m:r>
                        <a:rPr lang="en-US" altLang="zh-CN" sz="3200" b="0" i="1" spc="-10">
                          <a:solidFill>
                            <a:srgbClr val="FF0000"/>
                          </a:solidFill>
                          <a:latin typeface="Cambria Math" panose="02040503050406030204" pitchFamily="18" charset="0"/>
                        </a:rPr>
                        <m:t>(</m:t>
                      </m:r>
                      <m:r>
                        <a:rPr lang="en-US" altLang="zh-CN" sz="3200" b="0" i="1" spc="-10">
                          <a:solidFill>
                            <a:srgbClr val="FF0000"/>
                          </a:solidFill>
                          <a:latin typeface="Cambria Math" panose="02040503050406030204" pitchFamily="18" charset="0"/>
                        </a:rPr>
                        <m:t>𝑁</m:t>
                      </m:r>
                      <m:r>
                        <a:rPr lang="en-US" altLang="zh-CN" sz="3200" b="0" i="1" spc="-10">
                          <a:solidFill>
                            <a:srgbClr val="FF0000"/>
                          </a:solidFill>
                          <a:latin typeface="Cambria Math" panose="02040503050406030204" pitchFamily="18" charset="0"/>
                        </a:rPr>
                        <m:t>)</m:t>
                      </m:r>
                      <m:r>
                        <m:rPr>
                          <m:sty m:val="p"/>
                        </m:rPr>
                        <a:rPr lang="en-US" altLang="zh-CN" sz="3200" b="0" i="0" spc="-10" smtClean="0">
                          <a:solidFill>
                            <a:schemeClr val="tx1"/>
                          </a:solidFill>
                          <a:latin typeface="Cambria Math" panose="02040503050406030204" pitchFamily="18" charset="0"/>
                        </a:rPr>
                        <m:t>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−2</m:t>
                              </m:r>
                              <m:sSup>
                                <m:sSupPr>
                                  <m:ctrlPr>
                                    <a:rPr lang="en-US" altLang="zh-CN" sz="3200" i="1" spc="-10" smtClean="0">
                                      <a:solidFill>
                                        <a:schemeClr val="tx1"/>
                                      </a:solidFill>
                                      <a:latin typeface="Cambria Math" panose="02040503050406030204" pitchFamily="18" charset="0"/>
                                    </a:rPr>
                                  </m:ctrlPr>
                                </m:sSupPr>
                                <m:e>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oMath>
                  </m:oMathPara>
                </a14:m>
                <a:endParaRPr lang="en-US" altLang="zh-CN" sz="3200" spc="-10" dirty="0">
                  <a:solidFill>
                    <a:schemeClr val="tx1"/>
                  </a:solidFill>
                  <a:latin typeface="+mn-ea"/>
                </a:endParaRPr>
              </a:p>
            </p:txBody>
          </p:sp>
        </mc:Choice>
        <mc:Fallback xmlns="">
          <p:sp>
            <p:nvSpPr>
              <p:cNvPr id="7" name="文本框 119">
                <a:extLst>
                  <a:ext uri="{FF2B5EF4-FFF2-40B4-BE49-F238E27FC236}">
                    <a16:creationId xmlns:a16="http://schemas.microsoft.com/office/drawing/2014/main" id="{146E7380-5DB4-AD46-9FE4-64961F707CB6}"/>
                  </a:ext>
                </a:extLst>
              </p:cNvPr>
              <p:cNvSpPr txBox="1">
                <a:spLocks noRot="1" noChangeAspect="1" noMove="1" noResize="1" noEditPoints="1" noAdjustHandles="1" noChangeArrowheads="1" noChangeShapeType="1" noTextEdit="1"/>
              </p:cNvSpPr>
              <p:nvPr/>
            </p:nvSpPr>
            <p:spPr>
              <a:xfrm>
                <a:off x="608158" y="1585717"/>
                <a:ext cx="10625820" cy="683264"/>
              </a:xfrm>
              <a:prstGeom prst="rect">
                <a:avLst/>
              </a:prstGeom>
              <a:blipFill>
                <a:blip r:embed="rId3"/>
                <a:stretch>
                  <a:fillRect b="-1272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FF1E94CA-C25D-9F40-BB92-42AF1028DBAD}"/>
                  </a:ext>
                </a:extLst>
              </p:cNvPr>
              <p:cNvSpPr txBox="1"/>
              <p:nvPr/>
            </p:nvSpPr>
            <p:spPr>
              <a:xfrm>
                <a:off x="608158" y="990625"/>
                <a:ext cx="11187717"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latin typeface="+mn-ea"/>
                  </a:rPr>
                  <a:t>前面</a:t>
                </a:r>
                <a:r>
                  <a:rPr lang="zh-CN" altLang="en-US" sz="3200" spc="-10" dirty="0">
                    <a:latin typeface="+mn-ea"/>
                  </a:rPr>
                  <a:t>的论述用</a:t>
                </a:r>
                <a14:m>
                  <m:oMath xmlns:m="http://schemas.openxmlformats.org/officeDocument/2006/math">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𝒎</m:t>
                        </m:r>
                      </m:e>
                      <m:sub>
                        <m:r>
                          <a:rPr lang="en-US" altLang="zh-CN" sz="3200" b="1" i="1" spc="-10">
                            <a:solidFill>
                              <a:srgbClr val="FF0000"/>
                            </a:solidFill>
                            <a:latin typeface="Cambria Math" panose="02040503050406030204" pitchFamily="18" charset="0"/>
                            <a:ea typeface="Cambria Math" panose="02040503050406030204" pitchFamily="18" charset="0"/>
                          </a:rPr>
                          <m:t>𝓗</m:t>
                        </m:r>
                      </m:sub>
                    </m:sSub>
                    <m:r>
                      <a:rPr lang="en-US" altLang="zh-CN" sz="3200" b="1" i="1" spc="-10">
                        <a:solidFill>
                          <a:srgbClr val="FF0000"/>
                        </a:solidFill>
                        <a:latin typeface="Cambria Math" panose="02040503050406030204" pitchFamily="18" charset="0"/>
                      </a:rPr>
                      <m:t>(</m:t>
                    </m:r>
                    <m:r>
                      <a:rPr lang="en-US" altLang="zh-CN" sz="3200" b="1" i="1" spc="-10">
                        <a:solidFill>
                          <a:srgbClr val="FF0000"/>
                        </a:solidFill>
                        <a:latin typeface="Cambria Math" panose="02040503050406030204" pitchFamily="18" charset="0"/>
                      </a:rPr>
                      <m:t>𝑵</m:t>
                    </m:r>
                    <m:r>
                      <a:rPr lang="en-US" altLang="zh-CN" sz="3200" b="1" i="1" spc="-10">
                        <a:solidFill>
                          <a:srgbClr val="FF0000"/>
                        </a:solidFill>
                        <a:latin typeface="Cambria Math" panose="02040503050406030204" pitchFamily="18" charset="0"/>
                      </a:rPr>
                      <m:t>)</m:t>
                    </m:r>
                  </m:oMath>
                </a14:m>
                <a:r>
                  <a:rPr lang="zh-CN" altLang="en-US" sz="3200" spc="-10" dirty="0">
                    <a:latin typeface="+mn-ea"/>
                  </a:rPr>
                  <a:t>代替</a:t>
                </a:r>
                <a14:m>
                  <m:oMath xmlns:m="http://schemas.openxmlformats.org/officeDocument/2006/math">
                    <m:r>
                      <a:rPr lang="en-US" altLang="zh-CN" sz="3200" b="0" i="1" spc="-10" dirty="0" smtClean="0">
                        <a:solidFill>
                          <a:schemeClr val="accent1">
                            <a:lumMod val="50000"/>
                          </a:schemeClr>
                        </a:solidFill>
                        <a:latin typeface="Cambria Math" panose="02040503050406030204" pitchFamily="18" charset="0"/>
                      </a:rPr>
                      <m:t>𝑀</m:t>
                    </m:r>
                  </m:oMath>
                </a14:m>
                <a:r>
                  <a:rPr lang="zh-CN" altLang="en-US" sz="3200" spc="-10" dirty="0">
                    <a:latin typeface="+mn-ea"/>
                  </a:rPr>
                  <a:t>，从</a:t>
                </a:r>
                <a14:m>
                  <m:oMath xmlns:m="http://schemas.openxmlformats.org/officeDocument/2006/math">
                    <m:r>
                      <a:rPr lang="en-US" altLang="zh-CN" sz="3200" i="1" spc="-10" smtClean="0">
                        <a:latin typeface="Cambria Math" panose="02040503050406030204" pitchFamily="18" charset="0"/>
                        <a:ea typeface="Cambria Math" panose="02040503050406030204" pitchFamily="18" charset="0"/>
                      </a:rPr>
                      <m:t>ℋ</m:t>
                    </m:r>
                  </m:oMath>
                </a14:m>
                <a:r>
                  <a:rPr lang="zh-CN" altLang="en-US" sz="3200" spc="-10" dirty="0">
                    <a:latin typeface="+mn-ea"/>
                  </a:rPr>
                  <a:t>中选取学习函数</a:t>
                </a:r>
                <a14:m>
                  <m:oMath xmlns:m="http://schemas.openxmlformats.org/officeDocument/2006/math">
                    <m:r>
                      <a:rPr lang="en-US" altLang="zh-CN" sz="3200" b="0" i="1" spc="-10" smtClean="0">
                        <a:solidFill>
                          <a:schemeClr val="accent1"/>
                        </a:solidFill>
                        <a:latin typeface="Cambria Math" panose="02040503050406030204" pitchFamily="18" charset="0"/>
                      </a:rPr>
                      <m:t>𝑔</m:t>
                    </m:r>
                  </m:oMath>
                </a14:m>
                <a:r>
                  <a:rPr lang="zh-CN" altLang="en-US" sz="3200" spc="-10" dirty="0">
                    <a:latin typeface="+mn-ea"/>
                  </a:rPr>
                  <a:t>，有</a:t>
                </a:r>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FF1E94CA-C25D-9F40-BB92-42AF1028DBAD}"/>
                  </a:ext>
                </a:extLst>
              </p:cNvPr>
              <p:cNvSpPr txBox="1">
                <a:spLocks noRot="1" noChangeAspect="1" noMove="1" noResize="1" noEditPoints="1" noAdjustHandles="1" noChangeArrowheads="1" noChangeShapeType="1" noTextEdit="1"/>
              </p:cNvSpPr>
              <p:nvPr/>
            </p:nvSpPr>
            <p:spPr>
              <a:xfrm>
                <a:off x="608158" y="990625"/>
                <a:ext cx="11187717" cy="633187"/>
              </a:xfrm>
              <a:prstGeom prst="rect">
                <a:avLst/>
              </a:prstGeom>
              <a:blipFill>
                <a:blip r:embed="rId4"/>
                <a:stretch>
                  <a:fillRect l="-1362" t="-6000" b="-32000"/>
                </a:stretch>
              </a:blipFill>
            </p:spPr>
            <p:txBody>
              <a:bodyPr/>
              <a:lstStyle/>
              <a:p>
                <a:r>
                  <a:rPr lang="en-CN">
                    <a:noFill/>
                  </a:rPr>
                  <a:t> </a:t>
                </a:r>
              </a:p>
            </p:txBody>
          </p:sp>
        </mc:Fallback>
      </mc:AlternateContent>
      <p:sp>
        <p:nvSpPr>
          <p:cNvPr id="9" name="文本框 119">
            <a:extLst>
              <a:ext uri="{FF2B5EF4-FFF2-40B4-BE49-F238E27FC236}">
                <a16:creationId xmlns:a16="http://schemas.microsoft.com/office/drawing/2014/main" id="{B841237B-3A06-4343-A883-B3FD14233D65}"/>
              </a:ext>
            </a:extLst>
          </p:cNvPr>
          <p:cNvSpPr txBox="1"/>
          <p:nvPr/>
        </p:nvSpPr>
        <p:spPr>
          <a:xfrm>
            <a:off x="1054459" y="2364930"/>
            <a:ext cx="10481066" cy="1082604"/>
          </a:xfrm>
          <a:prstGeom prst="rect">
            <a:avLst/>
          </a:prstGeom>
          <a:noFill/>
        </p:spPr>
        <p:txBody>
          <a:bodyPr wrap="square" rtlCol="0">
            <a:spAutoFit/>
          </a:bodyPr>
          <a:lstStyle/>
          <a:p>
            <a:pPr>
              <a:lnSpc>
                <a:spcPct val="120000"/>
              </a:lnSpc>
            </a:pPr>
            <a:r>
              <a:rPr lang="zh-CN" altLang="en-US" sz="2800" spc="-10" dirty="0">
                <a:latin typeface="+mn-ea"/>
              </a:rPr>
              <a:t>但直接替换是有问题的，</a:t>
            </a:r>
            <a:r>
              <a:rPr lang="en-US" altLang="zh-CN" sz="2800" spc="-10" dirty="0" err="1">
                <a:latin typeface="+mn-ea"/>
              </a:rPr>
              <a:t>Vapnik</a:t>
            </a:r>
            <a:r>
              <a:rPr lang="en-US" altLang="zh-CN" sz="2800" spc="-10" dirty="0">
                <a:latin typeface="+mn-ea"/>
              </a:rPr>
              <a:t> </a:t>
            </a:r>
            <a:r>
              <a:rPr lang="zh-CN" altLang="en-US" sz="2800" spc="-10" dirty="0">
                <a:latin typeface="+mn-ea"/>
              </a:rPr>
              <a:t>和 </a:t>
            </a:r>
            <a:r>
              <a:rPr lang="en-US" altLang="zh-CN" sz="2800" spc="-10" dirty="0" err="1">
                <a:latin typeface="+mn-ea"/>
              </a:rPr>
              <a:t>Chervonenkis</a:t>
            </a:r>
            <a:r>
              <a:rPr lang="en-US" altLang="zh-CN" sz="2800" spc="-10" dirty="0">
                <a:latin typeface="+mn-ea"/>
              </a:rPr>
              <a:t> </a:t>
            </a:r>
            <a:r>
              <a:rPr lang="zh-CN" altLang="en-US" sz="2800" spc="-10" dirty="0">
                <a:latin typeface="+mn-ea"/>
              </a:rPr>
              <a:t>提出并完整地证明准确的式子如下（具体证明参考论文</a:t>
            </a:r>
            <a:r>
              <a:rPr lang="en-US" altLang="zh-CN" sz="2800" spc="-10" dirty="0">
                <a:latin typeface="+mn-ea"/>
              </a:rPr>
              <a:t>[</a:t>
            </a:r>
            <a:r>
              <a:rPr lang="en-US" altLang="zh-CN" sz="2800" spc="-10" dirty="0" err="1">
                <a:latin typeface="+mn-ea"/>
              </a:rPr>
              <a:t>Vapnik</a:t>
            </a:r>
            <a:r>
              <a:rPr lang="en-US" altLang="zh-CN" sz="2800" spc="-10" dirty="0">
                <a:latin typeface="+mn-ea"/>
              </a:rPr>
              <a:t> et al. 1971]</a:t>
            </a:r>
            <a:r>
              <a:rPr lang="zh-CN" altLang="en-US" sz="2800" spc="-10" dirty="0">
                <a:latin typeface="+mn-ea"/>
              </a:rPr>
              <a:t>）</a:t>
            </a:r>
            <a:endParaRPr lang="en-US" altLang="zh-CN" sz="2800" spc="-10" dirty="0">
              <a:latin typeface="+mn-ea"/>
            </a:endParaRPr>
          </a:p>
        </p:txBody>
      </p:sp>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D76663B2-9DCC-D34F-89AE-4E37B5DD460E}"/>
                  </a:ext>
                </a:extLst>
              </p:cNvPr>
              <p:cNvSpPr txBox="1"/>
              <p:nvPr/>
            </p:nvSpPr>
            <p:spPr>
              <a:xfrm>
                <a:off x="306611" y="3086210"/>
                <a:ext cx="11228914" cy="121507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dirty="0" smtClean="0">
                          <a:solidFill>
                            <a:schemeClr val="tx1"/>
                          </a:solidFill>
                          <a:latin typeface="Cambria Math" panose="02040503050406030204" pitchFamily="18" charset="0"/>
                        </a:rPr>
                        <m:t>2</m:t>
                      </m:r>
                      <m:r>
                        <a:rPr lang="en-US" altLang="zh-CN" sz="3200" b="0" i="1" spc="-10" dirty="0" smtClean="0">
                          <a:solidFill>
                            <a:schemeClr val="tx1"/>
                          </a:solidFill>
                          <a:latin typeface="Cambria Math" panose="02040503050406030204" pitchFamily="18" charset="0"/>
                          <a:ea typeface="Cambria Math" panose="02040503050406030204" pitchFamily="18" charset="0"/>
                        </a:rPr>
                        <m:t>∙</m:t>
                      </m:r>
                      <m:r>
                        <a:rPr lang="en-US" altLang="zh-CN" sz="3200" b="0" i="1" spc="-10" dirty="0" smtClean="0">
                          <a:solidFill>
                            <a:schemeClr val="accent1"/>
                          </a:solidFill>
                          <a:latin typeface="Cambria Math" panose="02040503050406030204" pitchFamily="18" charset="0"/>
                          <a:ea typeface="Cambria Math" panose="02040503050406030204" pitchFamily="18" charset="0"/>
                        </a:rPr>
                        <m:t>2</m:t>
                      </m:r>
                      <m:sSub>
                        <m:sSubPr>
                          <m:ctrlPr>
                            <a:rPr lang="en-US" altLang="zh-CN" sz="3200" i="1" spc="-10" smtClean="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𝑚</m:t>
                          </m:r>
                        </m:e>
                        <m:sub>
                          <m:r>
                            <a:rPr lang="en-US" altLang="zh-CN" sz="3200" b="0" i="1" spc="-10">
                              <a:solidFill>
                                <a:srgbClr val="FF0000"/>
                              </a:solidFill>
                              <a:latin typeface="Cambria Math" panose="02040503050406030204" pitchFamily="18" charset="0"/>
                              <a:ea typeface="Cambria Math" panose="02040503050406030204" pitchFamily="18" charset="0"/>
                            </a:rPr>
                            <m:t>ℋ</m:t>
                          </m:r>
                        </m:sub>
                      </m:sSub>
                      <m:r>
                        <a:rPr lang="en-US" altLang="zh-CN" sz="3200" b="0" i="1" spc="-10">
                          <a:solidFill>
                            <a:srgbClr val="FF0000"/>
                          </a:solidFill>
                          <a:latin typeface="Cambria Math" panose="02040503050406030204" pitchFamily="18" charset="0"/>
                        </a:rPr>
                        <m:t>(</m:t>
                      </m:r>
                      <m:r>
                        <a:rPr lang="en-US" altLang="zh-CN" sz="3200" b="0" i="1" spc="-10" smtClean="0">
                          <a:solidFill>
                            <a:schemeClr val="accent1"/>
                          </a:solidFill>
                          <a:latin typeface="Cambria Math" panose="02040503050406030204" pitchFamily="18" charset="0"/>
                        </a:rPr>
                        <m:t>2</m:t>
                      </m:r>
                      <m:r>
                        <a:rPr lang="en-US" altLang="zh-CN" sz="3200" b="0" i="1" spc="-10">
                          <a:solidFill>
                            <a:srgbClr val="FF0000"/>
                          </a:solidFill>
                          <a:latin typeface="Cambria Math" panose="02040503050406030204" pitchFamily="18" charset="0"/>
                        </a:rPr>
                        <m:t>𝑁</m:t>
                      </m:r>
                      <m:r>
                        <a:rPr lang="en-US" altLang="zh-CN" sz="3200" b="0" i="1" spc="-10">
                          <a:solidFill>
                            <a:srgbClr val="FF0000"/>
                          </a:solidFill>
                          <a:latin typeface="Cambria Math" panose="02040503050406030204" pitchFamily="18" charset="0"/>
                        </a:rPr>
                        <m:t>)</m:t>
                      </m:r>
                      <m:r>
                        <m:rPr>
                          <m:sty m:val="p"/>
                        </m:rPr>
                        <a:rPr lang="en-US" altLang="zh-CN" sz="3200" b="0" i="0" spc="-10" smtClean="0">
                          <a:solidFill>
                            <a:schemeClr val="tx1"/>
                          </a:solidFill>
                          <a:latin typeface="Cambria Math" panose="02040503050406030204" pitchFamily="18" charset="0"/>
                        </a:rPr>
                        <m:t>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−2</m:t>
                              </m:r>
                              <m:r>
                                <a:rPr lang="en-US" altLang="zh-CN" sz="3200" b="0" i="1" spc="-10" dirty="0">
                                  <a:latin typeface="Cambria Math" panose="02040503050406030204" pitchFamily="18" charset="0"/>
                                  <a:ea typeface="Cambria Math" panose="02040503050406030204" pitchFamily="18" charset="0"/>
                                </a:rPr>
                                <m:t>∙</m:t>
                              </m:r>
                              <m:sSup>
                                <m:sSupPr>
                                  <m:ctrlPr>
                                    <a:rPr lang="en-US" altLang="zh-CN" sz="3200" i="1" spc="-10" smtClean="0">
                                      <a:solidFill>
                                        <a:schemeClr val="tx1"/>
                                      </a:solidFill>
                                      <a:latin typeface="Cambria Math" panose="02040503050406030204" pitchFamily="18" charset="0"/>
                                    </a:rPr>
                                  </m:ctrlPr>
                                </m:sSupPr>
                                <m:e>
                                  <m:f>
                                    <m:fPr>
                                      <m:ctrlPr>
                                        <a:rPr lang="en-US" altLang="zh-CN" sz="3200" i="1" spc="-10" smtClean="0">
                                          <a:solidFill>
                                            <a:schemeClr val="accent1"/>
                                          </a:solidFill>
                                          <a:latin typeface="Cambria Math" panose="02040503050406030204" pitchFamily="18" charset="0"/>
                                        </a:rPr>
                                      </m:ctrlPr>
                                    </m:fPr>
                                    <m:num>
                                      <m:r>
                                        <a:rPr lang="en-US" altLang="zh-CN" sz="3200" b="0" i="1" spc="-10" smtClean="0">
                                          <a:solidFill>
                                            <a:schemeClr val="accent1"/>
                                          </a:solidFill>
                                          <a:latin typeface="Cambria Math" panose="02040503050406030204" pitchFamily="18" charset="0"/>
                                        </a:rPr>
                                        <m:t>1</m:t>
                                      </m:r>
                                    </m:num>
                                    <m:den>
                                      <m:r>
                                        <a:rPr lang="en-US" altLang="zh-CN" sz="3200" b="0" i="1" spc="-10" smtClean="0">
                                          <a:solidFill>
                                            <a:schemeClr val="accent1"/>
                                          </a:solidFill>
                                          <a:latin typeface="Cambria Math" panose="02040503050406030204" pitchFamily="18" charset="0"/>
                                        </a:rPr>
                                        <m:t>16</m:t>
                                      </m:r>
                                    </m:den>
                                  </m:f>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oMath>
                  </m:oMathPara>
                </a14:m>
                <a:endParaRPr lang="en-US" altLang="zh-CN" sz="3200" spc="-10" dirty="0">
                  <a:solidFill>
                    <a:schemeClr val="tx1"/>
                  </a:solidFill>
                  <a:latin typeface="+mn-ea"/>
                </a:endParaRPr>
              </a:p>
            </p:txBody>
          </p:sp>
        </mc:Choice>
        <mc:Fallback xmlns="">
          <p:sp>
            <p:nvSpPr>
              <p:cNvPr id="10" name="文本框 119">
                <a:extLst>
                  <a:ext uri="{FF2B5EF4-FFF2-40B4-BE49-F238E27FC236}">
                    <a16:creationId xmlns:a16="http://schemas.microsoft.com/office/drawing/2014/main" id="{D76663B2-9DCC-D34F-89AE-4E37B5DD460E}"/>
                  </a:ext>
                </a:extLst>
              </p:cNvPr>
              <p:cNvSpPr txBox="1">
                <a:spLocks noRot="1" noChangeAspect="1" noMove="1" noResize="1" noEditPoints="1" noAdjustHandles="1" noChangeArrowheads="1" noChangeShapeType="1" noTextEdit="1"/>
              </p:cNvSpPr>
              <p:nvPr/>
            </p:nvSpPr>
            <p:spPr>
              <a:xfrm>
                <a:off x="306611" y="3086210"/>
                <a:ext cx="11228914" cy="1215076"/>
              </a:xfrm>
              <a:prstGeom prst="rect">
                <a:avLst/>
              </a:prstGeom>
              <a:blipFill>
                <a:blip r:embed="rId5"/>
                <a:stretch>
                  <a:fillRect b="-61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0D4EA347-1E29-0C40-A469-24BD44C9CD8A}"/>
                  </a:ext>
                </a:extLst>
              </p:cNvPr>
              <p:cNvSpPr txBox="1"/>
              <p:nvPr/>
            </p:nvSpPr>
            <p:spPr>
              <a:xfrm>
                <a:off x="701133" y="4422408"/>
                <a:ext cx="11187717"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latin typeface="+mn-ea"/>
                  </a:rPr>
                  <a:t>上</a:t>
                </a:r>
                <a:r>
                  <a:rPr lang="zh-CN" altLang="en-US" sz="3200" spc="-10" dirty="0">
                    <a:latin typeface="+mn-ea"/>
                  </a:rPr>
                  <a:t>式右边是</a:t>
                </a:r>
                <a:r>
                  <a:rPr lang="en-US" altLang="zh-CN" sz="3200" b="1" spc="-10" dirty="0">
                    <a:solidFill>
                      <a:srgbClr val="FF0000"/>
                    </a:solidFill>
                    <a:latin typeface="+mn-ea"/>
                  </a:rPr>
                  <a:t>VC</a:t>
                </a:r>
                <a:r>
                  <a:rPr lang="zh-CN" altLang="en-US" sz="3200" b="1" spc="-10" dirty="0">
                    <a:solidFill>
                      <a:srgbClr val="FF0000"/>
                    </a:solidFill>
                    <a:latin typeface="+mn-ea"/>
                  </a:rPr>
                  <a:t> </a:t>
                </a:r>
                <a:r>
                  <a:rPr lang="en-US" altLang="zh-CN" sz="3200" b="1" spc="-10" dirty="0">
                    <a:solidFill>
                      <a:srgbClr val="FF0000"/>
                    </a:solidFill>
                    <a:latin typeface="+mn-ea"/>
                  </a:rPr>
                  <a:t>Bound</a:t>
                </a:r>
                <a:r>
                  <a:rPr lang="zh-CN" altLang="en-US" sz="3200" spc="-10" dirty="0">
                    <a:latin typeface="+mn-ea"/>
                  </a:rPr>
                  <a:t>，若存在</a:t>
                </a:r>
                <a:r>
                  <a:rPr lang="en-US" altLang="zh-CN" sz="3200" spc="-10" dirty="0">
                    <a:latin typeface="+mn-ea"/>
                  </a:rPr>
                  <a:t>break</a:t>
                </a:r>
                <a:r>
                  <a:rPr lang="zh-CN" altLang="en-US" sz="3200" spc="-10" dirty="0">
                    <a:latin typeface="+mn-ea"/>
                  </a:rPr>
                  <a:t> </a:t>
                </a:r>
                <a:r>
                  <a:rPr lang="en-US" altLang="zh-CN" sz="3200" spc="-10" dirty="0">
                    <a:latin typeface="+mn-ea"/>
                  </a:rPr>
                  <a:t>point</a:t>
                </a:r>
                <a:r>
                  <a:rPr lang="zh-CN" altLang="en-US" sz="3200" spc="-10" dirty="0">
                    <a:latin typeface="+mn-ea"/>
                  </a:rPr>
                  <a:t> </a:t>
                </a:r>
                <a14:m>
                  <m:oMath xmlns:m="http://schemas.openxmlformats.org/officeDocument/2006/math">
                    <m:r>
                      <a:rPr lang="en-US" altLang="zh-CN" sz="3200" i="1" spc="-10">
                        <a:latin typeface="Cambria Math" panose="02040503050406030204" pitchFamily="18" charset="0"/>
                      </a:rPr>
                      <m:t>𝑘</m:t>
                    </m:r>
                    <m:r>
                      <a:rPr lang="en-US" altLang="zh-CN" sz="3200" i="1" spc="-10">
                        <a:latin typeface="Cambria Math" panose="02040503050406030204" pitchFamily="18" charset="0"/>
                        <a:ea typeface="Cambria Math" panose="02040503050406030204" pitchFamily="18" charset="0"/>
                      </a:rPr>
                      <m:t>≥3</m:t>
                    </m:r>
                  </m:oMath>
                </a14:m>
                <a:r>
                  <a:rPr lang="zh-CN" altLang="en-US" sz="3200" spc="-10" dirty="0">
                    <a:latin typeface="+mn-ea"/>
                  </a:rPr>
                  <a:t>，则</a:t>
                </a:r>
                <a:endParaRPr lang="en-US" altLang="zh-CN" sz="3200" spc="-10" dirty="0">
                  <a:latin typeface="+mn-ea"/>
                </a:endParaRPr>
              </a:p>
            </p:txBody>
          </p:sp>
        </mc:Choice>
        <mc:Fallback xmlns="">
          <p:sp>
            <p:nvSpPr>
              <p:cNvPr id="11" name="文本框 119">
                <a:extLst>
                  <a:ext uri="{FF2B5EF4-FFF2-40B4-BE49-F238E27FC236}">
                    <a16:creationId xmlns:a16="http://schemas.microsoft.com/office/drawing/2014/main" id="{0D4EA347-1E29-0C40-A469-24BD44C9CD8A}"/>
                  </a:ext>
                </a:extLst>
              </p:cNvPr>
              <p:cNvSpPr txBox="1">
                <a:spLocks noRot="1" noChangeAspect="1" noMove="1" noResize="1" noEditPoints="1" noAdjustHandles="1" noChangeArrowheads="1" noChangeShapeType="1" noTextEdit="1"/>
              </p:cNvSpPr>
              <p:nvPr/>
            </p:nvSpPr>
            <p:spPr>
              <a:xfrm>
                <a:off x="701133" y="4422408"/>
                <a:ext cx="11187717" cy="633187"/>
              </a:xfrm>
              <a:prstGeom prst="rect">
                <a:avLst/>
              </a:prstGeom>
              <a:blipFill>
                <a:blip r:embed="rId6"/>
                <a:stretch>
                  <a:fillRect l="-1247" t="-4000" b="-34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FBCAEFE2-6E4E-574A-B5E4-E63038AC8BD1}"/>
                  </a:ext>
                </a:extLst>
              </p:cNvPr>
              <p:cNvSpPr txBox="1"/>
              <p:nvPr/>
            </p:nvSpPr>
            <p:spPr>
              <a:xfrm>
                <a:off x="396126" y="4909932"/>
                <a:ext cx="11228914" cy="121507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dirty="0" smtClean="0">
                          <a:solidFill>
                            <a:schemeClr val="tx1"/>
                          </a:solidFill>
                          <a:latin typeface="Cambria Math" panose="02040503050406030204" pitchFamily="18" charset="0"/>
                        </a:rPr>
                        <m:t>4</m:t>
                      </m:r>
                      <m:sSup>
                        <m:sSupPr>
                          <m:ctrlPr>
                            <a:rPr lang="en-US" altLang="zh-CN" sz="3200" i="1" spc="-10" dirty="0" smtClean="0">
                              <a:solidFill>
                                <a:schemeClr val="tx1"/>
                              </a:solidFill>
                              <a:latin typeface="Cambria Math" panose="02040503050406030204" pitchFamily="18" charset="0"/>
                            </a:rPr>
                          </m:ctrlPr>
                        </m:sSupPr>
                        <m:e>
                          <m:r>
                            <a:rPr lang="en-US" altLang="zh-CN" sz="3200" b="0" i="1" spc="-10" dirty="0" smtClean="0">
                              <a:solidFill>
                                <a:schemeClr val="tx1"/>
                              </a:solidFill>
                              <a:latin typeface="Cambria Math" panose="02040503050406030204" pitchFamily="18" charset="0"/>
                            </a:rPr>
                            <m:t>(2</m:t>
                          </m:r>
                          <m:r>
                            <a:rPr lang="en-US" altLang="zh-CN" sz="3200" b="0" i="1" spc="-10" dirty="0" smtClean="0">
                              <a:solidFill>
                                <a:schemeClr val="tx1"/>
                              </a:solidFill>
                              <a:latin typeface="Cambria Math" panose="02040503050406030204" pitchFamily="18" charset="0"/>
                            </a:rPr>
                            <m:t>𝑁</m:t>
                          </m:r>
                          <m:r>
                            <a:rPr lang="en-US" altLang="zh-CN" sz="3200" b="0" i="1" spc="-10" dirty="0" smtClean="0">
                              <a:solidFill>
                                <a:schemeClr val="tx1"/>
                              </a:solidFill>
                              <a:latin typeface="Cambria Math" panose="02040503050406030204" pitchFamily="18" charset="0"/>
                            </a:rPr>
                            <m:t>)</m:t>
                          </m:r>
                        </m:e>
                        <m:sup>
                          <m:r>
                            <a:rPr lang="en-US" altLang="zh-CN" sz="3200" b="0" i="1" spc="-10" dirty="0" smtClean="0">
                              <a:solidFill>
                                <a:srgbClr val="FF0000"/>
                              </a:solidFill>
                              <a:latin typeface="Cambria Math" panose="02040503050406030204" pitchFamily="18" charset="0"/>
                            </a:rPr>
                            <m:t>𝑘</m:t>
                          </m:r>
                          <m:r>
                            <a:rPr lang="en-US" altLang="zh-CN" sz="3200" b="0" i="1" spc="-10" dirty="0" smtClean="0">
                              <a:solidFill>
                                <a:srgbClr val="FF0000"/>
                              </a:solidFill>
                              <a:latin typeface="Cambria Math" panose="02040503050406030204" pitchFamily="18" charset="0"/>
                            </a:rPr>
                            <m:t>−1</m:t>
                          </m:r>
                        </m:sup>
                      </m:sSup>
                      <m:r>
                        <m:rPr>
                          <m:sty m:val="p"/>
                        </m:rPr>
                        <a:rPr lang="en-US" altLang="zh-CN" sz="3200" b="0" i="0" spc="-10" smtClean="0">
                          <a:solidFill>
                            <a:schemeClr val="tx1"/>
                          </a:solidFill>
                          <a:latin typeface="Cambria Math" panose="02040503050406030204" pitchFamily="18" charset="0"/>
                        </a:rPr>
                        <m:t>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m:t>
                              </m:r>
                              <m:sSup>
                                <m:sSupPr>
                                  <m:ctrlPr>
                                    <a:rPr lang="en-US" altLang="zh-CN" sz="3200" i="1" spc="-10" smtClean="0">
                                      <a:solidFill>
                                        <a:schemeClr val="tx1"/>
                                      </a:solidFill>
                                      <a:latin typeface="Cambria Math" panose="02040503050406030204" pitchFamily="18" charset="0"/>
                                    </a:rPr>
                                  </m:ctrlPr>
                                </m:sSupPr>
                                <m:e>
                                  <m:f>
                                    <m:fPr>
                                      <m:ctrlPr>
                                        <a:rPr lang="en-US" altLang="zh-CN" sz="3200" i="1" spc="-10" smtClean="0">
                                          <a:solidFill>
                                            <a:schemeClr val="accent1"/>
                                          </a:solidFill>
                                          <a:latin typeface="Cambria Math" panose="02040503050406030204" pitchFamily="18" charset="0"/>
                                        </a:rPr>
                                      </m:ctrlPr>
                                    </m:fPr>
                                    <m:num>
                                      <m:r>
                                        <a:rPr lang="en-US" altLang="zh-CN" sz="3200" b="0" i="1" spc="-10" smtClean="0">
                                          <a:solidFill>
                                            <a:schemeClr val="accent1"/>
                                          </a:solidFill>
                                          <a:latin typeface="Cambria Math" panose="02040503050406030204" pitchFamily="18" charset="0"/>
                                        </a:rPr>
                                        <m:t>1</m:t>
                                      </m:r>
                                    </m:num>
                                    <m:den>
                                      <m:r>
                                        <a:rPr lang="en-US" altLang="zh-CN" sz="3200" b="0" i="1" spc="-10" smtClean="0">
                                          <a:solidFill>
                                            <a:schemeClr val="accent1"/>
                                          </a:solidFill>
                                          <a:latin typeface="Cambria Math" panose="02040503050406030204" pitchFamily="18" charset="0"/>
                                        </a:rPr>
                                        <m:t>8</m:t>
                                      </m:r>
                                    </m:den>
                                  </m:f>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oMath>
                  </m:oMathPara>
                </a14:m>
                <a:endParaRPr lang="en-US" altLang="zh-CN" sz="3200" spc="-10" dirty="0">
                  <a:solidFill>
                    <a:schemeClr val="tx1"/>
                  </a:solidFill>
                  <a:latin typeface="+mn-ea"/>
                </a:endParaRPr>
              </a:p>
            </p:txBody>
          </p:sp>
        </mc:Choice>
        <mc:Fallback xmlns="">
          <p:sp>
            <p:nvSpPr>
              <p:cNvPr id="12" name="文本框 119">
                <a:extLst>
                  <a:ext uri="{FF2B5EF4-FFF2-40B4-BE49-F238E27FC236}">
                    <a16:creationId xmlns:a16="http://schemas.microsoft.com/office/drawing/2014/main" id="{FBCAEFE2-6E4E-574A-B5E4-E63038AC8BD1}"/>
                  </a:ext>
                </a:extLst>
              </p:cNvPr>
              <p:cNvSpPr txBox="1">
                <a:spLocks noRot="1" noChangeAspect="1" noMove="1" noResize="1" noEditPoints="1" noAdjustHandles="1" noChangeArrowheads="1" noChangeShapeType="1" noTextEdit="1"/>
              </p:cNvSpPr>
              <p:nvPr/>
            </p:nvSpPr>
            <p:spPr>
              <a:xfrm>
                <a:off x="396126" y="4909932"/>
                <a:ext cx="11228914" cy="1215076"/>
              </a:xfrm>
              <a:prstGeom prst="rect">
                <a:avLst/>
              </a:prstGeom>
              <a:blipFill>
                <a:blip r:embed="rId7"/>
                <a:stretch>
                  <a:fillRect b="-5155"/>
                </a:stretch>
              </a:blipFill>
            </p:spPr>
            <p:txBody>
              <a:bodyPr/>
              <a:lstStyle/>
              <a:p>
                <a:r>
                  <a:rPr lang="en-CN">
                    <a:noFill/>
                  </a:rPr>
                  <a:t> </a:t>
                </a:r>
              </a:p>
            </p:txBody>
          </p:sp>
        </mc:Fallback>
      </mc:AlternateContent>
    </p:spTree>
    <p:extLst>
      <p:ext uri="{BB962C8B-B14F-4D97-AF65-F5344CB8AC3E}">
        <p14:creationId xmlns:p14="http://schemas.microsoft.com/office/powerpoint/2010/main" val="27752399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p:sp>
        <p:nvSpPr>
          <p:cNvPr id="16" name="文本框 119">
            <a:extLst>
              <a:ext uri="{FF2B5EF4-FFF2-40B4-BE49-F238E27FC236}">
                <a16:creationId xmlns:a16="http://schemas.microsoft.com/office/drawing/2014/main" id="{CD45C9E1-81B9-424B-B737-573FE8F83B3E}"/>
              </a:ext>
            </a:extLst>
          </p:cNvPr>
          <p:cNvSpPr txBox="1"/>
          <p:nvPr/>
        </p:nvSpPr>
        <p:spPr>
          <a:xfrm>
            <a:off x="566961" y="891694"/>
            <a:ext cx="11187717" cy="633187"/>
          </a:xfrm>
          <a:prstGeom prst="rect">
            <a:avLst/>
          </a:prstGeom>
          <a:noFill/>
        </p:spPr>
        <p:txBody>
          <a:bodyPr wrap="square" rtlCol="0">
            <a:spAutoFit/>
          </a:bodyPr>
          <a:lstStyle/>
          <a:p>
            <a:pPr marL="457200" indent="-457200">
              <a:lnSpc>
                <a:spcPct val="120000"/>
              </a:lnSpc>
              <a:buFont typeface="Wingdings" pitchFamily="2" charset="2"/>
              <a:buChar char="Ø"/>
            </a:pPr>
            <a:r>
              <a:rPr lang="en-US" altLang="zh-CN" sz="3200" spc="-10" dirty="0">
                <a:solidFill>
                  <a:srgbClr val="FF0000"/>
                </a:solidFill>
                <a:latin typeface="+mn-ea"/>
              </a:rPr>
              <a:t>VC</a:t>
            </a:r>
            <a:r>
              <a:rPr lang="zh-CN" altLang="en-US" sz="3200" spc="-10" dirty="0">
                <a:solidFill>
                  <a:srgbClr val="FF0000"/>
                </a:solidFill>
                <a:latin typeface="+mn-ea"/>
              </a:rPr>
              <a:t>维</a:t>
            </a:r>
            <a:r>
              <a:rPr lang="zh-CN" altLang="en-US" sz="3200" spc="-10" dirty="0">
                <a:latin typeface="+mn-ea"/>
              </a:rPr>
              <a:t>（</a:t>
            </a:r>
            <a:r>
              <a:rPr lang="en-US" altLang="zh-CN" sz="3200" spc="-10" dirty="0">
                <a:latin typeface="+mn-ea"/>
              </a:rPr>
              <a:t>VC</a:t>
            </a:r>
            <a:r>
              <a:rPr lang="zh-CN" altLang="en-US" sz="3200" spc="-10" dirty="0">
                <a:latin typeface="+mn-ea"/>
              </a:rPr>
              <a:t> </a:t>
            </a:r>
            <a:r>
              <a:rPr lang="en-US" altLang="zh-CN" sz="3200" spc="-10" dirty="0">
                <a:latin typeface="+mn-ea"/>
              </a:rPr>
              <a:t>Dimension</a:t>
            </a:r>
            <a:r>
              <a:rPr lang="zh-CN" altLang="en-US" sz="3200" spc="-10" dirty="0">
                <a:latin typeface="+mn-ea"/>
              </a:rPr>
              <a:t>）的定义</a:t>
            </a:r>
            <a:endParaRPr lang="en-US" altLang="zh-CN" sz="3200" b="1" spc="-10" dirty="0">
              <a:latin typeface="+mn-ea"/>
            </a:endParaRPr>
          </a:p>
        </p:txBody>
      </p:sp>
      <mc:AlternateContent xmlns:mc="http://schemas.openxmlformats.org/markup-compatibility/2006" xmlns:a14="http://schemas.microsoft.com/office/drawing/2010/main">
        <mc:Choice Requires="a14">
          <p:sp>
            <p:nvSpPr>
              <p:cNvPr id="20" name="文本框 119">
                <a:extLst>
                  <a:ext uri="{FF2B5EF4-FFF2-40B4-BE49-F238E27FC236}">
                    <a16:creationId xmlns:a16="http://schemas.microsoft.com/office/drawing/2014/main" id="{DA0CD90B-5927-3244-A0FB-CD05B85C5B26}"/>
                  </a:ext>
                </a:extLst>
              </p:cNvPr>
              <p:cNvSpPr txBox="1"/>
              <p:nvPr/>
            </p:nvSpPr>
            <p:spPr>
              <a:xfrm>
                <a:off x="755374" y="1724275"/>
                <a:ext cx="10893287" cy="1814023"/>
              </a:xfrm>
              <a:prstGeom prst="rect">
                <a:avLst/>
              </a:prstGeom>
              <a:noFill/>
            </p:spPr>
            <p:txBody>
              <a:bodyPr wrap="square" rtlCol="0">
                <a:spAutoFit/>
              </a:bodyPr>
              <a:lstStyle/>
              <a:p>
                <a:pPr>
                  <a:lnSpc>
                    <a:spcPct val="120000"/>
                  </a:lnSpc>
                </a:pPr>
                <a:r>
                  <a:rPr lang="zh-CN" altLang="en-US" sz="3200" spc="-10" dirty="0">
                    <a:latin typeface="+mn-ea"/>
                  </a:rPr>
                  <a:t>        假设空间</a:t>
                </a:r>
                <a14:m>
                  <m:oMath xmlns:m="http://schemas.openxmlformats.org/officeDocument/2006/math">
                    <m:r>
                      <a:rPr lang="en-US" altLang="zh-CN" sz="3200" i="1" spc="-10" smtClean="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的</a:t>
                </a:r>
                <a:r>
                  <a:rPr lang="en-US" altLang="zh-CN" sz="3200" spc="-10" dirty="0">
                    <a:latin typeface="+mn-ea"/>
                  </a:rPr>
                  <a:t>VC</a:t>
                </a:r>
                <a:r>
                  <a:rPr lang="zh-CN" altLang="en-US" sz="3200" spc="-10" dirty="0">
                    <a:latin typeface="+mn-ea"/>
                  </a:rPr>
                  <a:t>维</a:t>
                </a: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𝑑</m:t>
                        </m:r>
                      </m:e>
                      <m:sub>
                        <m:r>
                          <m:rPr>
                            <m:sty m:val="p"/>
                          </m:rPr>
                          <a:rPr lang="en-US" altLang="zh-CN" sz="3200" b="0" i="0" spc="-10" smtClean="0">
                            <a:latin typeface="Cambria Math" panose="02040503050406030204" pitchFamily="18" charset="0"/>
                          </a:rPr>
                          <m:t>VC</m:t>
                        </m:r>
                      </m:sub>
                    </m:sSub>
                    <m:d>
                      <m:dPr>
                        <m:ctrlPr>
                          <a:rPr lang="en-US" altLang="zh-CN" sz="3200" b="0" i="1" spc="-10" smtClean="0">
                            <a:latin typeface="Cambria Math" panose="02040503050406030204" pitchFamily="18" charset="0"/>
                          </a:rPr>
                        </m:ctrlPr>
                      </m:dPr>
                      <m:e>
                        <m:r>
                          <a:rPr lang="en-US" altLang="zh-CN" sz="3200" i="1" spc="-10">
                            <a:latin typeface="Cambria Math" panose="02040503050406030204" pitchFamily="18" charset="0"/>
                            <a:ea typeface="Cambria Math" panose="02040503050406030204" pitchFamily="18" charset="0"/>
                          </a:rPr>
                          <m:t>ℋ</m:t>
                        </m:r>
                      </m:e>
                    </m:d>
                  </m:oMath>
                </a14:m>
                <a:r>
                  <a:rPr lang="zh-CN" altLang="en-US" sz="3200" spc="-10" dirty="0">
                    <a:latin typeface="+mn-ea"/>
                  </a:rPr>
                  <a:t>表示</a:t>
                </a:r>
                <a14:m>
                  <m:oMath xmlns:m="http://schemas.openxmlformats.org/officeDocument/2006/math">
                    <m:r>
                      <a:rPr lang="en-US" altLang="zh-CN" sz="3200" i="1" spc="-1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所能“打散”（</a:t>
                </a:r>
                <a:r>
                  <a:rPr lang="en-US" altLang="zh-CN" sz="3200" spc="-10" dirty="0">
                    <a:latin typeface="+mn-ea"/>
                  </a:rPr>
                  <a:t>Shatter</a:t>
                </a:r>
                <a:r>
                  <a:rPr lang="zh-CN" altLang="en-US" sz="3200" spc="-10" dirty="0">
                    <a:latin typeface="+mn-ea"/>
                  </a:rPr>
                  <a:t>）的最大样本数</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𝑁</m:t>
                        </m:r>
                      </m:e>
                      <m:sub>
                        <m:r>
                          <a:rPr lang="en-US" altLang="zh-CN" sz="3200" i="1" spc="-10">
                            <a:solidFill>
                              <a:srgbClr val="FF0000"/>
                            </a:solidFill>
                            <a:latin typeface="Cambria Math" panose="02040503050406030204" pitchFamily="18" charset="0"/>
                          </a:rPr>
                          <m:t>𝑠</m:t>
                        </m:r>
                      </m:sub>
                    </m:sSub>
                    <m:r>
                      <a:rPr lang="en-US" altLang="zh-CN" sz="3200" i="1" spc="-10">
                        <a:solidFill>
                          <a:srgbClr val="FF0000"/>
                        </a:solidFill>
                        <a:latin typeface="Cambria Math" panose="02040503050406030204" pitchFamily="18" charset="0"/>
                      </a:rPr>
                      <m:t> </m:t>
                    </m:r>
                  </m:oMath>
                </a14:m>
                <a:r>
                  <a:rPr lang="zh-CN" altLang="en-US" sz="3200" spc="-10" dirty="0">
                    <a:latin typeface="+mn-ea"/>
                  </a:rPr>
                  <a:t>，即</a:t>
                </a:r>
                <a:endParaRPr lang="en-US" altLang="zh-CN" sz="3200" spc="-10" dirty="0">
                  <a:latin typeface="+mn-ea"/>
                </a:endParaRPr>
              </a:p>
              <a:p>
                <a:pPr algn="ctr">
                  <a:lnSpc>
                    <a:spcPct val="120000"/>
                  </a:lnSpc>
                </a:pP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b="0" i="1" spc="-10" smtClean="0">
                            <a:latin typeface="Cambria Math" panose="02040503050406030204" pitchFamily="18" charset="0"/>
                          </a:rPr>
                          <m:t>𝑁</m:t>
                        </m:r>
                      </m:e>
                      <m:sub>
                        <m:r>
                          <a:rPr lang="en-US" altLang="zh-CN" sz="3200" b="0" i="1" spc="-10" smtClean="0">
                            <a:latin typeface="Cambria Math" panose="02040503050406030204" pitchFamily="18" charset="0"/>
                          </a:rPr>
                          <m:t>𝑠</m:t>
                        </m:r>
                      </m:sub>
                    </m:sSub>
                  </m:oMath>
                </a14:m>
                <a:r>
                  <a:rPr lang="zh-CN" altLang="en-US" sz="3200" spc="-10" dirty="0">
                    <a:latin typeface="+mn-ea"/>
                  </a:rPr>
                  <a:t>是使得</a:t>
                </a:r>
                <a14:m>
                  <m:oMath xmlns:m="http://schemas.openxmlformats.org/officeDocument/2006/math">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d>
                      <m:dPr>
                        <m:ctrlPr>
                          <a:rPr lang="en-US" altLang="zh-CN" sz="3200" i="1" spc="-10">
                            <a:solidFill>
                              <a:srgbClr val="FF0000"/>
                            </a:solidFill>
                            <a:latin typeface="Cambria Math" panose="02040503050406030204" pitchFamily="18" charset="0"/>
                            <a:ea typeface="Cambria Math" panose="02040503050406030204" pitchFamily="18" charset="0"/>
                          </a:rPr>
                        </m:ctrlPr>
                      </m:dPr>
                      <m:e>
                        <m:sSub>
                          <m:sSubPr>
                            <m:ctrlPr>
                              <a:rPr lang="en-US" altLang="zh-CN" sz="3200" i="1" spc="-1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𝑁</m:t>
                            </m:r>
                          </m:e>
                          <m:sub>
                            <m:r>
                              <a:rPr lang="en-US" altLang="zh-CN" sz="3200" i="1" spc="-10">
                                <a:solidFill>
                                  <a:srgbClr val="FF0000"/>
                                </a:solidFill>
                                <a:latin typeface="Cambria Math" panose="02040503050406030204" pitchFamily="18" charset="0"/>
                              </a:rPr>
                              <m:t>𝑠</m:t>
                            </m:r>
                          </m:sub>
                        </m:sSub>
                      </m:e>
                    </m:d>
                    <m:r>
                      <a:rPr lang="en-US" altLang="zh-CN" sz="3200" b="0" i="1" spc="-10" smtClean="0">
                        <a:solidFill>
                          <a:srgbClr val="FF0000"/>
                        </a:solidFill>
                        <a:latin typeface="Cambria Math" panose="02040503050406030204" pitchFamily="18" charset="0"/>
                      </a:rPr>
                      <m:t>=</m:t>
                    </m:r>
                    <m:sSup>
                      <m:sSupPr>
                        <m:ctrlPr>
                          <a:rPr lang="en-US" altLang="zh-CN" sz="3200" b="0" i="1" spc="-10" smtClean="0">
                            <a:solidFill>
                              <a:srgbClr val="FF0000"/>
                            </a:solidFill>
                            <a:latin typeface="Cambria Math" panose="02040503050406030204" pitchFamily="18" charset="0"/>
                          </a:rPr>
                        </m:ctrlPr>
                      </m:sSupPr>
                      <m:e>
                        <m:r>
                          <a:rPr lang="en-US" altLang="zh-CN" sz="3200" b="0" i="1" spc="-10" smtClean="0">
                            <a:solidFill>
                              <a:srgbClr val="FF0000"/>
                            </a:solidFill>
                            <a:latin typeface="Cambria Math" panose="02040503050406030204" pitchFamily="18" charset="0"/>
                          </a:rPr>
                          <m:t>2</m:t>
                        </m:r>
                      </m:e>
                      <m:sup>
                        <m:sSub>
                          <m:sSubPr>
                            <m:ctrlPr>
                              <a:rPr lang="en-US" altLang="zh-CN" sz="3200" i="1" spc="-1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𝑁</m:t>
                            </m:r>
                          </m:e>
                          <m:sub>
                            <m:r>
                              <a:rPr lang="en-US" altLang="zh-CN" sz="3200" i="1" spc="-10">
                                <a:solidFill>
                                  <a:srgbClr val="FF0000"/>
                                </a:solidFill>
                                <a:latin typeface="Cambria Math" panose="02040503050406030204" pitchFamily="18" charset="0"/>
                              </a:rPr>
                              <m:t>𝑠</m:t>
                            </m:r>
                          </m:sub>
                        </m:sSub>
                      </m:sup>
                    </m:sSup>
                  </m:oMath>
                </a14:m>
                <a:r>
                  <a:rPr lang="zh-CN" altLang="en-US" sz="3200" spc="-10" dirty="0">
                    <a:latin typeface="+mn-ea"/>
                  </a:rPr>
                  <a:t>成立的最大值</a:t>
                </a:r>
                <a:endParaRPr lang="en-US" altLang="zh-CN" sz="3200" spc="-10" dirty="0">
                  <a:latin typeface="+mn-ea"/>
                </a:endParaRPr>
              </a:p>
            </p:txBody>
          </p:sp>
        </mc:Choice>
        <mc:Fallback xmlns="">
          <p:sp>
            <p:nvSpPr>
              <p:cNvPr id="20" name="文本框 119">
                <a:extLst>
                  <a:ext uri="{FF2B5EF4-FFF2-40B4-BE49-F238E27FC236}">
                    <a16:creationId xmlns:a16="http://schemas.microsoft.com/office/drawing/2014/main" id="{DA0CD90B-5927-3244-A0FB-CD05B85C5B26}"/>
                  </a:ext>
                </a:extLst>
              </p:cNvPr>
              <p:cNvSpPr txBox="1">
                <a:spLocks noRot="1" noChangeAspect="1" noMove="1" noResize="1" noEditPoints="1" noAdjustHandles="1" noChangeArrowheads="1" noChangeShapeType="1" noTextEdit="1"/>
              </p:cNvSpPr>
              <p:nvPr/>
            </p:nvSpPr>
            <p:spPr>
              <a:xfrm>
                <a:off x="755374" y="1724275"/>
                <a:ext cx="10893287" cy="1814023"/>
              </a:xfrm>
              <a:prstGeom prst="rect">
                <a:avLst/>
              </a:prstGeom>
              <a:blipFill>
                <a:blip r:embed="rId3"/>
                <a:stretch>
                  <a:fillRect l="-1397" t="-1389" b="-1041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119">
                <a:extLst>
                  <a:ext uri="{FF2B5EF4-FFF2-40B4-BE49-F238E27FC236}">
                    <a16:creationId xmlns:a16="http://schemas.microsoft.com/office/drawing/2014/main" id="{DDE970FC-6E04-AE47-8BB0-912392FE030B}"/>
                  </a:ext>
                </a:extLst>
              </p:cNvPr>
              <p:cNvSpPr txBox="1"/>
              <p:nvPr/>
            </p:nvSpPr>
            <p:spPr>
              <a:xfrm>
                <a:off x="608158" y="3738271"/>
                <a:ext cx="11187717" cy="633187"/>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sSub>
                      <m:sSubPr>
                        <m:ctrlPr>
                          <a:rPr lang="en-US" altLang="zh-CN" sz="3200" i="1" spc="-10" smtClean="0">
                            <a:latin typeface="Cambria Math" panose="02040503050406030204" pitchFamily="18" charset="0"/>
                          </a:rPr>
                        </m:ctrlPr>
                      </m:sSubPr>
                      <m:e>
                        <m:r>
                          <a:rPr lang="en-US" altLang="zh-CN" sz="3200" i="1" spc="-10">
                            <a:latin typeface="Cambria Math" panose="02040503050406030204" pitchFamily="18" charset="0"/>
                          </a:rPr>
                          <m:t>𝑑</m:t>
                        </m:r>
                      </m:e>
                      <m:sub>
                        <m:r>
                          <m:rPr>
                            <m:sty m:val="p"/>
                          </m:rPr>
                          <a:rPr lang="en-US" altLang="zh-CN" sz="3200" spc="-10">
                            <a:latin typeface="Cambria Math" panose="02040503050406030204" pitchFamily="18" charset="0"/>
                          </a:rPr>
                          <m:t>VC</m:t>
                        </m:r>
                      </m:sub>
                    </m:sSub>
                    <m:d>
                      <m:dPr>
                        <m:ctrlPr>
                          <a:rPr lang="en-US" altLang="zh-CN" sz="3200" i="1" spc="-10">
                            <a:latin typeface="Cambria Math" panose="02040503050406030204" pitchFamily="18" charset="0"/>
                          </a:rPr>
                        </m:ctrlPr>
                      </m:dPr>
                      <m:e>
                        <m:r>
                          <a:rPr lang="en-US" altLang="zh-CN" sz="3200" i="1" spc="-10">
                            <a:latin typeface="Cambria Math" panose="02040503050406030204" pitchFamily="18" charset="0"/>
                            <a:ea typeface="Cambria Math" panose="02040503050406030204" pitchFamily="18" charset="0"/>
                          </a:rPr>
                          <m:t>ℋ</m:t>
                        </m:r>
                      </m:e>
                    </m:d>
                  </m:oMath>
                </a14:m>
                <a:r>
                  <a:rPr lang="en-US" altLang="zh-CN" sz="3200" spc="-10" dirty="0">
                    <a:latin typeface="+mn-ea"/>
                  </a:rPr>
                  <a:t>=</a:t>
                </a:r>
                <a:r>
                  <a:rPr lang="zh-CN" altLang="en-US" sz="3200" spc="-10" dirty="0">
                    <a:solidFill>
                      <a:schemeClr val="accent1"/>
                    </a:solidFill>
                    <a:latin typeface="+mn-ea"/>
                  </a:rPr>
                  <a:t>最小的</a:t>
                </a:r>
                <a:r>
                  <a:rPr lang="en-US" altLang="zh-CN" sz="3200" spc="-10" dirty="0">
                    <a:solidFill>
                      <a:schemeClr val="accent1"/>
                    </a:solidFill>
                    <a:latin typeface="+mn-ea"/>
                  </a:rPr>
                  <a:t>break</a:t>
                </a:r>
                <a:r>
                  <a:rPr lang="zh-CN" altLang="en-US" sz="3200" spc="-10" dirty="0">
                    <a:solidFill>
                      <a:schemeClr val="accent1"/>
                    </a:solidFill>
                    <a:latin typeface="+mn-ea"/>
                  </a:rPr>
                  <a:t> </a:t>
                </a:r>
                <a:r>
                  <a:rPr lang="en-US" altLang="zh-CN" sz="3200" spc="-10" dirty="0">
                    <a:solidFill>
                      <a:schemeClr val="accent1"/>
                    </a:solidFill>
                    <a:latin typeface="+mn-ea"/>
                  </a:rPr>
                  <a:t>point</a:t>
                </a:r>
                <a:r>
                  <a:rPr lang="zh-CN" altLang="en-US" sz="3200" spc="-10" dirty="0">
                    <a:solidFill>
                      <a:schemeClr val="accent1"/>
                    </a:solidFill>
                    <a:latin typeface="+mn-ea"/>
                  </a:rPr>
                  <a:t> </a:t>
                </a:r>
                <a14:m>
                  <m:oMath xmlns:m="http://schemas.openxmlformats.org/officeDocument/2006/math">
                    <m:r>
                      <a:rPr lang="en-US" altLang="zh-CN" sz="3200" i="1" spc="-10" dirty="0" smtClean="0">
                        <a:solidFill>
                          <a:schemeClr val="accent1"/>
                        </a:solidFill>
                        <a:latin typeface="Cambria Math" panose="02040503050406030204" pitchFamily="18" charset="0"/>
                      </a:rPr>
                      <m:t>𝑘</m:t>
                    </m:r>
                    <m:r>
                      <a:rPr lang="en-US" altLang="zh-CN" sz="3200" b="0" i="1" spc="-10" dirty="0" smtClean="0">
                        <a:latin typeface="Cambria Math" panose="02040503050406030204" pitchFamily="18" charset="0"/>
                      </a:rPr>
                      <m:t>−1</m:t>
                    </m:r>
                  </m:oMath>
                </a14:m>
                <a:endParaRPr lang="en-US" altLang="zh-CN" sz="3200" spc="-10" dirty="0">
                  <a:latin typeface="+mn-ea"/>
                </a:endParaRPr>
              </a:p>
            </p:txBody>
          </p:sp>
        </mc:Choice>
        <mc:Fallback xmlns="">
          <p:sp>
            <p:nvSpPr>
              <p:cNvPr id="22" name="文本框 119">
                <a:extLst>
                  <a:ext uri="{FF2B5EF4-FFF2-40B4-BE49-F238E27FC236}">
                    <a16:creationId xmlns:a16="http://schemas.microsoft.com/office/drawing/2014/main" id="{DDE970FC-6E04-AE47-8BB0-912392FE030B}"/>
                  </a:ext>
                </a:extLst>
              </p:cNvPr>
              <p:cNvSpPr txBox="1">
                <a:spLocks noRot="1" noChangeAspect="1" noMove="1" noResize="1" noEditPoints="1" noAdjustHandles="1" noChangeArrowheads="1" noChangeShapeType="1" noTextEdit="1"/>
              </p:cNvSpPr>
              <p:nvPr/>
            </p:nvSpPr>
            <p:spPr>
              <a:xfrm>
                <a:off x="608158" y="3738271"/>
                <a:ext cx="11187717" cy="633187"/>
              </a:xfrm>
              <a:prstGeom prst="rect">
                <a:avLst/>
              </a:prstGeom>
              <a:blipFill>
                <a:blip r:embed="rId4"/>
                <a:stretch>
                  <a:fillRect l="-1362" t="-3922" b="-2941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119">
                <a:extLst>
                  <a:ext uri="{FF2B5EF4-FFF2-40B4-BE49-F238E27FC236}">
                    <a16:creationId xmlns:a16="http://schemas.microsoft.com/office/drawing/2014/main" id="{E1F3E173-7557-FE42-9FE4-AB742C8C7E44}"/>
                  </a:ext>
                </a:extLst>
              </p:cNvPr>
              <p:cNvSpPr txBox="1"/>
              <p:nvPr/>
            </p:nvSpPr>
            <p:spPr>
              <a:xfrm>
                <a:off x="622226" y="4571431"/>
                <a:ext cx="11187717" cy="639983"/>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若</a:t>
                </a:r>
                <a14:m>
                  <m:oMath xmlns:m="http://schemas.openxmlformats.org/officeDocument/2006/math">
                    <m:sSub>
                      <m:sSubPr>
                        <m:ctrlPr>
                          <a:rPr lang="en-US" altLang="zh-CN" sz="3200" i="1" spc="-10" dirty="0" smtClean="0">
                            <a:solidFill>
                              <a:schemeClr val="accent1"/>
                            </a:solidFill>
                            <a:latin typeface="Cambria Math" panose="02040503050406030204" pitchFamily="18" charset="0"/>
                          </a:rPr>
                        </m:ctrlPr>
                      </m:sSubPr>
                      <m:e>
                        <m:r>
                          <a:rPr lang="en-US" altLang="zh-CN" sz="3200" b="0" i="1" spc="-10" dirty="0" smtClean="0">
                            <a:solidFill>
                              <a:schemeClr val="accent1"/>
                            </a:solidFill>
                            <a:latin typeface="Cambria Math" panose="02040503050406030204" pitchFamily="18" charset="0"/>
                          </a:rPr>
                          <m:t>𝑁</m:t>
                        </m:r>
                      </m:e>
                      <m:sub>
                        <m:r>
                          <a:rPr lang="en-US" altLang="zh-CN" sz="3200" b="0" i="1" spc="-10" dirty="0" smtClean="0">
                            <a:solidFill>
                              <a:schemeClr val="accent1"/>
                            </a:solidFill>
                            <a:latin typeface="Cambria Math" panose="02040503050406030204" pitchFamily="18" charset="0"/>
                          </a:rPr>
                          <m:t>𝑠</m:t>
                        </m:r>
                      </m:sub>
                    </m:sSub>
                    <m:r>
                      <a:rPr lang="en-US" altLang="zh-CN" sz="3200" i="1" spc="-10" dirty="0" smtClean="0">
                        <a:solidFill>
                          <a:schemeClr val="accent1"/>
                        </a:solidFill>
                        <a:latin typeface="Cambria Math" panose="02040503050406030204" pitchFamily="18" charset="0"/>
                        <a:ea typeface="Cambria Math" panose="02040503050406030204" pitchFamily="18" charset="0"/>
                      </a:rPr>
                      <m:t>≥</m:t>
                    </m:r>
                    <m:r>
                      <a:rPr lang="en-US" altLang="zh-CN" sz="3200" b="0" i="1" spc="-10" dirty="0" smtClean="0">
                        <a:solidFill>
                          <a:schemeClr val="accent1"/>
                        </a:solidFill>
                        <a:latin typeface="Cambria Math" panose="02040503050406030204" pitchFamily="18" charset="0"/>
                        <a:ea typeface="Cambria Math" panose="02040503050406030204" pitchFamily="18" charset="0"/>
                      </a:rPr>
                      <m:t>2</m:t>
                    </m:r>
                  </m:oMath>
                </a14:m>
                <a:r>
                  <a:rPr lang="zh-CN" altLang="en-US" sz="3200" spc="-10" dirty="0">
                    <a:latin typeface="+mn-ea"/>
                  </a:rPr>
                  <a:t>，即</a:t>
                </a:r>
                <a14:m>
                  <m:oMath xmlns:m="http://schemas.openxmlformats.org/officeDocument/2006/math">
                    <m:sSub>
                      <m:sSubPr>
                        <m:ctrlPr>
                          <a:rPr lang="en-US" altLang="zh-CN" sz="3200" i="1" spc="-10" smtClean="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𝑑</m:t>
                        </m:r>
                      </m:e>
                      <m:sub>
                        <m:r>
                          <m:rPr>
                            <m:sty m:val="p"/>
                          </m:rPr>
                          <a:rPr lang="en-US" altLang="zh-CN" sz="3200" spc="-10">
                            <a:solidFill>
                              <a:schemeClr val="accent1"/>
                            </a:solidFill>
                            <a:latin typeface="Cambria Math" panose="02040503050406030204" pitchFamily="18" charset="0"/>
                          </a:rPr>
                          <m:t>VC</m:t>
                        </m:r>
                      </m:sub>
                    </m:sSub>
                    <m:r>
                      <a:rPr lang="en-US" altLang="zh-CN" sz="3200" i="1" spc="-10" dirty="0">
                        <a:solidFill>
                          <a:schemeClr val="accent1"/>
                        </a:solidFill>
                        <a:latin typeface="Cambria Math" panose="02040503050406030204" pitchFamily="18" charset="0"/>
                        <a:ea typeface="Cambria Math" panose="02040503050406030204" pitchFamily="18" charset="0"/>
                      </a:rPr>
                      <m:t>≥</m:t>
                    </m:r>
                  </m:oMath>
                </a14:m>
                <a:r>
                  <a:rPr lang="en-US" altLang="zh-CN" sz="3200" spc="-10" dirty="0">
                    <a:solidFill>
                      <a:schemeClr val="accent1"/>
                    </a:solidFill>
                    <a:latin typeface="+mn-ea"/>
                  </a:rPr>
                  <a:t>2</a:t>
                </a:r>
                <a:r>
                  <a:rPr lang="zh-CN" altLang="en-US" sz="3200" spc="-10" dirty="0">
                    <a:latin typeface="+mn-ea"/>
                  </a:rPr>
                  <a:t>，则</a:t>
                </a:r>
                <a14:m>
                  <m:oMath xmlns:m="http://schemas.openxmlformats.org/officeDocument/2006/math">
                    <m:sSub>
                      <m:sSubPr>
                        <m:ctrlPr>
                          <a:rPr lang="en-US" altLang="zh-CN" sz="3200" i="1" spc="-1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d>
                      <m:dPr>
                        <m:ctrlPr>
                          <a:rPr lang="en-US" altLang="zh-CN" sz="3200" i="1" spc="-10">
                            <a:solidFill>
                              <a:srgbClr val="FF0000"/>
                            </a:solidFill>
                            <a:latin typeface="Cambria Math" panose="02040503050406030204" pitchFamily="18" charset="0"/>
                            <a:ea typeface="Cambria Math" panose="02040503050406030204" pitchFamily="18" charset="0"/>
                          </a:rPr>
                        </m:ctrlPr>
                      </m:dPr>
                      <m:e>
                        <m:r>
                          <a:rPr lang="en-US" altLang="zh-CN" sz="3200" i="1" spc="-10">
                            <a:solidFill>
                              <a:srgbClr val="FF0000"/>
                            </a:solidFill>
                            <a:latin typeface="Cambria Math" panose="02040503050406030204" pitchFamily="18" charset="0"/>
                          </a:rPr>
                          <m:t>𝑁</m:t>
                        </m:r>
                      </m:e>
                    </m:d>
                    <m:r>
                      <a:rPr lang="en-US" altLang="zh-CN" sz="3200" i="1" spc="-10" dirty="0" smtClean="0">
                        <a:solidFill>
                          <a:srgbClr val="FF0000"/>
                        </a:solidFill>
                        <a:latin typeface="Cambria Math" panose="02040503050406030204" pitchFamily="18" charset="0"/>
                        <a:ea typeface="Cambria Math" panose="02040503050406030204" pitchFamily="18" charset="0"/>
                      </a:rPr>
                      <m:t>≤</m:t>
                    </m:r>
                    <m:sSup>
                      <m:sSupPr>
                        <m:ctrlPr>
                          <a:rPr lang="en-US" altLang="zh-CN" sz="3200" i="1" spc="-10">
                            <a:solidFill>
                              <a:srgbClr val="FF0000"/>
                            </a:solidFill>
                            <a:latin typeface="Cambria Math" panose="02040503050406030204" pitchFamily="18" charset="0"/>
                            <a:ea typeface="Cambria Math" panose="02040503050406030204" pitchFamily="18" charset="0"/>
                          </a:rPr>
                        </m:ctrlPr>
                      </m:sSupPr>
                      <m:e>
                        <m:r>
                          <a:rPr lang="en-US" altLang="zh-CN" sz="3200" i="1" spc="-10">
                            <a:solidFill>
                              <a:srgbClr val="FF0000"/>
                            </a:solidFill>
                            <a:latin typeface="Cambria Math" panose="02040503050406030204" pitchFamily="18" charset="0"/>
                            <a:ea typeface="Cambria Math" panose="02040503050406030204" pitchFamily="18" charset="0"/>
                          </a:rPr>
                          <m:t>𝑁</m:t>
                        </m:r>
                      </m:e>
                      <m:sup>
                        <m:sSub>
                          <m:sSubPr>
                            <m:ctrlPr>
                              <a:rPr lang="en-US" altLang="zh-CN" sz="3200" i="1" spc="-10" smtClean="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𝑑</m:t>
                            </m:r>
                          </m:e>
                          <m:sub>
                            <m:r>
                              <m:rPr>
                                <m:sty m:val="p"/>
                              </m:rPr>
                              <a:rPr lang="en-US" altLang="zh-CN" sz="3200" spc="-10">
                                <a:solidFill>
                                  <a:srgbClr val="FF0000"/>
                                </a:solidFill>
                                <a:latin typeface="Cambria Math" panose="02040503050406030204" pitchFamily="18" charset="0"/>
                              </a:rPr>
                              <m:t>VC</m:t>
                            </m:r>
                          </m:sub>
                        </m:sSub>
                      </m:sup>
                    </m:sSup>
                  </m:oMath>
                </a14:m>
                <a:endParaRPr lang="en-US" altLang="zh-CN" sz="3200" spc="-10" dirty="0">
                  <a:latin typeface="+mn-ea"/>
                </a:endParaRPr>
              </a:p>
            </p:txBody>
          </p:sp>
        </mc:Choice>
        <mc:Fallback xmlns="">
          <p:sp>
            <p:nvSpPr>
              <p:cNvPr id="25" name="文本框 119">
                <a:extLst>
                  <a:ext uri="{FF2B5EF4-FFF2-40B4-BE49-F238E27FC236}">
                    <a16:creationId xmlns:a16="http://schemas.microsoft.com/office/drawing/2014/main" id="{E1F3E173-7557-FE42-9FE4-AB742C8C7E44}"/>
                  </a:ext>
                </a:extLst>
              </p:cNvPr>
              <p:cNvSpPr txBox="1">
                <a:spLocks noRot="1" noChangeAspect="1" noMove="1" noResize="1" noEditPoints="1" noAdjustHandles="1" noChangeArrowheads="1" noChangeShapeType="1" noTextEdit="1"/>
              </p:cNvSpPr>
              <p:nvPr/>
            </p:nvSpPr>
            <p:spPr>
              <a:xfrm>
                <a:off x="622226" y="4571431"/>
                <a:ext cx="11187717" cy="639983"/>
              </a:xfrm>
              <a:prstGeom prst="rect">
                <a:avLst/>
              </a:prstGeom>
              <a:blipFill>
                <a:blip r:embed="rId5"/>
                <a:stretch>
                  <a:fillRect l="-1247" t="-5882" b="-29412"/>
                </a:stretch>
              </a:blipFill>
            </p:spPr>
            <p:txBody>
              <a:bodyPr/>
              <a:lstStyle/>
              <a:p>
                <a:r>
                  <a:rPr lang="en-CN">
                    <a:noFill/>
                  </a:rPr>
                  <a:t> </a:t>
                </a:r>
              </a:p>
            </p:txBody>
          </p:sp>
        </mc:Fallback>
      </mc:AlternateContent>
    </p:spTree>
    <p:extLst>
      <p:ext uri="{BB962C8B-B14F-4D97-AF65-F5344CB8AC3E}">
        <p14:creationId xmlns:p14="http://schemas.microsoft.com/office/powerpoint/2010/main" val="16536057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p:sp>
        <p:nvSpPr>
          <p:cNvPr id="7" name="文本框 119">
            <a:extLst>
              <a:ext uri="{FF2B5EF4-FFF2-40B4-BE49-F238E27FC236}">
                <a16:creationId xmlns:a16="http://schemas.microsoft.com/office/drawing/2014/main" id="{18AF4C2E-A13B-5C4C-A0FB-1582ECAA9A6B}"/>
              </a:ext>
            </a:extLst>
          </p:cNvPr>
          <p:cNvSpPr txBox="1"/>
          <p:nvPr/>
        </p:nvSpPr>
        <p:spPr>
          <a:xfrm>
            <a:off x="283480" y="9049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不同假设空间对应的</a:t>
            </a:r>
            <a:r>
              <a:rPr lang="en-CN" altLang="zh-CN" sz="3200" b="1" spc="-10" dirty="0">
                <a:latin typeface="+mn-ea"/>
              </a:rPr>
              <a:t>VC</a:t>
            </a:r>
            <a:r>
              <a:rPr lang="zh-CN" altLang="en-CN" sz="3200" b="1" spc="-10" dirty="0">
                <a:latin typeface="+mn-ea"/>
              </a:rPr>
              <a:t>维</a:t>
            </a:r>
            <a:endParaRPr lang="en-US" altLang="zh-CN" sz="3200" b="1" spc="-10" dirty="0">
              <a:latin typeface="+mn-ea"/>
            </a:endParaRPr>
          </a:p>
        </p:txBody>
      </p:sp>
      <p:sp>
        <p:nvSpPr>
          <p:cNvPr id="8" name="文本框 119">
            <a:extLst>
              <a:ext uri="{FF2B5EF4-FFF2-40B4-BE49-F238E27FC236}">
                <a16:creationId xmlns:a16="http://schemas.microsoft.com/office/drawing/2014/main" id="{867E95BA-4025-C241-ACC1-6E8E51B5EA2F}"/>
              </a:ext>
            </a:extLst>
          </p:cNvPr>
          <p:cNvSpPr txBox="1"/>
          <p:nvPr/>
        </p:nvSpPr>
        <p:spPr>
          <a:xfrm>
            <a:off x="279064" y="1512433"/>
            <a:ext cx="7641320" cy="2405980"/>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rays</a:t>
            </a:r>
          </a:p>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intervals</a:t>
            </a:r>
          </a:p>
          <a:p>
            <a:pPr marL="457200" indent="-457200">
              <a:lnSpc>
                <a:spcPct val="120000"/>
              </a:lnSpc>
              <a:buFont typeface="Wingdings" pitchFamily="2" charset="2"/>
              <a:buChar char="v"/>
            </a:pPr>
            <a:r>
              <a:rPr lang="en-US" altLang="zh-CN" sz="3200" spc="-10" dirty="0">
                <a:latin typeface="+mn-ea"/>
              </a:rPr>
              <a:t>Convex</a:t>
            </a:r>
            <a:r>
              <a:rPr lang="zh-CN" altLang="en-US" sz="3200" spc="-10" dirty="0">
                <a:latin typeface="+mn-ea"/>
              </a:rPr>
              <a:t> </a:t>
            </a:r>
            <a:r>
              <a:rPr lang="en-US" altLang="zh-CN" sz="3200" spc="-10" dirty="0">
                <a:latin typeface="+mn-ea"/>
              </a:rPr>
              <a:t>set</a:t>
            </a:r>
          </a:p>
          <a:p>
            <a:pPr marL="457200" indent="-457200">
              <a:lnSpc>
                <a:spcPct val="120000"/>
              </a:lnSpc>
              <a:buFont typeface="Wingdings" pitchFamily="2" charset="2"/>
              <a:buChar char="v"/>
            </a:pPr>
            <a:r>
              <a:rPr lang="zh-CN" altLang="en-US" sz="3200" spc="-10" dirty="0">
                <a:latin typeface="+mn-ea"/>
              </a:rPr>
              <a:t>二维平面上的感知器模型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C8E7D21-7921-DA40-A5C6-2396A2C4354C}"/>
                  </a:ext>
                </a:extLst>
              </p:cNvPr>
              <p:cNvSpPr txBox="1"/>
              <p:nvPr/>
            </p:nvSpPr>
            <p:spPr>
              <a:xfrm>
                <a:off x="5465855" y="1598381"/>
                <a:ext cx="3036521" cy="523220"/>
              </a:xfrm>
              <a:prstGeom prst="rect">
                <a:avLst/>
              </a:prstGeom>
              <a:solidFill>
                <a:srgbClr val="F7B0A8"/>
              </a:solidFill>
            </p:spPr>
            <p:txBody>
              <a:bodyPr wrap="square">
                <a:spAutoFit/>
              </a:bodyPr>
              <a:lstStyle/>
              <a:p>
                <a:pP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𝑁</m:t>
                      </m:r>
                      <m:r>
                        <a:rPr lang="en-US" altLang="zh-CN" sz="2800" b="0" i="1" spc="-10" smtClean="0">
                          <a:latin typeface="Cambria Math" panose="02040503050406030204" pitchFamily="18" charset="0"/>
                        </a:rPr>
                        <m:t>+1</m:t>
                      </m:r>
                    </m:oMath>
                  </m:oMathPara>
                </a14:m>
                <a:endParaRPr lang="en-CN" sz="2800" dirty="0"/>
              </a:p>
            </p:txBody>
          </p:sp>
        </mc:Choice>
        <mc:Fallback xmlns="">
          <p:sp>
            <p:nvSpPr>
              <p:cNvPr id="9" name="TextBox 8">
                <a:extLst>
                  <a:ext uri="{FF2B5EF4-FFF2-40B4-BE49-F238E27FC236}">
                    <a16:creationId xmlns:a16="http://schemas.microsoft.com/office/drawing/2014/main" id="{AC8E7D21-7921-DA40-A5C6-2396A2C4354C}"/>
                  </a:ext>
                </a:extLst>
              </p:cNvPr>
              <p:cNvSpPr txBox="1">
                <a:spLocks noRot="1" noChangeAspect="1" noMove="1" noResize="1" noEditPoints="1" noAdjustHandles="1" noChangeArrowheads="1" noChangeShapeType="1" noTextEdit="1"/>
              </p:cNvSpPr>
              <p:nvPr/>
            </p:nvSpPr>
            <p:spPr>
              <a:xfrm>
                <a:off x="5465855" y="1598381"/>
                <a:ext cx="3036521" cy="523220"/>
              </a:xfrm>
              <a:prstGeom prst="rect">
                <a:avLst/>
              </a:prstGeom>
              <a:blipFill>
                <a:blip r:embed="rId3"/>
                <a:stretch>
                  <a:fillRect b="-465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35A99DF-49DF-D94C-B45D-72B651776CCE}"/>
                  </a:ext>
                </a:extLst>
              </p:cNvPr>
              <p:cNvSpPr txBox="1"/>
              <p:nvPr/>
            </p:nvSpPr>
            <p:spPr>
              <a:xfrm>
                <a:off x="5465855" y="2134301"/>
                <a:ext cx="4065221" cy="700705"/>
              </a:xfrm>
              <a:prstGeom prst="rect">
                <a:avLst/>
              </a:prstGeom>
              <a:solidFill>
                <a:srgbClr val="F7B0A8"/>
              </a:solidFill>
            </p:spPr>
            <p:txBody>
              <a:bodyPr wrap="square">
                <a:spAutoFit/>
              </a:bodyPr>
              <a:lstStyle/>
              <a:p>
                <a:pPr algn="ct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f>
                      <m:fPr>
                        <m:ctrlPr>
                          <a:rPr lang="en-US" altLang="zh-CN" sz="2800" b="0" i="1" spc="-10" smtClean="0">
                            <a:latin typeface="Cambria Math" panose="02040503050406030204" pitchFamily="18" charset="0"/>
                          </a:rPr>
                        </m:ctrlPr>
                      </m:fPr>
                      <m:num>
                        <m:r>
                          <a:rPr lang="en-US" altLang="zh-CN" sz="2800" b="0" i="1" spc="-10" smtClean="0">
                            <a:latin typeface="Cambria Math" panose="02040503050406030204" pitchFamily="18" charset="0"/>
                          </a:rPr>
                          <m:t>1</m:t>
                        </m:r>
                      </m:num>
                      <m:den>
                        <m:r>
                          <a:rPr lang="en-US" altLang="zh-CN" sz="2800" b="0" i="1" spc="-10" smtClean="0">
                            <a:latin typeface="Cambria Math" panose="02040503050406030204" pitchFamily="18" charset="0"/>
                          </a:rPr>
                          <m:t>2</m:t>
                        </m:r>
                      </m:den>
                    </m:f>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𝑁</m:t>
                        </m:r>
                      </m:e>
                      <m:sup>
                        <m:r>
                          <a:rPr lang="en-US" altLang="zh-CN" sz="2800" b="0" i="1" spc="-10" smtClean="0">
                            <a:latin typeface="Cambria Math" panose="02040503050406030204" pitchFamily="18" charset="0"/>
                          </a:rPr>
                          <m:t>2</m:t>
                        </m:r>
                      </m:sup>
                    </m:sSup>
                    <m:r>
                      <a:rPr lang="en-US" altLang="zh-CN" sz="2800" b="0" i="1" spc="-10" smtClean="0">
                        <a:latin typeface="Cambria Math" panose="02040503050406030204" pitchFamily="18" charset="0"/>
                      </a:rPr>
                      <m:t>+</m:t>
                    </m:r>
                  </m:oMath>
                </a14:m>
                <a:r>
                  <a:rPr lang="en-US" altLang="zh-CN" sz="2800" spc="-10" dirty="0"/>
                  <a:t> </a:t>
                </a:r>
                <a14:m>
                  <m:oMath xmlns:m="http://schemas.openxmlformats.org/officeDocument/2006/math">
                    <m:f>
                      <m:fPr>
                        <m:ctrlPr>
                          <a:rPr lang="en-US" altLang="zh-CN" sz="2800" i="1" spc="-10">
                            <a:latin typeface="Cambria Math" panose="02040503050406030204" pitchFamily="18" charset="0"/>
                          </a:rPr>
                        </m:ctrlPr>
                      </m:fPr>
                      <m:num>
                        <m:r>
                          <a:rPr lang="en-US" altLang="zh-CN" sz="2800" i="1" spc="-10">
                            <a:latin typeface="Cambria Math" panose="02040503050406030204" pitchFamily="18" charset="0"/>
                          </a:rPr>
                          <m:t>1</m:t>
                        </m:r>
                      </m:num>
                      <m:den>
                        <m:r>
                          <a:rPr lang="en-US" altLang="zh-CN" sz="2800" i="1" spc="-10">
                            <a:latin typeface="Cambria Math" panose="02040503050406030204" pitchFamily="18" charset="0"/>
                          </a:rPr>
                          <m:t>2</m:t>
                        </m:r>
                      </m:den>
                    </m:f>
                    <m:r>
                      <a:rPr lang="en-CN" sz="2800" i="1" dirty="0" smtClean="0">
                        <a:latin typeface="Cambria Math" panose="02040503050406030204" pitchFamily="18" charset="0"/>
                      </a:rPr>
                      <m:t>𝑁</m:t>
                    </m:r>
                    <m:r>
                      <a:rPr lang="en-CN" sz="2800" i="1" dirty="0" smtClean="0">
                        <a:latin typeface="Cambria Math" panose="02040503050406030204" pitchFamily="18" charset="0"/>
                      </a:rPr>
                      <m:t>+1</m:t>
                    </m:r>
                  </m:oMath>
                </a14:m>
                <a:endParaRPr lang="en-CN" sz="2800" dirty="0"/>
              </a:p>
            </p:txBody>
          </p:sp>
        </mc:Choice>
        <mc:Fallback xmlns="">
          <p:sp>
            <p:nvSpPr>
              <p:cNvPr id="10" name="TextBox 9">
                <a:extLst>
                  <a:ext uri="{FF2B5EF4-FFF2-40B4-BE49-F238E27FC236}">
                    <a16:creationId xmlns:a16="http://schemas.microsoft.com/office/drawing/2014/main" id="{135A99DF-49DF-D94C-B45D-72B651776CCE}"/>
                  </a:ext>
                </a:extLst>
              </p:cNvPr>
              <p:cNvSpPr txBox="1">
                <a:spLocks noRot="1" noChangeAspect="1" noMove="1" noResize="1" noEditPoints="1" noAdjustHandles="1" noChangeArrowheads="1" noChangeShapeType="1" noTextEdit="1"/>
              </p:cNvSpPr>
              <p:nvPr/>
            </p:nvSpPr>
            <p:spPr>
              <a:xfrm>
                <a:off x="5465855" y="2134301"/>
                <a:ext cx="4065221" cy="700705"/>
              </a:xfrm>
              <a:prstGeom prst="rect">
                <a:avLst/>
              </a:prstGeom>
              <a:blipFill>
                <a:blip r:embed="rId4"/>
                <a:stretch>
                  <a:fillRect b="-357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DDE94D7-687A-B64A-8230-92D0A822C71E}"/>
                  </a:ext>
                </a:extLst>
              </p:cNvPr>
              <p:cNvSpPr txBox="1"/>
              <p:nvPr/>
            </p:nvSpPr>
            <p:spPr>
              <a:xfrm>
                <a:off x="5465855" y="2847706"/>
                <a:ext cx="2706321" cy="523220"/>
              </a:xfrm>
              <a:prstGeom prst="rect">
                <a:avLst/>
              </a:prstGeom>
              <a:solidFill>
                <a:srgbClr val="F7B0A8"/>
              </a:solidFill>
            </p:spPr>
            <p:txBody>
              <a:bodyPr wrap="square">
                <a:spAutoFit/>
              </a:bodyPr>
              <a:lstStyle/>
              <a:p>
                <a:pPr algn="ctr"/>
                <a14:m>
                  <m:oMathPara xmlns:m="http://schemas.openxmlformats.org/officeDocument/2006/math">
                    <m:oMathParaPr>
                      <m:jc m:val="center"/>
                    </m:oMathParaPr>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smtClean="0">
                          <a:latin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2</m:t>
                          </m:r>
                        </m:e>
                        <m:sup>
                          <m:r>
                            <a:rPr lang="en-US" altLang="zh-CN" sz="2800" b="0" i="1" spc="-10" smtClean="0">
                              <a:latin typeface="Cambria Math" panose="02040503050406030204" pitchFamily="18" charset="0"/>
                            </a:rPr>
                            <m:t>𝑁</m:t>
                          </m:r>
                        </m:sup>
                      </m:sSup>
                    </m:oMath>
                  </m:oMathPara>
                </a14:m>
                <a:endParaRPr lang="en-CN" sz="2800" dirty="0"/>
              </a:p>
            </p:txBody>
          </p:sp>
        </mc:Choice>
        <mc:Fallback xmlns="">
          <p:sp>
            <p:nvSpPr>
              <p:cNvPr id="11" name="TextBox 10">
                <a:extLst>
                  <a:ext uri="{FF2B5EF4-FFF2-40B4-BE49-F238E27FC236}">
                    <a16:creationId xmlns:a16="http://schemas.microsoft.com/office/drawing/2014/main" id="{FDDE94D7-687A-B64A-8230-92D0A822C71E}"/>
                  </a:ext>
                </a:extLst>
              </p:cNvPr>
              <p:cNvSpPr txBox="1">
                <a:spLocks noRot="1" noChangeAspect="1" noMove="1" noResize="1" noEditPoints="1" noAdjustHandles="1" noChangeArrowheads="1" noChangeShapeType="1" noTextEdit="1"/>
              </p:cNvSpPr>
              <p:nvPr/>
            </p:nvSpPr>
            <p:spPr>
              <a:xfrm>
                <a:off x="5465855" y="2847706"/>
                <a:ext cx="2706321" cy="523220"/>
              </a:xfrm>
              <a:prstGeom prst="rect">
                <a:avLst/>
              </a:prstGeom>
              <a:blipFill>
                <a:blip r:embed="rId5"/>
                <a:stretch>
                  <a:fillRect b="-4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682D8C5-DB3E-6B4B-9BF0-CA5E0759BEEF}"/>
                  </a:ext>
                </a:extLst>
              </p:cNvPr>
              <p:cNvSpPr txBox="1"/>
              <p:nvPr/>
            </p:nvSpPr>
            <p:spPr>
              <a:xfrm>
                <a:off x="5465855" y="3370926"/>
                <a:ext cx="4181731" cy="523220"/>
              </a:xfrm>
              <a:prstGeom prst="rect">
                <a:avLst/>
              </a:prstGeom>
              <a:solidFill>
                <a:srgbClr val="F7B0A8"/>
              </a:solidFill>
            </p:spPr>
            <p:txBody>
              <a:bodyPr wrap="square">
                <a:spAutoFit/>
              </a:bodyPr>
              <a:lstStyle/>
              <a:p>
                <a:pPr algn="ctr"/>
                <a14:m>
                  <m:oMath xmlns:m="http://schemas.openxmlformats.org/officeDocument/2006/math">
                    <m:sSub>
                      <m:sSubPr>
                        <m:ctrlPr>
                          <a:rPr lang="en-US" altLang="zh-CN" sz="2800" i="1" spc="-10" smtClean="0">
                            <a:latin typeface="Cambria Math" panose="02040503050406030204" pitchFamily="18" charset="0"/>
                          </a:rPr>
                        </m:ctrlPr>
                      </m:sSubPr>
                      <m:e>
                        <m:r>
                          <a:rPr lang="en-US" altLang="zh-CN" sz="2800" b="0" i="1" spc="-10" smtClean="0">
                            <a:latin typeface="Cambria Math" panose="02040503050406030204" pitchFamily="18" charset="0"/>
                          </a:rPr>
                          <m:t>𝑚</m:t>
                        </m:r>
                      </m:e>
                      <m:sub>
                        <m:r>
                          <a:rPr lang="en-US" altLang="zh-CN" sz="2800" i="1" spc="-10" smtClean="0">
                            <a:latin typeface="Cambria Math" panose="02040503050406030204" pitchFamily="18" charset="0"/>
                            <a:ea typeface="Cambria Math" panose="02040503050406030204" pitchFamily="18" charset="0"/>
                          </a:rPr>
                          <m:t>ℋ</m:t>
                        </m:r>
                      </m:sub>
                    </m:sSub>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rPr>
                          <m:t>𝑁</m:t>
                        </m:r>
                      </m:e>
                    </m:d>
                    <m:r>
                      <a:rPr lang="en-US" altLang="zh-CN" sz="2800" b="0" i="1" spc="-10" dirty="0" smtClean="0">
                        <a:latin typeface="Cambria Math" panose="02040503050406030204" pitchFamily="18" charset="0"/>
                        <a:ea typeface="Cambria Math" panose="02040503050406030204" pitchFamily="18" charset="0"/>
                      </a:rPr>
                      <m:t>≤</m:t>
                    </m:r>
                    <m:sSup>
                      <m:sSupPr>
                        <m:ctrlPr>
                          <a:rPr lang="en-US" altLang="zh-CN" sz="2800" b="0" i="1" spc="-10" smtClean="0">
                            <a:latin typeface="Cambria Math" panose="02040503050406030204" pitchFamily="18" charset="0"/>
                          </a:rPr>
                        </m:ctrlPr>
                      </m:sSupPr>
                      <m:e>
                        <m:r>
                          <a:rPr lang="en-US" altLang="zh-CN" sz="2800" b="0" i="1" spc="-10" smtClean="0">
                            <a:latin typeface="Cambria Math" panose="02040503050406030204" pitchFamily="18" charset="0"/>
                          </a:rPr>
                          <m:t>𝑁</m:t>
                        </m:r>
                      </m:e>
                      <m:sup>
                        <m:r>
                          <a:rPr lang="en-US" altLang="zh-CN" sz="2800" b="0" i="1" spc="-10" smtClean="0">
                            <a:latin typeface="Cambria Math" panose="02040503050406030204" pitchFamily="18" charset="0"/>
                          </a:rPr>
                          <m:t>3</m:t>
                        </m:r>
                      </m:sup>
                    </m:sSup>
                  </m:oMath>
                </a14:m>
                <a:r>
                  <a:rPr lang="en-CN" sz="2800" dirty="0"/>
                  <a:t>,对于</a:t>
                </a:r>
                <a:r>
                  <a:rPr lang="en-US" altLang="zh-CN" sz="2800" spc="-10" dirty="0">
                    <a:solidFill>
                      <a:schemeClr val="accent1"/>
                    </a:solidFill>
                    <a:ea typeface="Cambria Math" panose="02040503050406030204" pitchFamily="18" charset="0"/>
                  </a:rPr>
                  <a:t> </a:t>
                </a:r>
                <a:r>
                  <a:rPr lang="en-US" altLang="zh-CN" sz="2800" b="0" i="0" spc="-10" dirty="0">
                    <a:solidFill>
                      <a:schemeClr val="tx1"/>
                    </a:solidFill>
                    <a:latin typeface="+mj-lt"/>
                    <a:ea typeface="Cambria Math" panose="02040503050406030204" pitchFamily="18" charset="0"/>
                  </a:rPr>
                  <a:t>N</a:t>
                </a:r>
                <a14:m>
                  <m:oMath xmlns:m="http://schemas.openxmlformats.org/officeDocument/2006/math">
                    <m:r>
                      <a:rPr lang="en-US" altLang="zh-CN" sz="2800" i="1" spc="-10" dirty="0">
                        <a:solidFill>
                          <a:schemeClr val="tx1"/>
                        </a:solidFill>
                        <a:latin typeface="Cambria Math" panose="02040503050406030204" pitchFamily="18" charset="0"/>
                        <a:ea typeface="Cambria Math" panose="02040503050406030204" pitchFamily="18" charset="0"/>
                      </a:rPr>
                      <m:t>≥2</m:t>
                    </m:r>
                  </m:oMath>
                </a14:m>
                <a:endParaRPr lang="en-CN" sz="2800" dirty="0"/>
              </a:p>
            </p:txBody>
          </p:sp>
        </mc:Choice>
        <mc:Fallback xmlns="">
          <p:sp>
            <p:nvSpPr>
              <p:cNvPr id="12" name="TextBox 11">
                <a:extLst>
                  <a:ext uri="{FF2B5EF4-FFF2-40B4-BE49-F238E27FC236}">
                    <a16:creationId xmlns:a16="http://schemas.microsoft.com/office/drawing/2014/main" id="{E682D8C5-DB3E-6B4B-9BF0-CA5E0759BEEF}"/>
                  </a:ext>
                </a:extLst>
              </p:cNvPr>
              <p:cNvSpPr txBox="1">
                <a:spLocks noRot="1" noChangeAspect="1" noMove="1" noResize="1" noEditPoints="1" noAdjustHandles="1" noChangeArrowheads="1" noChangeShapeType="1" noTextEdit="1"/>
              </p:cNvSpPr>
              <p:nvPr/>
            </p:nvSpPr>
            <p:spPr>
              <a:xfrm>
                <a:off x="5465855" y="3370926"/>
                <a:ext cx="4181731" cy="523220"/>
              </a:xfrm>
              <a:prstGeom prst="rect">
                <a:avLst/>
              </a:prstGeom>
              <a:blipFill>
                <a:blip r:embed="rId6"/>
                <a:stretch>
                  <a:fillRect t="-11905"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本框 119">
                <a:extLst>
                  <a:ext uri="{FF2B5EF4-FFF2-40B4-BE49-F238E27FC236}">
                    <a16:creationId xmlns:a16="http://schemas.microsoft.com/office/drawing/2014/main" id="{75C73F79-5F00-A447-9853-5EE8C18A81EB}"/>
                  </a:ext>
                </a:extLst>
              </p:cNvPr>
              <p:cNvSpPr txBox="1"/>
              <p:nvPr/>
            </p:nvSpPr>
            <p:spPr>
              <a:xfrm>
                <a:off x="9906614" y="1499733"/>
                <a:ext cx="1940831" cy="2456057"/>
              </a:xfrm>
              <a:prstGeom prst="rect">
                <a:avLst/>
              </a:prstGeom>
              <a:solidFill>
                <a:schemeClr val="accent5">
                  <a:lumMod val="20000"/>
                  <a:lumOff val="80000"/>
                </a:schemeClr>
              </a:solid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3200" b="1" i="1" spc="-10" smtClean="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𝒅</m:t>
                          </m:r>
                        </m:e>
                        <m:sub>
                          <m:r>
                            <a:rPr lang="en-US" altLang="zh-CN" sz="3200" b="1" i="0" spc="-10">
                              <a:solidFill>
                                <a:srgbClr val="FF0000"/>
                              </a:solidFill>
                              <a:latin typeface="Cambria Math" panose="02040503050406030204" pitchFamily="18" charset="0"/>
                            </a:rPr>
                            <m:t>𝐕𝐂</m:t>
                          </m:r>
                        </m:sub>
                      </m:sSub>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𝟏</m:t>
                      </m:r>
                    </m:oMath>
                  </m:oMathPara>
                </a14:m>
                <a:endParaRPr lang="en-US" altLang="zh-CN" sz="3200" b="1" spc="-10" dirty="0">
                  <a:solidFill>
                    <a:srgbClr val="FF0000"/>
                  </a:solidFill>
                  <a:latin typeface="+mn-ea"/>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𝒅</m:t>
                          </m:r>
                        </m:e>
                        <m:sub>
                          <m:r>
                            <a:rPr lang="en-US" altLang="zh-CN" sz="3200" b="1" i="0" spc="-10">
                              <a:solidFill>
                                <a:srgbClr val="FF0000"/>
                              </a:solidFill>
                              <a:latin typeface="Cambria Math" panose="02040503050406030204" pitchFamily="18" charset="0"/>
                            </a:rPr>
                            <m:t>𝐕𝐂</m:t>
                          </m:r>
                        </m:sub>
                      </m:sSub>
                      <m:r>
                        <a:rPr lang="en-US" altLang="zh-CN" sz="3200" b="1" i="0" spc="-10" smtClean="0">
                          <a:solidFill>
                            <a:srgbClr val="FF0000"/>
                          </a:solidFill>
                          <a:latin typeface="Cambria Math" panose="02040503050406030204" pitchFamily="18" charset="0"/>
                        </a:rPr>
                        <m:t>=</m:t>
                      </m:r>
                      <m:r>
                        <a:rPr lang="en-US" altLang="zh-CN" sz="3200" b="1" i="0" spc="-10" smtClean="0">
                          <a:solidFill>
                            <a:srgbClr val="FF0000"/>
                          </a:solidFill>
                          <a:latin typeface="Cambria Math" panose="02040503050406030204" pitchFamily="18" charset="0"/>
                        </a:rPr>
                        <m:t>𝟐</m:t>
                      </m:r>
                    </m:oMath>
                  </m:oMathPara>
                </a14:m>
                <a:endParaRPr lang="en-CN" altLang="zh-CN" sz="3200" b="1" spc="-10" dirty="0">
                  <a:solidFill>
                    <a:srgbClr val="FF0000"/>
                  </a:solidFill>
                  <a:latin typeface="+mn-ea"/>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𝒅</m:t>
                          </m:r>
                        </m:e>
                        <m:sub>
                          <m:r>
                            <a:rPr lang="en-US" altLang="zh-CN" sz="3200" b="1" i="0" spc="-10">
                              <a:solidFill>
                                <a:srgbClr val="FF0000"/>
                              </a:solidFill>
                              <a:latin typeface="Cambria Math" panose="02040503050406030204" pitchFamily="18" charset="0"/>
                            </a:rPr>
                            <m:t>𝐕𝐂</m:t>
                          </m:r>
                        </m:sub>
                      </m:sSub>
                      <m:r>
                        <a:rPr lang="en-US" altLang="zh-CN" sz="3200" b="1" i="1" spc="-10" dirty="0" smtClean="0">
                          <a:solidFill>
                            <a:srgbClr val="FF0000"/>
                          </a:solidFill>
                          <a:latin typeface="Cambria Math" panose="02040503050406030204" pitchFamily="18" charset="0"/>
                        </a:rPr>
                        <m:t>=</m:t>
                      </m:r>
                      <m:r>
                        <a:rPr lang="en-US" altLang="zh-CN" sz="3200" b="1" i="1" spc="-10" dirty="0" smtClean="0">
                          <a:solidFill>
                            <a:srgbClr val="FF0000"/>
                          </a:solidFill>
                          <a:latin typeface="Cambria Math" panose="02040503050406030204" pitchFamily="18" charset="0"/>
                          <a:ea typeface="Cambria Math" panose="02040503050406030204" pitchFamily="18" charset="0"/>
                        </a:rPr>
                        <m:t>∞</m:t>
                      </m:r>
                      <m:r>
                        <a:rPr lang="en-US" altLang="zh-CN" sz="3200" b="1" i="1" spc="-10">
                          <a:solidFill>
                            <a:srgbClr val="FF0000"/>
                          </a:solidFill>
                          <a:latin typeface="Cambria Math" panose="02040503050406030204" pitchFamily="18" charset="0"/>
                        </a:rPr>
                        <m:t> </m:t>
                      </m:r>
                    </m:oMath>
                  </m:oMathPara>
                </a14:m>
                <a:endParaRPr lang="en-US" altLang="zh-CN" sz="3200" b="1" spc="-10" dirty="0">
                  <a:solidFill>
                    <a:srgbClr val="FF0000"/>
                  </a:solidFill>
                  <a:latin typeface="+mn-ea"/>
                </a:endParaRPr>
              </a:p>
              <a:p>
                <a:pPr>
                  <a:lnSpc>
                    <a:spcPct val="120000"/>
                  </a:lnSpc>
                </a:pPr>
                <a14:m>
                  <m:oMathPara xmlns:m="http://schemas.openxmlformats.org/officeDocument/2006/math">
                    <m:oMathParaPr>
                      <m:jc m:val="centerGroup"/>
                    </m:oMathParaPr>
                    <m:oMath xmlns:m="http://schemas.openxmlformats.org/officeDocument/2006/math">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𝒅</m:t>
                          </m:r>
                        </m:e>
                        <m:sub>
                          <m:r>
                            <a:rPr lang="en-US" altLang="zh-CN" sz="3200" b="1" i="0" spc="-10">
                              <a:solidFill>
                                <a:srgbClr val="FF0000"/>
                              </a:solidFill>
                              <a:latin typeface="Cambria Math" panose="02040503050406030204" pitchFamily="18" charset="0"/>
                            </a:rPr>
                            <m:t>𝐕𝐂</m:t>
                          </m:r>
                        </m:sub>
                      </m:sSub>
                      <m:r>
                        <a:rPr lang="en-US" altLang="zh-CN" sz="3200" b="1" spc="-10">
                          <a:solidFill>
                            <a:srgbClr val="FF0000"/>
                          </a:solidFill>
                          <a:latin typeface="Cambria Math" panose="02040503050406030204" pitchFamily="18" charset="0"/>
                        </a:rPr>
                        <m:t>=</m:t>
                      </m:r>
                      <m:r>
                        <a:rPr lang="en-US" altLang="zh-CN" sz="3200" b="1" i="0" spc="-10" smtClean="0">
                          <a:solidFill>
                            <a:srgbClr val="FF0000"/>
                          </a:solidFill>
                          <a:latin typeface="Cambria Math" panose="02040503050406030204" pitchFamily="18" charset="0"/>
                        </a:rPr>
                        <m:t>𝟑</m:t>
                      </m:r>
                    </m:oMath>
                  </m:oMathPara>
                </a14:m>
                <a:endParaRPr lang="en-US" altLang="zh-CN" sz="3200" b="1" spc="-10" dirty="0">
                  <a:solidFill>
                    <a:srgbClr val="FF0000"/>
                  </a:solidFill>
                  <a:latin typeface="+mn-ea"/>
                </a:endParaRPr>
              </a:p>
            </p:txBody>
          </p:sp>
        </mc:Choice>
        <mc:Fallback xmlns="">
          <p:sp>
            <p:nvSpPr>
              <p:cNvPr id="13" name="文本框 119">
                <a:extLst>
                  <a:ext uri="{FF2B5EF4-FFF2-40B4-BE49-F238E27FC236}">
                    <a16:creationId xmlns:a16="http://schemas.microsoft.com/office/drawing/2014/main" id="{75C73F79-5F00-A447-9853-5EE8C18A81EB}"/>
                  </a:ext>
                </a:extLst>
              </p:cNvPr>
              <p:cNvSpPr txBox="1">
                <a:spLocks noRot="1" noChangeAspect="1" noMove="1" noResize="1" noEditPoints="1" noAdjustHandles="1" noChangeArrowheads="1" noChangeShapeType="1" noTextEdit="1"/>
              </p:cNvSpPr>
              <p:nvPr/>
            </p:nvSpPr>
            <p:spPr>
              <a:xfrm>
                <a:off x="9906614" y="1499733"/>
                <a:ext cx="1940831" cy="2456057"/>
              </a:xfrm>
              <a:prstGeom prst="rect">
                <a:avLst/>
              </a:prstGeom>
              <a:blipFill>
                <a:blip r:embed="rId7"/>
                <a:stretch>
                  <a:fillRect r="-2614"/>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19">
                <a:extLst>
                  <a:ext uri="{FF2B5EF4-FFF2-40B4-BE49-F238E27FC236}">
                    <a16:creationId xmlns:a16="http://schemas.microsoft.com/office/drawing/2014/main" id="{F2247EDC-983B-B54C-A7F8-438CCC8D3F79}"/>
                  </a:ext>
                </a:extLst>
              </p:cNvPr>
              <p:cNvSpPr txBox="1"/>
              <p:nvPr/>
            </p:nvSpPr>
            <p:spPr>
              <a:xfrm>
                <a:off x="279064" y="5435093"/>
                <a:ext cx="11912936" cy="632224"/>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若</a:t>
                </a:r>
                <a:r>
                  <a:rPr lang="en-CN" altLang="zh-CN" sz="3200" spc="-10" dirty="0">
                    <a:latin typeface="+mn-ea"/>
                  </a:rPr>
                  <a:t>VC</a:t>
                </a:r>
                <a:r>
                  <a:rPr lang="zh-CN" altLang="en-CN" sz="3200" spc="-10" dirty="0">
                    <a:latin typeface="+mn-ea"/>
                  </a:rPr>
                  <a:t>维</a:t>
                </a:r>
                <a14:m>
                  <m:oMath xmlns:m="http://schemas.openxmlformats.org/officeDocument/2006/math">
                    <m:sSub>
                      <m:sSubPr>
                        <m:ctrlPr>
                          <a:rPr lang="en-US" altLang="zh-CN" sz="3200" b="1" i="1" spc="-10">
                            <a:solidFill>
                              <a:srgbClr val="FF0000"/>
                            </a:solidFill>
                            <a:latin typeface="Cambria Math" panose="02040503050406030204" pitchFamily="18" charset="0"/>
                          </a:rPr>
                        </m:ctrlPr>
                      </m:sSubPr>
                      <m:e>
                        <m:r>
                          <a:rPr lang="en-US" altLang="zh-CN" sz="3200" b="1" i="1" spc="-10">
                            <a:solidFill>
                              <a:srgbClr val="FF0000"/>
                            </a:solidFill>
                            <a:latin typeface="Cambria Math" panose="02040503050406030204" pitchFamily="18" charset="0"/>
                          </a:rPr>
                          <m:t>𝒅</m:t>
                        </m:r>
                      </m:e>
                      <m:sub>
                        <m:r>
                          <a:rPr lang="en-US" altLang="zh-CN" sz="3200" b="1" spc="-10">
                            <a:solidFill>
                              <a:srgbClr val="FF0000"/>
                            </a:solidFill>
                            <a:latin typeface="Cambria Math" panose="02040503050406030204" pitchFamily="18" charset="0"/>
                          </a:rPr>
                          <m:t>𝐕𝐂</m:t>
                        </m:r>
                      </m:sub>
                    </m:sSub>
                  </m:oMath>
                </a14:m>
                <a:r>
                  <a:rPr lang="zh-CN" altLang="en-US" sz="3200" spc="-10" dirty="0">
                    <a:latin typeface="+mn-ea"/>
                  </a:rPr>
                  <a:t>有限，则在样本数</a:t>
                </a:r>
                <a14:m>
                  <m:oMath xmlns:m="http://schemas.openxmlformats.org/officeDocument/2006/math">
                    <m:r>
                      <a:rPr lang="en-US" altLang="zh-CN" sz="3200" b="0" i="1" spc="-10" smtClean="0">
                        <a:latin typeface="Cambria Math" panose="02040503050406030204" pitchFamily="18" charset="0"/>
                      </a:rPr>
                      <m:t>𝑁</m:t>
                    </m:r>
                  </m:oMath>
                </a14:m>
                <a:r>
                  <a:rPr lang="zh-CN" altLang="en-US" sz="3200" spc="-10" dirty="0">
                    <a:latin typeface="+mn-ea"/>
                  </a:rPr>
                  <a:t>大的情况下：</a:t>
                </a:r>
                <a14:m>
                  <m:oMath xmlns:m="http://schemas.openxmlformats.org/officeDocument/2006/math">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in</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out</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oMath>
                </a14:m>
                <a:endParaRPr lang="en-US" altLang="zh-CN" sz="3200" spc="-10" dirty="0">
                  <a:latin typeface="+mn-ea"/>
                </a:endParaRPr>
              </a:p>
            </p:txBody>
          </p:sp>
        </mc:Choice>
        <mc:Fallback xmlns="">
          <p:sp>
            <p:nvSpPr>
              <p:cNvPr id="14" name="文本框 119">
                <a:extLst>
                  <a:ext uri="{FF2B5EF4-FFF2-40B4-BE49-F238E27FC236}">
                    <a16:creationId xmlns:a16="http://schemas.microsoft.com/office/drawing/2014/main" id="{F2247EDC-983B-B54C-A7F8-438CCC8D3F79}"/>
                  </a:ext>
                </a:extLst>
              </p:cNvPr>
              <p:cNvSpPr txBox="1">
                <a:spLocks noRot="1" noChangeAspect="1" noMove="1" noResize="1" noEditPoints="1" noAdjustHandles="1" noChangeArrowheads="1" noChangeShapeType="1" noTextEdit="1"/>
              </p:cNvSpPr>
              <p:nvPr/>
            </p:nvSpPr>
            <p:spPr>
              <a:xfrm>
                <a:off x="279064" y="5435093"/>
                <a:ext cx="11912936" cy="632224"/>
              </a:xfrm>
              <a:prstGeom prst="rect">
                <a:avLst/>
              </a:prstGeom>
              <a:blipFill>
                <a:blip r:embed="rId8"/>
                <a:stretch>
                  <a:fillRect l="-1171" t="-6000" b="-32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本框 119">
                <a:extLst>
                  <a:ext uri="{FF2B5EF4-FFF2-40B4-BE49-F238E27FC236}">
                    <a16:creationId xmlns:a16="http://schemas.microsoft.com/office/drawing/2014/main" id="{57AA2F29-484E-EC4A-9B24-AA75C094C6BC}"/>
                  </a:ext>
                </a:extLst>
              </p:cNvPr>
              <p:cNvSpPr txBox="1"/>
              <p:nvPr/>
            </p:nvSpPr>
            <p:spPr>
              <a:xfrm>
                <a:off x="279064" y="4016037"/>
                <a:ext cx="11228914" cy="121507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dirty="0" smtClean="0">
                          <a:solidFill>
                            <a:schemeClr val="tx1"/>
                          </a:solidFill>
                          <a:latin typeface="Cambria Math" panose="02040503050406030204" pitchFamily="18" charset="0"/>
                        </a:rPr>
                        <m:t>4</m:t>
                      </m:r>
                      <m:sSup>
                        <m:sSupPr>
                          <m:ctrlPr>
                            <a:rPr lang="en-US" altLang="zh-CN" sz="3200" i="1" spc="-10" dirty="0" smtClean="0">
                              <a:solidFill>
                                <a:schemeClr val="tx1"/>
                              </a:solidFill>
                              <a:latin typeface="Cambria Math" panose="02040503050406030204" pitchFamily="18" charset="0"/>
                            </a:rPr>
                          </m:ctrlPr>
                        </m:sSupPr>
                        <m:e>
                          <m:r>
                            <a:rPr lang="en-US" altLang="zh-CN" sz="3200" b="0" i="1" spc="-10" dirty="0" smtClean="0">
                              <a:solidFill>
                                <a:schemeClr val="tx1"/>
                              </a:solidFill>
                              <a:latin typeface="Cambria Math" panose="02040503050406030204" pitchFamily="18" charset="0"/>
                            </a:rPr>
                            <m:t>(2</m:t>
                          </m:r>
                          <m:r>
                            <a:rPr lang="en-US" altLang="zh-CN" sz="3200" b="0" i="1" spc="-10" dirty="0" smtClean="0">
                              <a:solidFill>
                                <a:schemeClr val="tx1"/>
                              </a:solidFill>
                              <a:latin typeface="Cambria Math" panose="02040503050406030204" pitchFamily="18" charset="0"/>
                            </a:rPr>
                            <m:t>𝑁</m:t>
                          </m:r>
                          <m:r>
                            <a:rPr lang="en-US" altLang="zh-CN" sz="3200" b="0" i="1" spc="-10" dirty="0" smtClean="0">
                              <a:solidFill>
                                <a:schemeClr val="tx1"/>
                              </a:solidFill>
                              <a:latin typeface="Cambria Math" panose="02040503050406030204" pitchFamily="18" charset="0"/>
                            </a:rPr>
                            <m:t>)</m:t>
                          </m:r>
                        </m:e>
                        <m:sup>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𝑑</m:t>
                              </m:r>
                            </m:e>
                            <m:sub>
                              <m:r>
                                <m:rPr>
                                  <m:sty m:val="p"/>
                                </m:rPr>
                                <a:rPr lang="en-US" altLang="zh-CN" sz="3200" b="0" spc="-10">
                                  <a:solidFill>
                                    <a:srgbClr val="FF0000"/>
                                  </a:solidFill>
                                  <a:latin typeface="Cambria Math" panose="02040503050406030204" pitchFamily="18" charset="0"/>
                                </a:rPr>
                                <m:t>VC</m:t>
                              </m:r>
                            </m:sub>
                          </m:sSub>
                        </m:sup>
                      </m:sSup>
                      <m:r>
                        <m:rPr>
                          <m:sty m:val="p"/>
                        </m:rPr>
                        <a:rPr lang="en-US" altLang="zh-CN" sz="3200" b="0" i="0" spc="-10" smtClean="0">
                          <a:solidFill>
                            <a:schemeClr val="tx1"/>
                          </a:solidFill>
                          <a:latin typeface="Cambria Math" panose="02040503050406030204" pitchFamily="18" charset="0"/>
                        </a:rPr>
                        <m:t>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m:t>
                              </m:r>
                              <m:sSup>
                                <m:sSupPr>
                                  <m:ctrlPr>
                                    <a:rPr lang="en-US" altLang="zh-CN" sz="3200" i="1" spc="-10" smtClean="0">
                                      <a:solidFill>
                                        <a:schemeClr val="tx1"/>
                                      </a:solidFill>
                                      <a:latin typeface="Cambria Math" panose="02040503050406030204" pitchFamily="18" charset="0"/>
                                    </a:rPr>
                                  </m:ctrlPr>
                                </m:sSupPr>
                                <m:e>
                                  <m:f>
                                    <m:fPr>
                                      <m:ctrlPr>
                                        <a:rPr lang="en-US" altLang="zh-CN" sz="3200" i="1" spc="-10" smtClean="0">
                                          <a:solidFill>
                                            <a:schemeClr val="accent1"/>
                                          </a:solidFill>
                                          <a:latin typeface="Cambria Math" panose="02040503050406030204" pitchFamily="18" charset="0"/>
                                        </a:rPr>
                                      </m:ctrlPr>
                                    </m:fPr>
                                    <m:num>
                                      <m:r>
                                        <a:rPr lang="en-US" altLang="zh-CN" sz="3200" b="0" i="1" spc="-10" smtClean="0">
                                          <a:solidFill>
                                            <a:schemeClr val="accent1"/>
                                          </a:solidFill>
                                          <a:latin typeface="Cambria Math" panose="02040503050406030204" pitchFamily="18" charset="0"/>
                                        </a:rPr>
                                        <m:t>1</m:t>
                                      </m:r>
                                    </m:num>
                                    <m:den>
                                      <m:r>
                                        <a:rPr lang="en-US" altLang="zh-CN" sz="3200" b="0" i="1" spc="-10" smtClean="0">
                                          <a:solidFill>
                                            <a:schemeClr val="accent1"/>
                                          </a:solidFill>
                                          <a:latin typeface="Cambria Math" panose="02040503050406030204" pitchFamily="18" charset="0"/>
                                        </a:rPr>
                                        <m:t>8</m:t>
                                      </m:r>
                                    </m:den>
                                  </m:f>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oMath>
                  </m:oMathPara>
                </a14:m>
                <a:endParaRPr lang="en-US" altLang="zh-CN" sz="3200" spc="-10" dirty="0">
                  <a:solidFill>
                    <a:schemeClr val="tx1"/>
                  </a:solidFill>
                  <a:latin typeface="+mn-ea"/>
                </a:endParaRPr>
              </a:p>
            </p:txBody>
          </p:sp>
        </mc:Choice>
        <mc:Fallback xmlns="">
          <p:sp>
            <p:nvSpPr>
              <p:cNvPr id="18" name="文本框 119">
                <a:extLst>
                  <a:ext uri="{FF2B5EF4-FFF2-40B4-BE49-F238E27FC236}">
                    <a16:creationId xmlns:a16="http://schemas.microsoft.com/office/drawing/2014/main" id="{57AA2F29-484E-EC4A-9B24-AA75C094C6BC}"/>
                  </a:ext>
                </a:extLst>
              </p:cNvPr>
              <p:cNvSpPr txBox="1">
                <a:spLocks noRot="1" noChangeAspect="1" noMove="1" noResize="1" noEditPoints="1" noAdjustHandles="1" noChangeArrowheads="1" noChangeShapeType="1" noTextEdit="1"/>
              </p:cNvSpPr>
              <p:nvPr/>
            </p:nvSpPr>
            <p:spPr>
              <a:xfrm>
                <a:off x="279064" y="4016037"/>
                <a:ext cx="11228914" cy="1215076"/>
              </a:xfrm>
              <a:prstGeom prst="rect">
                <a:avLst/>
              </a:prstGeom>
              <a:blipFill>
                <a:blip r:embed="rId9"/>
                <a:stretch>
                  <a:fillRect b="-6250"/>
                </a:stretch>
              </a:blipFill>
            </p:spPr>
            <p:txBody>
              <a:bodyPr/>
              <a:lstStyle/>
              <a:p>
                <a:r>
                  <a:rPr lang="en-CN">
                    <a:noFill/>
                  </a:rPr>
                  <a:t> </a:t>
                </a:r>
              </a:p>
            </p:txBody>
          </p:sp>
        </mc:Fallback>
      </mc:AlternateContent>
    </p:spTree>
    <p:extLst>
      <p:ext uri="{BB962C8B-B14F-4D97-AF65-F5344CB8AC3E}">
        <p14:creationId xmlns:p14="http://schemas.microsoft.com/office/powerpoint/2010/main" val="10816013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p:sp>
        <p:nvSpPr>
          <p:cNvPr id="7" name="文本框 119">
            <a:extLst>
              <a:ext uri="{FF2B5EF4-FFF2-40B4-BE49-F238E27FC236}">
                <a16:creationId xmlns:a16="http://schemas.microsoft.com/office/drawing/2014/main" id="{18AF4C2E-A13B-5C4C-A0FB-1582ECAA9A6B}"/>
              </a:ext>
            </a:extLst>
          </p:cNvPr>
          <p:cNvSpPr txBox="1"/>
          <p:nvPr/>
        </p:nvSpPr>
        <p:spPr>
          <a:xfrm>
            <a:off x="283480" y="904947"/>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en-CN" altLang="zh-CN" sz="3200" b="1" spc="-10" dirty="0">
                <a:latin typeface="+mn-ea"/>
              </a:rPr>
              <a:t>VC</a:t>
            </a:r>
            <a:r>
              <a:rPr lang="zh-CN" altLang="en-CN" sz="3200" b="1" spc="-10" dirty="0">
                <a:latin typeface="+mn-ea"/>
              </a:rPr>
              <a:t>维</a:t>
            </a:r>
            <a:r>
              <a:rPr lang="zh-CN" altLang="en-US" sz="3200" spc="-10" dirty="0">
                <a:latin typeface="+mn-ea"/>
              </a:rPr>
              <a:t>可能的物理意义</a:t>
            </a:r>
            <a:endParaRPr lang="en-US" altLang="zh-CN" sz="3200" spc="-10" dirty="0">
              <a:latin typeface="+mn-ea"/>
            </a:endParaRPr>
          </a:p>
        </p:txBody>
      </p:sp>
      <p:pic>
        <p:nvPicPr>
          <p:cNvPr id="2" name="Picture 1">
            <a:extLst>
              <a:ext uri="{FF2B5EF4-FFF2-40B4-BE49-F238E27FC236}">
                <a16:creationId xmlns:a16="http://schemas.microsoft.com/office/drawing/2014/main" id="{92881CAA-0FF6-0849-8986-3A7C8506FE48}"/>
              </a:ext>
            </a:extLst>
          </p:cNvPr>
          <p:cNvPicPr>
            <a:picLocks noChangeAspect="1"/>
          </p:cNvPicPr>
          <p:nvPr/>
        </p:nvPicPr>
        <p:blipFill>
          <a:blip r:embed="rId3"/>
          <a:stretch>
            <a:fillRect/>
          </a:stretch>
        </p:blipFill>
        <p:spPr>
          <a:xfrm>
            <a:off x="4810324" y="1467161"/>
            <a:ext cx="6718300" cy="1066800"/>
          </a:xfrm>
          <a:prstGeom prst="rect">
            <a:avLst/>
          </a:prstGeom>
        </p:spPr>
      </p:pic>
      <p:pic>
        <p:nvPicPr>
          <p:cNvPr id="3" name="Picture 2">
            <a:extLst>
              <a:ext uri="{FF2B5EF4-FFF2-40B4-BE49-F238E27FC236}">
                <a16:creationId xmlns:a16="http://schemas.microsoft.com/office/drawing/2014/main" id="{82DBDCB3-91CC-AB4D-A54F-00D8789C4ECC}"/>
              </a:ext>
            </a:extLst>
          </p:cNvPr>
          <p:cNvPicPr>
            <a:picLocks noChangeAspect="1"/>
          </p:cNvPicPr>
          <p:nvPr/>
        </p:nvPicPr>
        <p:blipFill>
          <a:blip r:embed="rId4"/>
          <a:stretch>
            <a:fillRect/>
          </a:stretch>
        </p:blipFill>
        <p:spPr>
          <a:xfrm>
            <a:off x="4578902" y="3501150"/>
            <a:ext cx="6680200" cy="1054100"/>
          </a:xfrm>
          <a:prstGeom prst="rect">
            <a:avLst/>
          </a:prstGeom>
        </p:spPr>
      </p:pic>
      <p:sp>
        <p:nvSpPr>
          <p:cNvPr id="15" name="文本框 119">
            <a:extLst>
              <a:ext uri="{FF2B5EF4-FFF2-40B4-BE49-F238E27FC236}">
                <a16:creationId xmlns:a16="http://schemas.microsoft.com/office/drawing/2014/main" id="{37B2C5C1-B623-3743-AD3D-9EC4F7D3AD0E}"/>
              </a:ext>
            </a:extLst>
          </p:cNvPr>
          <p:cNvSpPr txBox="1"/>
          <p:nvPr/>
        </p:nvSpPr>
        <p:spPr>
          <a:xfrm>
            <a:off x="663376" y="1836599"/>
            <a:ext cx="3749598" cy="633187"/>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rays</a:t>
            </a:r>
          </a:p>
        </p:txBody>
      </p:sp>
      <p:sp>
        <p:nvSpPr>
          <p:cNvPr id="17" name="文本框 119">
            <a:extLst>
              <a:ext uri="{FF2B5EF4-FFF2-40B4-BE49-F238E27FC236}">
                <a16:creationId xmlns:a16="http://schemas.microsoft.com/office/drawing/2014/main" id="{3929F1AB-F403-2E49-9DC6-818398124D5B}"/>
              </a:ext>
            </a:extLst>
          </p:cNvPr>
          <p:cNvSpPr txBox="1"/>
          <p:nvPr/>
        </p:nvSpPr>
        <p:spPr>
          <a:xfrm>
            <a:off x="663376" y="3659644"/>
            <a:ext cx="7641320" cy="633187"/>
          </a:xfrm>
          <a:prstGeom prst="rect">
            <a:avLst/>
          </a:prstGeom>
          <a:noFill/>
        </p:spPr>
        <p:txBody>
          <a:bodyPr wrap="square" rtlCol="0">
            <a:spAutoFit/>
          </a:bodyPr>
          <a:lstStyle/>
          <a:p>
            <a:pPr marL="457200" indent="-457200">
              <a:lnSpc>
                <a:spcPct val="120000"/>
              </a:lnSpc>
              <a:buFont typeface="Wingdings" pitchFamily="2" charset="2"/>
              <a:buChar char="v"/>
            </a:pPr>
            <a:r>
              <a:rPr lang="en-US" altLang="zh-CN" sz="3200" spc="-10" dirty="0">
                <a:latin typeface="+mn-ea"/>
              </a:rPr>
              <a:t>positive</a:t>
            </a:r>
            <a:r>
              <a:rPr lang="zh-CN" altLang="en-US" sz="3200" spc="-10" dirty="0">
                <a:latin typeface="+mn-ea"/>
              </a:rPr>
              <a:t> </a:t>
            </a:r>
            <a:r>
              <a:rPr lang="en-US" altLang="zh-CN" sz="3200" spc="-10" dirty="0">
                <a:latin typeface="+mn-ea"/>
              </a:rPr>
              <a:t>intervals</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DD1DB48-50E3-4346-B76D-977C13696F38}"/>
                  </a:ext>
                </a:extLst>
              </p:cNvPr>
              <p:cNvSpPr txBox="1"/>
              <p:nvPr/>
            </p:nvSpPr>
            <p:spPr>
              <a:xfrm>
                <a:off x="781879" y="2602297"/>
                <a:ext cx="1948070" cy="609398"/>
              </a:xfrm>
              <a:prstGeom prst="rect">
                <a:avLst/>
              </a:prstGeom>
              <a:noFill/>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800" b="1" i="1" spc="-10" smtClean="0">
                              <a:solidFill>
                                <a:srgbClr val="FF0000"/>
                              </a:solidFill>
                              <a:latin typeface="Cambria Math" panose="02040503050406030204" pitchFamily="18" charset="0"/>
                            </a:rPr>
                          </m:ctrlPr>
                        </m:sSubPr>
                        <m:e>
                          <m:r>
                            <a:rPr lang="en-US" altLang="zh-CN" sz="2800" b="1" i="1" spc="-10">
                              <a:solidFill>
                                <a:srgbClr val="FF0000"/>
                              </a:solidFill>
                              <a:latin typeface="Cambria Math" panose="02040503050406030204" pitchFamily="18" charset="0"/>
                            </a:rPr>
                            <m:t>𝒅</m:t>
                          </m:r>
                        </m:e>
                        <m:sub>
                          <m:r>
                            <a:rPr lang="en-US" altLang="zh-CN" sz="2800" b="1" i="0" spc="-10">
                              <a:solidFill>
                                <a:srgbClr val="FF0000"/>
                              </a:solidFill>
                              <a:latin typeface="Cambria Math" panose="02040503050406030204" pitchFamily="18" charset="0"/>
                            </a:rPr>
                            <m:t>𝐕𝐂</m:t>
                          </m:r>
                        </m:sub>
                      </m:sSub>
                      <m:r>
                        <a:rPr lang="en-US" altLang="zh-CN" sz="2800" b="1" i="1" spc="-10" smtClean="0">
                          <a:solidFill>
                            <a:srgbClr val="FF0000"/>
                          </a:solidFill>
                          <a:latin typeface="Cambria Math" panose="02040503050406030204" pitchFamily="18" charset="0"/>
                        </a:rPr>
                        <m:t>=</m:t>
                      </m:r>
                      <m:r>
                        <a:rPr lang="en-US" altLang="zh-CN" sz="2800" b="1" i="1" spc="-10" smtClean="0">
                          <a:solidFill>
                            <a:srgbClr val="FF0000"/>
                          </a:solidFill>
                          <a:latin typeface="Cambria Math" panose="02040503050406030204" pitchFamily="18" charset="0"/>
                        </a:rPr>
                        <m:t>𝟏</m:t>
                      </m:r>
                    </m:oMath>
                  </m:oMathPara>
                </a14:m>
                <a:endParaRPr lang="en-CN" altLang="zh-CN" sz="2800" b="1" spc="-10" dirty="0">
                  <a:solidFill>
                    <a:srgbClr val="FF0000"/>
                  </a:solidFill>
                  <a:latin typeface="+mn-ea"/>
                </a:endParaRPr>
              </a:p>
            </p:txBody>
          </p:sp>
        </mc:Choice>
        <mc:Fallback xmlns="">
          <p:sp>
            <p:nvSpPr>
              <p:cNvPr id="18" name="TextBox 17">
                <a:extLst>
                  <a:ext uri="{FF2B5EF4-FFF2-40B4-BE49-F238E27FC236}">
                    <a16:creationId xmlns:a16="http://schemas.microsoft.com/office/drawing/2014/main" id="{7DD1DB48-50E3-4346-B76D-977C13696F38}"/>
                  </a:ext>
                </a:extLst>
              </p:cNvPr>
              <p:cNvSpPr txBox="1">
                <a:spLocks noRot="1" noChangeAspect="1" noMove="1" noResize="1" noEditPoints="1" noAdjustHandles="1" noChangeArrowheads="1" noChangeShapeType="1" noTextEdit="1"/>
              </p:cNvSpPr>
              <p:nvPr/>
            </p:nvSpPr>
            <p:spPr>
              <a:xfrm>
                <a:off x="781879" y="2602297"/>
                <a:ext cx="1948070" cy="609398"/>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811E7997-3851-1544-B45B-A0A7AF31FFF9}"/>
                  </a:ext>
                </a:extLst>
              </p:cNvPr>
              <p:cNvSpPr txBox="1"/>
              <p:nvPr/>
            </p:nvSpPr>
            <p:spPr>
              <a:xfrm>
                <a:off x="781879" y="4683465"/>
                <a:ext cx="1948070" cy="609398"/>
              </a:xfrm>
              <a:prstGeom prst="rect">
                <a:avLst/>
              </a:prstGeom>
              <a:noFill/>
            </p:spPr>
            <p:txBody>
              <a:bodyPr wrap="square">
                <a:spAutoFit/>
              </a:bodyPr>
              <a:lstStyle/>
              <a:p>
                <a:pPr>
                  <a:lnSpc>
                    <a:spcPct val="120000"/>
                  </a:lnSpc>
                </a:pPr>
                <a14:m>
                  <m:oMathPara xmlns:m="http://schemas.openxmlformats.org/officeDocument/2006/math">
                    <m:oMathParaPr>
                      <m:jc m:val="centerGroup"/>
                    </m:oMathParaPr>
                    <m:oMath xmlns:m="http://schemas.openxmlformats.org/officeDocument/2006/math">
                      <m:sSub>
                        <m:sSubPr>
                          <m:ctrlPr>
                            <a:rPr lang="en-US" altLang="zh-CN" sz="2800" b="1" i="1" spc="-10">
                              <a:solidFill>
                                <a:srgbClr val="FF0000"/>
                              </a:solidFill>
                              <a:latin typeface="Cambria Math" panose="02040503050406030204" pitchFamily="18" charset="0"/>
                            </a:rPr>
                          </m:ctrlPr>
                        </m:sSubPr>
                        <m:e>
                          <m:r>
                            <a:rPr lang="en-US" altLang="zh-CN" sz="2800" b="1" i="1" spc="-10">
                              <a:solidFill>
                                <a:srgbClr val="FF0000"/>
                              </a:solidFill>
                              <a:latin typeface="Cambria Math" panose="02040503050406030204" pitchFamily="18" charset="0"/>
                            </a:rPr>
                            <m:t>𝒅</m:t>
                          </m:r>
                        </m:e>
                        <m:sub>
                          <m:r>
                            <a:rPr lang="en-US" altLang="zh-CN" sz="2800" b="1" i="0" spc="-10">
                              <a:solidFill>
                                <a:srgbClr val="FF0000"/>
                              </a:solidFill>
                              <a:latin typeface="Cambria Math" panose="02040503050406030204" pitchFamily="18" charset="0"/>
                            </a:rPr>
                            <m:t>𝐕𝐂</m:t>
                          </m:r>
                        </m:sub>
                      </m:sSub>
                      <m:r>
                        <a:rPr lang="en-US" altLang="zh-CN" sz="2800" b="1" i="0" spc="-10" smtClean="0">
                          <a:solidFill>
                            <a:srgbClr val="FF0000"/>
                          </a:solidFill>
                          <a:latin typeface="Cambria Math" panose="02040503050406030204" pitchFamily="18" charset="0"/>
                        </a:rPr>
                        <m:t>=</m:t>
                      </m:r>
                      <m:r>
                        <a:rPr lang="en-US" altLang="zh-CN" sz="2800" b="1" i="0" spc="-10" smtClean="0">
                          <a:solidFill>
                            <a:srgbClr val="FF0000"/>
                          </a:solidFill>
                          <a:latin typeface="Cambria Math" panose="02040503050406030204" pitchFamily="18" charset="0"/>
                        </a:rPr>
                        <m:t>𝟐</m:t>
                      </m:r>
                    </m:oMath>
                  </m:oMathPara>
                </a14:m>
                <a:endParaRPr lang="en-CN" altLang="zh-CN" sz="2800" b="1" spc="-10" dirty="0">
                  <a:solidFill>
                    <a:srgbClr val="FF0000"/>
                  </a:solidFill>
                  <a:latin typeface="+mn-ea"/>
                </a:endParaRPr>
              </a:p>
            </p:txBody>
          </p:sp>
        </mc:Choice>
        <mc:Fallback xmlns="">
          <p:sp>
            <p:nvSpPr>
              <p:cNvPr id="19" name="TextBox 18">
                <a:extLst>
                  <a:ext uri="{FF2B5EF4-FFF2-40B4-BE49-F238E27FC236}">
                    <a16:creationId xmlns:a16="http://schemas.microsoft.com/office/drawing/2014/main" id="{811E7997-3851-1544-B45B-A0A7AF31FFF9}"/>
                  </a:ext>
                </a:extLst>
              </p:cNvPr>
              <p:cNvSpPr txBox="1">
                <a:spLocks noRot="1" noChangeAspect="1" noMove="1" noResize="1" noEditPoints="1" noAdjustHandles="1" noChangeArrowheads="1" noChangeShapeType="1" noTextEdit="1"/>
              </p:cNvSpPr>
              <p:nvPr/>
            </p:nvSpPr>
            <p:spPr>
              <a:xfrm>
                <a:off x="781879" y="4683465"/>
                <a:ext cx="1948070" cy="609398"/>
              </a:xfrm>
              <a:prstGeom prst="rect">
                <a:avLst/>
              </a:prstGeom>
              <a:blipFill>
                <a:blip r:embed="rId6"/>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119">
                <a:extLst>
                  <a:ext uri="{FF2B5EF4-FFF2-40B4-BE49-F238E27FC236}">
                    <a16:creationId xmlns:a16="http://schemas.microsoft.com/office/drawing/2014/main" id="{980758A2-1491-7E4A-9A6E-1A8A6635B72F}"/>
                  </a:ext>
                </a:extLst>
              </p:cNvPr>
              <p:cNvSpPr txBox="1"/>
              <p:nvPr/>
            </p:nvSpPr>
            <p:spPr>
              <a:xfrm>
                <a:off x="7178261" y="2603250"/>
                <a:ext cx="2756452" cy="565539"/>
              </a:xfrm>
              <a:prstGeom prst="rect">
                <a:avLst/>
              </a:prstGeom>
              <a:noFill/>
            </p:spPr>
            <p:txBody>
              <a:bodyPr wrap="square" rtlCol="0">
                <a:spAutoFit/>
              </a:bodyPr>
              <a:lstStyle/>
              <a:p>
                <a:pPr>
                  <a:lnSpc>
                    <a:spcPct val="120000"/>
                  </a:lnSpc>
                </a:pPr>
                <a:r>
                  <a:rPr lang="zh-CN" altLang="en-CN" sz="2800" spc="-10" dirty="0">
                    <a:solidFill>
                      <a:schemeClr val="accent1"/>
                    </a:solidFill>
                    <a:latin typeface="+mn-ea"/>
                  </a:rPr>
                  <a:t>自由</a:t>
                </a:r>
                <a:r>
                  <a:rPr lang="zh-CN" altLang="en-US" sz="2800" spc="-10" dirty="0">
                    <a:solidFill>
                      <a:schemeClr val="accent1"/>
                    </a:solidFill>
                    <a:latin typeface="+mn-ea"/>
                  </a:rPr>
                  <a:t>参数：</a:t>
                </a:r>
                <a14:m>
                  <m:oMath xmlns:m="http://schemas.openxmlformats.org/officeDocument/2006/math">
                    <m:r>
                      <a:rPr lang="en-US" altLang="zh-CN" sz="2800" i="1" spc="-10" dirty="0" smtClean="0">
                        <a:solidFill>
                          <a:schemeClr val="accent1"/>
                        </a:solidFill>
                        <a:latin typeface="Cambria Math" panose="02040503050406030204" pitchFamily="18" charset="0"/>
                      </a:rPr>
                      <m:t>𝑎</m:t>
                    </m:r>
                  </m:oMath>
                </a14:m>
                <a:endParaRPr lang="en-US" altLang="zh-CN" sz="2800" spc="-10" dirty="0">
                  <a:solidFill>
                    <a:schemeClr val="accent1"/>
                  </a:solidFill>
                  <a:latin typeface="+mn-ea"/>
                </a:endParaRPr>
              </a:p>
            </p:txBody>
          </p:sp>
        </mc:Choice>
        <mc:Fallback xmlns="">
          <p:sp>
            <p:nvSpPr>
              <p:cNvPr id="20" name="文本框 119">
                <a:extLst>
                  <a:ext uri="{FF2B5EF4-FFF2-40B4-BE49-F238E27FC236}">
                    <a16:creationId xmlns:a16="http://schemas.microsoft.com/office/drawing/2014/main" id="{980758A2-1491-7E4A-9A6E-1A8A6635B72F}"/>
                  </a:ext>
                </a:extLst>
              </p:cNvPr>
              <p:cNvSpPr txBox="1">
                <a:spLocks noRot="1" noChangeAspect="1" noMove="1" noResize="1" noEditPoints="1" noAdjustHandles="1" noChangeArrowheads="1" noChangeShapeType="1" noTextEdit="1"/>
              </p:cNvSpPr>
              <p:nvPr/>
            </p:nvSpPr>
            <p:spPr>
              <a:xfrm>
                <a:off x="7178261" y="2603250"/>
                <a:ext cx="2756452" cy="565539"/>
              </a:xfrm>
              <a:prstGeom prst="rect">
                <a:avLst/>
              </a:prstGeom>
              <a:blipFill>
                <a:blip r:embed="rId7"/>
                <a:stretch>
                  <a:fillRect l="-4587" t="-2174" b="-3043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1" name="文本框 119">
                <a:extLst>
                  <a:ext uri="{FF2B5EF4-FFF2-40B4-BE49-F238E27FC236}">
                    <a16:creationId xmlns:a16="http://schemas.microsoft.com/office/drawing/2014/main" id="{FC548719-A4D3-6A45-A370-0EE46586A45C}"/>
                  </a:ext>
                </a:extLst>
              </p:cNvPr>
              <p:cNvSpPr txBox="1"/>
              <p:nvPr/>
            </p:nvSpPr>
            <p:spPr>
              <a:xfrm>
                <a:off x="7446617" y="4705394"/>
                <a:ext cx="2756452" cy="565539"/>
              </a:xfrm>
              <a:prstGeom prst="rect">
                <a:avLst/>
              </a:prstGeom>
              <a:noFill/>
            </p:spPr>
            <p:txBody>
              <a:bodyPr wrap="square" rtlCol="0">
                <a:spAutoFit/>
              </a:bodyPr>
              <a:lstStyle/>
              <a:p>
                <a:pPr>
                  <a:lnSpc>
                    <a:spcPct val="120000"/>
                  </a:lnSpc>
                </a:pPr>
                <a:r>
                  <a:rPr lang="zh-CN" altLang="en-CN" sz="2800" spc="-10" dirty="0">
                    <a:solidFill>
                      <a:schemeClr val="accent1"/>
                    </a:solidFill>
                    <a:latin typeface="+mn-ea"/>
                  </a:rPr>
                  <a:t>自由</a:t>
                </a:r>
                <a:r>
                  <a:rPr lang="zh-CN" altLang="en-US" sz="2800" spc="-10" dirty="0">
                    <a:solidFill>
                      <a:schemeClr val="accent1"/>
                    </a:solidFill>
                    <a:latin typeface="+mn-ea"/>
                  </a:rPr>
                  <a:t>参数：</a:t>
                </a:r>
                <a14:m>
                  <m:oMath xmlns:m="http://schemas.openxmlformats.org/officeDocument/2006/math">
                    <m:r>
                      <a:rPr lang="en-US" altLang="zh-CN" sz="2800" b="0" i="1" spc="-10" dirty="0" smtClean="0">
                        <a:solidFill>
                          <a:schemeClr val="accent1"/>
                        </a:solidFill>
                        <a:latin typeface="Cambria Math" panose="02040503050406030204" pitchFamily="18" charset="0"/>
                      </a:rPr>
                      <m:t>𝑙</m:t>
                    </m:r>
                    <m:r>
                      <a:rPr lang="en-US" altLang="zh-CN" sz="2800" b="0" i="1" spc="-10" dirty="0" smtClean="0">
                        <a:solidFill>
                          <a:schemeClr val="accent1"/>
                        </a:solidFill>
                        <a:latin typeface="Cambria Math" panose="02040503050406030204" pitchFamily="18" charset="0"/>
                      </a:rPr>
                      <m:t>, </m:t>
                    </m:r>
                    <m:r>
                      <a:rPr lang="en-US" altLang="zh-CN" sz="2800" b="0" i="1" spc="-10" dirty="0" smtClean="0">
                        <a:solidFill>
                          <a:schemeClr val="accent1"/>
                        </a:solidFill>
                        <a:latin typeface="Cambria Math" panose="02040503050406030204" pitchFamily="18" charset="0"/>
                      </a:rPr>
                      <m:t>𝑟</m:t>
                    </m:r>
                  </m:oMath>
                </a14:m>
                <a:endParaRPr lang="en-US" altLang="zh-CN" sz="2800" spc="-10" dirty="0">
                  <a:solidFill>
                    <a:schemeClr val="accent1"/>
                  </a:solidFill>
                  <a:latin typeface="+mn-ea"/>
                </a:endParaRPr>
              </a:p>
            </p:txBody>
          </p:sp>
        </mc:Choice>
        <mc:Fallback xmlns="">
          <p:sp>
            <p:nvSpPr>
              <p:cNvPr id="21" name="文本框 119">
                <a:extLst>
                  <a:ext uri="{FF2B5EF4-FFF2-40B4-BE49-F238E27FC236}">
                    <a16:creationId xmlns:a16="http://schemas.microsoft.com/office/drawing/2014/main" id="{FC548719-A4D3-6A45-A370-0EE46586A45C}"/>
                  </a:ext>
                </a:extLst>
              </p:cNvPr>
              <p:cNvSpPr txBox="1">
                <a:spLocks noRot="1" noChangeAspect="1" noMove="1" noResize="1" noEditPoints="1" noAdjustHandles="1" noChangeArrowheads="1" noChangeShapeType="1" noTextEdit="1"/>
              </p:cNvSpPr>
              <p:nvPr/>
            </p:nvSpPr>
            <p:spPr>
              <a:xfrm>
                <a:off x="7446617" y="4705394"/>
                <a:ext cx="2756452" cy="565539"/>
              </a:xfrm>
              <a:prstGeom prst="rect">
                <a:avLst/>
              </a:prstGeom>
              <a:blipFill>
                <a:blip r:embed="rId8"/>
                <a:stretch>
                  <a:fillRect l="-4587" t="-4348" b="-2826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C1FFB75A-41A0-6241-BC22-D877AB07932F}"/>
                  </a:ext>
                </a:extLst>
              </p:cNvPr>
              <p:cNvSpPr txBox="1"/>
              <p:nvPr/>
            </p:nvSpPr>
            <p:spPr>
              <a:xfrm>
                <a:off x="3568700" y="2682102"/>
                <a:ext cx="5054600" cy="523220"/>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i="1" spc="-10" smtClean="0">
                          <a:latin typeface="Cambria Math" panose="02040503050406030204" pitchFamily="18" charset="0"/>
                        </a:rPr>
                        <m:t>h</m:t>
                      </m:r>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ea typeface="Cambria Math" panose="02040503050406030204" pitchFamily="18" charset="0"/>
                            </a:rPr>
                            <m:t>𝑥</m:t>
                          </m:r>
                        </m:e>
                      </m:d>
                      <m:r>
                        <a:rPr lang="en-US" altLang="zh-CN" sz="2800" b="0" i="1" spc="-10" smtClean="0">
                          <a:latin typeface="Cambria Math" panose="02040503050406030204" pitchFamily="18" charset="0"/>
                        </a:rPr>
                        <m:t>=</m:t>
                      </m:r>
                      <m:r>
                        <m:rPr>
                          <m:sty m:val="p"/>
                        </m:rPr>
                        <a:rPr lang="en-US" altLang="zh-CN" sz="2800" b="0" i="0" spc="-10" smtClean="0">
                          <a:latin typeface="Cambria Math" panose="02040503050406030204" pitchFamily="18" charset="0"/>
                        </a:rPr>
                        <m:t>sign</m:t>
                      </m:r>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𝑥</m:t>
                      </m:r>
                      <m: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𝑎</m:t>
                      </m:r>
                      <m:r>
                        <a:rPr lang="en-US" altLang="zh-CN" sz="2800" b="0" i="1" spc="-10" smtClean="0">
                          <a:latin typeface="Cambria Math" panose="02040503050406030204" pitchFamily="18" charset="0"/>
                        </a:rPr>
                        <m:t>)</m:t>
                      </m:r>
                    </m:oMath>
                  </m:oMathPara>
                </a14:m>
                <a:endParaRPr lang="en-CN" sz="2800" dirty="0"/>
              </a:p>
            </p:txBody>
          </p:sp>
        </mc:Choice>
        <mc:Fallback xmlns="">
          <p:sp>
            <p:nvSpPr>
              <p:cNvPr id="22" name="TextBox 21">
                <a:extLst>
                  <a:ext uri="{FF2B5EF4-FFF2-40B4-BE49-F238E27FC236}">
                    <a16:creationId xmlns:a16="http://schemas.microsoft.com/office/drawing/2014/main" id="{C1FFB75A-41A0-6241-BC22-D877AB07932F}"/>
                  </a:ext>
                </a:extLst>
              </p:cNvPr>
              <p:cNvSpPr txBox="1">
                <a:spLocks noRot="1" noChangeAspect="1" noMove="1" noResize="1" noEditPoints="1" noAdjustHandles="1" noChangeArrowheads="1" noChangeShapeType="1" noTextEdit="1"/>
              </p:cNvSpPr>
              <p:nvPr/>
            </p:nvSpPr>
            <p:spPr>
              <a:xfrm>
                <a:off x="3568700" y="2682102"/>
                <a:ext cx="5054600" cy="523220"/>
              </a:xfrm>
              <a:prstGeom prst="rect">
                <a:avLst/>
              </a:prstGeom>
              <a:blipFill>
                <a:blip r:embed="rId9"/>
                <a:stretch>
                  <a:fillRect l="-750" b="-2142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A7BF1F2B-ECA1-9645-AC76-5488F231F95E}"/>
                  </a:ext>
                </a:extLst>
              </p:cNvPr>
              <p:cNvSpPr txBox="1"/>
              <p:nvPr/>
            </p:nvSpPr>
            <p:spPr>
              <a:xfrm>
                <a:off x="3250096" y="4461417"/>
                <a:ext cx="5054600" cy="1053494"/>
              </a:xfrm>
              <a:prstGeom prst="rect">
                <a:avLst/>
              </a:prstGeom>
              <a:noFill/>
            </p:spPr>
            <p:txBody>
              <a:bodyPr wrap="square">
                <a:spAutoFit/>
              </a:bodyPr>
              <a:lstStyle/>
              <a:p>
                <a:pPr/>
                <a14:m>
                  <m:oMathPara xmlns:m="http://schemas.openxmlformats.org/officeDocument/2006/math">
                    <m:oMathParaPr>
                      <m:jc m:val="left"/>
                    </m:oMathParaPr>
                    <m:oMath xmlns:m="http://schemas.openxmlformats.org/officeDocument/2006/math">
                      <m:r>
                        <a:rPr lang="en-US" altLang="zh-CN" sz="2800" i="1" spc="-10" smtClean="0">
                          <a:latin typeface="Cambria Math" panose="02040503050406030204" pitchFamily="18" charset="0"/>
                        </a:rPr>
                        <m:t>h</m:t>
                      </m:r>
                      <m:d>
                        <m:dPr>
                          <m:ctrlPr>
                            <a:rPr lang="en-US" altLang="zh-CN" sz="2800" b="0" i="1" spc="-10" smtClean="0">
                              <a:latin typeface="Cambria Math" panose="02040503050406030204" pitchFamily="18" charset="0"/>
                              <a:ea typeface="Cambria Math" panose="02040503050406030204" pitchFamily="18" charset="0"/>
                            </a:rPr>
                          </m:ctrlPr>
                        </m:dPr>
                        <m:e>
                          <m:r>
                            <a:rPr lang="en-US" altLang="zh-CN" sz="2800" b="0" i="1" spc="-10" smtClean="0">
                              <a:latin typeface="Cambria Math" panose="02040503050406030204" pitchFamily="18" charset="0"/>
                              <a:ea typeface="Cambria Math" panose="02040503050406030204" pitchFamily="18" charset="0"/>
                            </a:rPr>
                            <m:t>𝑥</m:t>
                          </m:r>
                        </m:e>
                      </m:d>
                      <m:r>
                        <a:rPr lang="en-US" altLang="zh-CN" sz="2800" b="0" i="1" spc="-10" smtClean="0">
                          <a:latin typeface="Cambria Math" panose="02040503050406030204" pitchFamily="18" charset="0"/>
                        </a:rPr>
                        <m:t>=</m:t>
                      </m:r>
                      <m:d>
                        <m:dPr>
                          <m:begChr m:val="{"/>
                          <m:endChr m:val=""/>
                          <m:ctrlPr>
                            <a:rPr lang="en-US" altLang="zh-CN" sz="2800" b="0" i="1" spc="-10" smtClean="0">
                              <a:latin typeface="Cambria Math" panose="02040503050406030204" pitchFamily="18" charset="0"/>
                            </a:rPr>
                          </m:ctrlPr>
                        </m:dPr>
                        <m:e>
                          <m:m>
                            <m:mPr>
                              <m:mcs>
                                <m:mc>
                                  <m:mcPr>
                                    <m:count m:val="1"/>
                                    <m:mcJc m:val="center"/>
                                  </m:mcPr>
                                </m:mc>
                              </m:mcs>
                              <m:ctrlPr>
                                <a:rPr lang="en-US" altLang="zh-CN" sz="2800" b="0" i="1" spc="-10" smtClean="0">
                                  <a:latin typeface="Cambria Math" panose="02040503050406030204" pitchFamily="18" charset="0"/>
                                </a:rPr>
                              </m:ctrlPr>
                            </m:mPr>
                            <m:mr>
                              <m:e>
                                <m:r>
                                  <m:rPr>
                                    <m:brk m:alnAt="7"/>
                                  </m:rPr>
                                  <a:rPr lang="en-US" altLang="zh-CN" sz="2800" b="0" i="1" spc="-10" smtClean="0">
                                    <a:latin typeface="Cambria Math" panose="02040503050406030204" pitchFamily="18" charset="0"/>
                                  </a:rPr>
                                  <m:t>+</m:t>
                                </m:r>
                                <m:r>
                                  <a:rPr lang="en-US" altLang="zh-CN" sz="2800" b="0" i="1" spc="-10" smtClean="0">
                                    <a:latin typeface="Cambria Math" panose="02040503050406030204" pitchFamily="18" charset="0"/>
                                  </a:rPr>
                                  <m:t>1, </m:t>
                                </m:r>
                                <m:r>
                                  <m:rPr>
                                    <m:sty m:val="p"/>
                                    <m:brk m:alnAt="7"/>
                                  </m:rPr>
                                  <a:rPr lang="en-US" altLang="zh-CN" sz="2800" b="0" i="0" spc="-10" smtClean="0">
                                    <a:latin typeface="Cambria Math" panose="02040503050406030204" pitchFamily="18" charset="0"/>
                                  </a:rPr>
                                  <m:t>i</m:t>
                                </m:r>
                                <m:r>
                                  <m:rPr>
                                    <m:sty m:val="p"/>
                                  </m:rPr>
                                  <a:rPr lang="en-US" altLang="zh-CN" sz="2800" b="0" i="0" spc="-10" smtClean="0">
                                    <a:latin typeface="Cambria Math" panose="02040503050406030204" pitchFamily="18" charset="0"/>
                                  </a:rPr>
                                  <m:t>f</m:t>
                                </m:r>
                                <m:r>
                                  <m:rPr>
                                    <m:brk m:alnAt="7"/>
                                  </m:rPr>
                                  <a:rPr lang="en-US" altLang="zh-CN" sz="2800" b="0" i="1" spc="-10" smtClean="0">
                                    <a:latin typeface="Cambria Math" panose="02040503050406030204" pitchFamily="18" charset="0"/>
                                  </a:rPr>
                                  <m:t> </m:t>
                                </m:r>
                                <m:r>
                                  <a:rPr lang="en-US" altLang="zh-CN" sz="2800" b="0" i="1" spc="-10" smtClean="0">
                                    <a:latin typeface="Cambria Math" panose="02040503050406030204" pitchFamily="18" charset="0"/>
                                  </a:rPr>
                                  <m:t>𝑥</m:t>
                                </m:r>
                                <m:r>
                                  <a:rPr lang="en-US" altLang="zh-CN" sz="2800" b="0" i="1" spc="-10" smtClean="0">
                                    <a:latin typeface="Cambria Math" panose="02040503050406030204" pitchFamily="18" charset="0"/>
                                    <a:ea typeface="Cambria Math" panose="02040503050406030204" pitchFamily="18" charset="0"/>
                                  </a:rPr>
                                  <m:t>∈[</m:t>
                                </m:r>
                                <m:r>
                                  <a:rPr lang="en-US" altLang="zh-CN" sz="2800" b="0" i="1" spc="-10" smtClean="0">
                                    <a:latin typeface="Cambria Math" panose="02040503050406030204" pitchFamily="18" charset="0"/>
                                    <a:ea typeface="Cambria Math" panose="02040503050406030204" pitchFamily="18" charset="0"/>
                                  </a:rPr>
                                  <m:t>𝑙</m:t>
                                </m:r>
                                <m:r>
                                  <a:rPr lang="en-US" altLang="zh-CN" sz="2800" b="0" i="1" spc="-10" smtClean="0">
                                    <a:latin typeface="Cambria Math" panose="02040503050406030204" pitchFamily="18" charset="0"/>
                                    <a:ea typeface="Cambria Math" panose="02040503050406030204" pitchFamily="18" charset="0"/>
                                  </a:rPr>
                                  <m:t>,</m:t>
                                </m:r>
                                <m:r>
                                  <a:rPr lang="en-US" altLang="zh-CN" sz="2800" b="0" i="1" spc="-10" smtClean="0">
                                    <a:latin typeface="Cambria Math" panose="02040503050406030204" pitchFamily="18" charset="0"/>
                                    <a:ea typeface="Cambria Math" panose="02040503050406030204" pitchFamily="18" charset="0"/>
                                  </a:rPr>
                                  <m:t>𝑟</m:t>
                                </m:r>
                                <m:r>
                                  <a:rPr lang="en-US" altLang="zh-CN" sz="2800" b="0" i="1" spc="-10" smtClean="0">
                                    <a:latin typeface="Cambria Math" panose="02040503050406030204" pitchFamily="18" charset="0"/>
                                    <a:ea typeface="Cambria Math" panose="02040503050406030204" pitchFamily="18" charset="0"/>
                                  </a:rPr>
                                  <m:t>)</m:t>
                                </m:r>
                              </m:e>
                            </m:mr>
                            <m:mr>
                              <m:e>
                                <m:r>
                                  <a:rPr lang="en-US" altLang="zh-CN" sz="2800" b="0" i="1" spc="-10" smtClean="0">
                                    <a:latin typeface="Cambria Math" panose="02040503050406030204" pitchFamily="18" charset="0"/>
                                  </a:rPr>
                                  <m:t>−1, </m:t>
                                </m:r>
                                <m:r>
                                  <a:rPr lang="zh-CN" altLang="en-US" sz="2800" b="0" i="1" spc="-10" smtClean="0">
                                    <a:latin typeface="Cambria Math" panose="02040503050406030204" pitchFamily="18" charset="0"/>
                                  </a:rPr>
                                  <m:t> </m:t>
                                </m:r>
                                <m:r>
                                  <a:rPr lang="zh-CN" altLang="en-US" sz="2800" i="1" spc="-10">
                                    <a:latin typeface="Cambria Math" panose="02040503050406030204" pitchFamily="18" charset="0"/>
                                  </a:rPr>
                                  <m:t>其他</m:t>
                                </m:r>
                              </m:e>
                            </m:mr>
                          </m:m>
                        </m:e>
                      </m:d>
                    </m:oMath>
                  </m:oMathPara>
                </a14:m>
                <a:endParaRPr lang="en-CN" sz="2800" dirty="0"/>
              </a:p>
            </p:txBody>
          </p:sp>
        </mc:Choice>
        <mc:Fallback xmlns="">
          <p:sp>
            <p:nvSpPr>
              <p:cNvPr id="23" name="TextBox 22">
                <a:extLst>
                  <a:ext uri="{FF2B5EF4-FFF2-40B4-BE49-F238E27FC236}">
                    <a16:creationId xmlns:a16="http://schemas.microsoft.com/office/drawing/2014/main" id="{A7BF1F2B-ECA1-9645-AC76-5488F231F95E}"/>
                  </a:ext>
                </a:extLst>
              </p:cNvPr>
              <p:cNvSpPr txBox="1">
                <a:spLocks noRot="1" noChangeAspect="1" noMove="1" noResize="1" noEditPoints="1" noAdjustHandles="1" noChangeArrowheads="1" noChangeShapeType="1" noTextEdit="1"/>
              </p:cNvSpPr>
              <p:nvPr/>
            </p:nvSpPr>
            <p:spPr>
              <a:xfrm>
                <a:off x="3250096" y="4461417"/>
                <a:ext cx="5054600" cy="1053494"/>
              </a:xfrm>
              <a:prstGeom prst="rect">
                <a:avLst/>
              </a:prstGeom>
              <a:blipFill>
                <a:blip r:embed="rId10"/>
                <a:stretch>
                  <a:fillRect l="-10777" t="-201190" b="-29285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4" name="文本框 119">
                <a:extLst>
                  <a:ext uri="{FF2B5EF4-FFF2-40B4-BE49-F238E27FC236}">
                    <a16:creationId xmlns:a16="http://schemas.microsoft.com/office/drawing/2014/main" id="{FF6BCA2F-EAE3-2B46-9B8A-95681B74AE12}"/>
                  </a:ext>
                </a:extLst>
              </p:cNvPr>
              <p:cNvSpPr txBox="1"/>
              <p:nvPr/>
            </p:nvSpPr>
            <p:spPr>
              <a:xfrm>
                <a:off x="729638" y="5588951"/>
                <a:ext cx="9205075" cy="634917"/>
              </a:xfrm>
              <a:prstGeom prst="rect">
                <a:avLst/>
              </a:prstGeom>
              <a:noFill/>
            </p:spPr>
            <p:txBody>
              <a:bodyPr wrap="square" rtlCol="0">
                <a:spAutoFit/>
              </a:bodyPr>
              <a:lstStyle/>
              <a:p>
                <a:pPr>
                  <a:lnSpc>
                    <a:spcPct val="120000"/>
                  </a:lnSpc>
                </a:pPr>
                <a:r>
                  <a:rPr lang="en-CN" altLang="zh-CN" sz="3200" b="1" spc="-10" dirty="0">
                    <a:solidFill>
                      <a:schemeClr val="accent1"/>
                    </a:solidFill>
                    <a:latin typeface="+mn-ea"/>
                  </a:rPr>
                  <a:t>VC</a:t>
                </a:r>
                <a:r>
                  <a:rPr lang="zh-CN" altLang="en-CN" sz="3200" b="1" spc="-10" dirty="0">
                    <a:solidFill>
                      <a:schemeClr val="accent1"/>
                    </a:solidFill>
                    <a:latin typeface="+mn-ea"/>
                  </a:rPr>
                  <a:t>维</a:t>
                </a:r>
                <a14:m>
                  <m:oMath xmlns:m="http://schemas.openxmlformats.org/officeDocument/2006/math">
                    <m:sSub>
                      <m:sSubPr>
                        <m:ctrlPr>
                          <a:rPr lang="en-US" altLang="zh-CN" sz="3200" b="1" i="1" spc="-10">
                            <a:solidFill>
                              <a:schemeClr val="accent1"/>
                            </a:solidFill>
                            <a:latin typeface="Cambria Math" panose="02040503050406030204" pitchFamily="18" charset="0"/>
                          </a:rPr>
                        </m:ctrlPr>
                      </m:sSubPr>
                      <m:e>
                        <m:r>
                          <a:rPr lang="en-US" altLang="zh-CN" sz="3200" b="1" i="1" spc="-10">
                            <a:solidFill>
                              <a:schemeClr val="accent1"/>
                            </a:solidFill>
                            <a:latin typeface="Cambria Math" panose="02040503050406030204" pitchFamily="18" charset="0"/>
                          </a:rPr>
                          <m:t>𝒅</m:t>
                        </m:r>
                      </m:e>
                      <m:sub>
                        <m:r>
                          <a:rPr lang="en-US" altLang="zh-CN" sz="3200" b="1" spc="-10">
                            <a:solidFill>
                              <a:schemeClr val="accent1"/>
                            </a:solidFill>
                            <a:latin typeface="Cambria Math" panose="02040503050406030204" pitchFamily="18" charset="0"/>
                          </a:rPr>
                          <m:t>𝐕𝐂</m:t>
                        </m:r>
                      </m:sub>
                    </m:sSub>
                    <m:r>
                      <a:rPr lang="en-US" altLang="zh-CN" sz="3200" b="1" i="1" spc="-10" smtClean="0">
                        <a:solidFill>
                          <a:schemeClr val="accent1"/>
                        </a:solidFill>
                        <a:latin typeface="Cambria Math" panose="02040503050406030204" pitchFamily="18" charset="0"/>
                        <a:ea typeface="Cambria Math" panose="02040503050406030204" pitchFamily="18" charset="0"/>
                      </a:rPr>
                      <m:t>≈</m:t>
                    </m:r>
                    <m:r>
                      <a:rPr lang="zh-CN" altLang="en-US" sz="3200" b="1" i="1" spc="-10">
                        <a:solidFill>
                          <a:schemeClr val="accent1"/>
                        </a:solidFill>
                        <a:latin typeface="Cambria Math" panose="02040503050406030204" pitchFamily="18" charset="0"/>
                      </a:rPr>
                      <m:t>自由参数的数量</m:t>
                    </m:r>
                  </m:oMath>
                </a14:m>
                <a:r>
                  <a:rPr lang="zh-CN" altLang="en-US" sz="3200" spc="-10" dirty="0">
                    <a:latin typeface="+mn-ea"/>
                  </a:rPr>
                  <a:t>（</a:t>
                </a:r>
                <a:r>
                  <a:rPr lang="zh-CN" altLang="en-US" sz="3200" i="1" spc="-10" dirty="0">
                    <a:latin typeface="+mn-ea"/>
                  </a:rPr>
                  <a:t>并不总是成立</a:t>
                </a:r>
                <a:r>
                  <a:rPr lang="zh-CN" altLang="en-US" sz="3200" spc="-10" dirty="0">
                    <a:latin typeface="+mn-ea"/>
                  </a:rPr>
                  <a:t>）</a:t>
                </a:r>
                <a:endParaRPr lang="en-US" altLang="zh-CN" sz="3200" spc="-10" dirty="0">
                  <a:latin typeface="+mn-ea"/>
                </a:endParaRPr>
              </a:p>
            </p:txBody>
          </p:sp>
        </mc:Choice>
        <mc:Fallback xmlns="">
          <p:sp>
            <p:nvSpPr>
              <p:cNvPr id="24" name="文本框 119">
                <a:extLst>
                  <a:ext uri="{FF2B5EF4-FFF2-40B4-BE49-F238E27FC236}">
                    <a16:creationId xmlns:a16="http://schemas.microsoft.com/office/drawing/2014/main" id="{FF6BCA2F-EAE3-2B46-9B8A-95681B74AE12}"/>
                  </a:ext>
                </a:extLst>
              </p:cNvPr>
              <p:cNvSpPr txBox="1">
                <a:spLocks noRot="1" noChangeAspect="1" noMove="1" noResize="1" noEditPoints="1" noAdjustHandles="1" noChangeArrowheads="1" noChangeShapeType="1" noTextEdit="1"/>
              </p:cNvSpPr>
              <p:nvPr/>
            </p:nvSpPr>
            <p:spPr>
              <a:xfrm>
                <a:off x="729638" y="5588951"/>
                <a:ext cx="9205075" cy="634917"/>
              </a:xfrm>
              <a:prstGeom prst="rect">
                <a:avLst/>
              </a:prstGeom>
              <a:blipFill>
                <a:blip r:embed="rId11"/>
                <a:stretch>
                  <a:fillRect l="-1653" t="-5882" b="-29412"/>
                </a:stretch>
              </a:blipFill>
            </p:spPr>
            <p:txBody>
              <a:bodyPr/>
              <a:lstStyle/>
              <a:p>
                <a:r>
                  <a:rPr lang="en-CN">
                    <a:noFill/>
                  </a:rPr>
                  <a:t> </a:t>
                </a:r>
              </a:p>
            </p:txBody>
          </p:sp>
        </mc:Fallback>
      </mc:AlternateContent>
    </p:spTree>
    <p:extLst>
      <p:ext uri="{BB962C8B-B14F-4D97-AF65-F5344CB8AC3E}">
        <p14:creationId xmlns:p14="http://schemas.microsoft.com/office/powerpoint/2010/main" val="18010689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18AF4C2E-A13B-5C4C-A0FB-1582ECAA9A6B}"/>
                  </a:ext>
                </a:extLst>
              </p:cNvPr>
              <p:cNvSpPr txBox="1"/>
              <p:nvPr/>
            </p:nvSpPr>
            <p:spPr>
              <a:xfrm>
                <a:off x="283480" y="953934"/>
                <a:ext cx="11625040" cy="633187"/>
              </a:xfrm>
              <a:prstGeom prst="rect">
                <a:avLst/>
              </a:prstGeom>
              <a:noFill/>
            </p:spPr>
            <p:txBody>
              <a:bodyPr wrap="square" rtlCol="0">
                <a:spAutoFit/>
              </a:bodyPr>
              <a:lstStyle/>
              <a:p>
                <a:pPr marL="457200" indent="-457200">
                  <a:lnSpc>
                    <a:spcPct val="120000"/>
                  </a:lnSpc>
                  <a:buFont typeface="Wingdings" pitchFamily="2" charset="2"/>
                  <a:buChar char="Ø"/>
                </a:pPr>
                <a14:m>
                  <m:oMath xmlns:m="http://schemas.openxmlformats.org/officeDocument/2006/math">
                    <m:r>
                      <a:rPr lang="en-CN" altLang="zh-CN" sz="3200" b="0" i="1" spc="-10" dirty="0" smtClean="0">
                        <a:solidFill>
                          <a:schemeClr val="accent1"/>
                        </a:solidFill>
                        <a:latin typeface="Cambria Math" panose="02040503050406030204" pitchFamily="18" charset="0"/>
                      </a:rPr>
                      <m:t>𝑀</m:t>
                    </m:r>
                  </m:oMath>
                </a14:m>
                <a:r>
                  <a:rPr lang="zh-CN" altLang="en-CN" sz="3200" b="1" spc="-10" dirty="0">
                    <a:latin typeface="+mn-ea"/>
                  </a:rPr>
                  <a:t>与</a:t>
                </a:r>
                <a:r>
                  <a:rPr lang="en-CN" altLang="zh-CN" sz="3200" b="1" spc="-10" dirty="0">
                    <a:latin typeface="+mn-ea"/>
                  </a:rPr>
                  <a:t>VC</a:t>
                </a:r>
                <a:r>
                  <a:rPr lang="zh-CN" altLang="en-CN" sz="3200" b="1" spc="-10" dirty="0">
                    <a:latin typeface="+mn-ea"/>
                  </a:rPr>
                  <a:t>维</a:t>
                </a:r>
                <a14:m>
                  <m:oMath xmlns:m="http://schemas.openxmlformats.org/officeDocument/2006/math">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𝑑</m:t>
                        </m:r>
                      </m:e>
                      <m:sub>
                        <m:r>
                          <m:rPr>
                            <m:sty m:val="p"/>
                          </m:rPr>
                          <a:rPr lang="en-US" altLang="zh-CN" sz="3200" b="0" i="1" spc="-10">
                            <a:solidFill>
                              <a:srgbClr val="FF0000"/>
                            </a:solidFill>
                            <a:latin typeface="Cambria Math" panose="02040503050406030204" pitchFamily="18" charset="0"/>
                          </a:rPr>
                          <m:t>VC</m:t>
                        </m:r>
                      </m:sub>
                    </m:sSub>
                  </m:oMath>
                </a14:m>
                <a:r>
                  <a:rPr lang="zh-CN" altLang="en-US" sz="3200" spc="-10" dirty="0">
                    <a:latin typeface="+mn-ea"/>
                  </a:rPr>
                  <a:t>对机器可学习性的影响，机器可学习说明</a:t>
                </a:r>
                <a:endParaRPr lang="en-US" altLang="zh-CN" sz="3200" spc="-10" dirty="0">
                  <a:latin typeface="+mn-ea"/>
                </a:endParaRPr>
              </a:p>
            </p:txBody>
          </p:sp>
        </mc:Choice>
        <mc:Fallback xmlns="">
          <p:sp>
            <p:nvSpPr>
              <p:cNvPr id="7" name="文本框 119">
                <a:extLst>
                  <a:ext uri="{FF2B5EF4-FFF2-40B4-BE49-F238E27FC236}">
                    <a16:creationId xmlns:a16="http://schemas.microsoft.com/office/drawing/2014/main" id="{18AF4C2E-A13B-5C4C-A0FB-1582ECAA9A6B}"/>
                  </a:ext>
                </a:extLst>
              </p:cNvPr>
              <p:cNvSpPr txBox="1">
                <a:spLocks noRot="1" noChangeAspect="1" noMove="1" noResize="1" noEditPoints="1" noAdjustHandles="1" noChangeArrowheads="1" noChangeShapeType="1" noTextEdit="1"/>
              </p:cNvSpPr>
              <p:nvPr/>
            </p:nvSpPr>
            <p:spPr>
              <a:xfrm>
                <a:off x="283480" y="953934"/>
                <a:ext cx="11625040" cy="633187"/>
              </a:xfrm>
              <a:prstGeom prst="rect">
                <a:avLst/>
              </a:prstGeom>
              <a:blipFill>
                <a:blip r:embed="rId3"/>
                <a:stretch>
                  <a:fillRect l="-1201" t="-3922"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5" name="文本框 119">
                <a:extLst>
                  <a:ext uri="{FF2B5EF4-FFF2-40B4-BE49-F238E27FC236}">
                    <a16:creationId xmlns:a16="http://schemas.microsoft.com/office/drawing/2014/main" id="{C97D37BD-4DB4-F447-A94F-B3D889FA28F2}"/>
                  </a:ext>
                </a:extLst>
              </p:cNvPr>
              <p:cNvSpPr txBox="1"/>
              <p:nvPr/>
            </p:nvSpPr>
            <p:spPr>
              <a:xfrm>
                <a:off x="903622" y="1636108"/>
                <a:ext cx="10437888" cy="1224118"/>
              </a:xfrm>
              <a:prstGeom prst="rect">
                <a:avLst/>
              </a:prstGeom>
              <a:noFill/>
            </p:spPr>
            <p:txBody>
              <a:bodyPr wrap="square" rtlCol="0">
                <a:spAutoFit/>
              </a:bodyPr>
              <a:lstStyle/>
              <a:p>
                <a:pPr marL="514350" indent="-514350">
                  <a:lnSpc>
                    <a:spcPct val="120000"/>
                  </a:lnSpc>
                  <a:buFont typeface="+mj-lt"/>
                  <a:buAutoNum type="arabicParenR"/>
                </a:pPr>
                <a:r>
                  <a:rPr lang="zh-CN" altLang="en-US" sz="3200" spc="-10" dirty="0"/>
                  <a:t>预测误差接近于训练误差</a:t>
                </a:r>
                <a14:m>
                  <m:oMath xmlns:m="http://schemas.openxmlformats.org/officeDocument/2006/math">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out</m:t>
                        </m:r>
                      </m:sub>
                    </m:sSub>
                    <m:r>
                      <a:rPr lang="en-US" altLang="zh-CN" sz="3200" i="1" spc="-10">
                        <a:solidFill>
                          <a:schemeClr val="accent1"/>
                        </a:solidFill>
                        <a:latin typeface="Cambria Math" panose="02040503050406030204" pitchFamily="18" charset="0"/>
                      </a:rPr>
                      <m:t>(</m:t>
                    </m:r>
                    <m:r>
                      <a:rPr lang="en-US" altLang="zh-CN" sz="3200" b="0" i="1" spc="-10" smtClean="0">
                        <a:solidFill>
                          <a:schemeClr val="accent1"/>
                        </a:solidFill>
                        <a:latin typeface="Cambria Math" panose="02040503050406030204" pitchFamily="18" charset="0"/>
                      </a:rPr>
                      <m:t>h</m:t>
                    </m:r>
                    <m:r>
                      <a:rPr lang="en-US" altLang="zh-CN" sz="3200" i="1" spc="-10">
                        <a:solidFill>
                          <a:schemeClr val="accent1"/>
                        </a:solidFill>
                        <a:latin typeface="Cambria Math" panose="02040503050406030204" pitchFamily="18" charset="0"/>
                      </a:rPr>
                      <m:t>)≈</m:t>
                    </m:r>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in</m:t>
                        </m:r>
                      </m:sub>
                    </m:sSub>
                    <m:r>
                      <a:rPr lang="en-US" altLang="zh-CN" sz="3200" i="1" spc="-10">
                        <a:solidFill>
                          <a:schemeClr val="accent1"/>
                        </a:solidFill>
                        <a:latin typeface="Cambria Math" panose="02040503050406030204" pitchFamily="18" charset="0"/>
                      </a:rPr>
                      <m:t>(</m:t>
                    </m:r>
                    <m:r>
                      <a:rPr lang="en-US" altLang="zh-CN" sz="3200" b="0" i="1" spc="-10" smtClean="0">
                        <a:solidFill>
                          <a:schemeClr val="accent1"/>
                        </a:solidFill>
                        <a:latin typeface="Cambria Math" panose="02040503050406030204" pitchFamily="18" charset="0"/>
                      </a:rPr>
                      <m:t>h</m:t>
                    </m:r>
                    <m:r>
                      <a:rPr lang="en-US" altLang="zh-CN" sz="3200" i="1" spc="-10">
                        <a:solidFill>
                          <a:schemeClr val="accent1"/>
                        </a:solidFill>
                        <a:latin typeface="Cambria Math" panose="02040503050406030204" pitchFamily="18" charset="0"/>
                      </a:rPr>
                      <m:t>)</m:t>
                    </m:r>
                  </m:oMath>
                </a14:m>
                <a:r>
                  <a:rPr lang="zh-CN" altLang="en-US" sz="3200" spc="-10" dirty="0">
                    <a:latin typeface="+mn-ea"/>
                  </a:rPr>
                  <a:t>；    </a:t>
                </a:r>
                <a:endParaRPr lang="en-US" altLang="zh-CN" sz="3200" spc="-10" dirty="0">
                  <a:latin typeface="+mn-ea"/>
                </a:endParaRPr>
              </a:p>
              <a:p>
                <a:pPr marL="514350" indent="-514350">
                  <a:lnSpc>
                    <a:spcPct val="120000"/>
                  </a:lnSpc>
                  <a:buFont typeface="+mj-lt"/>
                  <a:buAutoNum type="arabicParenR"/>
                </a:pPr>
                <a:r>
                  <a:rPr lang="zh-CN" altLang="en-US" sz="3200" spc="-10" dirty="0">
                    <a:latin typeface="+mn-ea"/>
                  </a:rPr>
                  <a:t> </a:t>
                </a:r>
                <a14:m>
                  <m:oMath xmlns:m="http://schemas.openxmlformats.org/officeDocument/2006/math">
                    <m:r>
                      <a:rPr lang="en-US" altLang="zh-CN" sz="3200" i="1" spc="-10" smtClean="0">
                        <a:latin typeface="Cambria Math" panose="02040503050406030204" pitchFamily="18" charset="0"/>
                        <a:ea typeface="Cambria Math" panose="02040503050406030204" pitchFamily="18" charset="0"/>
                      </a:rPr>
                      <m:t>ℋ</m:t>
                    </m:r>
                  </m:oMath>
                </a14:m>
                <a:r>
                  <a:rPr lang="zh-CN" altLang="en-US" sz="3200" spc="-10" dirty="0">
                    <a:latin typeface="+mn-ea"/>
                  </a:rPr>
                  <a:t>存在可选的某假设</a:t>
                </a:r>
                <a14:m>
                  <m:oMath xmlns:m="http://schemas.openxmlformats.org/officeDocument/2006/math">
                    <m:r>
                      <a:rPr lang="en-US" altLang="zh-CN" sz="3200" b="0" i="1" spc="-10" smtClean="0">
                        <a:solidFill>
                          <a:schemeClr val="accent1"/>
                        </a:solidFill>
                        <a:latin typeface="Cambria Math" panose="02040503050406030204" pitchFamily="18" charset="0"/>
                      </a:rPr>
                      <m:t>𝑔</m:t>
                    </m:r>
                  </m:oMath>
                </a14:m>
                <a:r>
                  <a:rPr lang="zh-CN" altLang="en-US" sz="3200" spc="-10" dirty="0">
                    <a:latin typeface="+mn-ea"/>
                  </a:rPr>
                  <a:t>使得训练误差足够小</a:t>
                </a:r>
                <a14:m>
                  <m:oMath xmlns:m="http://schemas.openxmlformats.org/officeDocument/2006/math">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in</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r>
                      <a:rPr lang="en-US" altLang="zh-CN" sz="3200" spc="-10">
                        <a:solidFill>
                          <a:schemeClr val="accent1"/>
                        </a:solidFill>
                        <a:latin typeface="Cambria Math" panose="02040503050406030204" pitchFamily="18" charset="0"/>
                        <a:ea typeface="Cambria Math" panose="02040503050406030204" pitchFamily="18" charset="0"/>
                      </a:rPr>
                      <m:t>0</m:t>
                    </m:r>
                  </m:oMath>
                </a14:m>
                <a:endParaRPr lang="en-US" altLang="zh-CN" sz="3200" spc="-10" dirty="0">
                  <a:latin typeface="+mn-ea"/>
                </a:endParaRPr>
              </a:p>
            </p:txBody>
          </p:sp>
        </mc:Choice>
        <mc:Fallback xmlns="">
          <p:sp>
            <p:nvSpPr>
              <p:cNvPr id="25" name="文本框 119">
                <a:extLst>
                  <a:ext uri="{FF2B5EF4-FFF2-40B4-BE49-F238E27FC236}">
                    <a16:creationId xmlns:a16="http://schemas.microsoft.com/office/drawing/2014/main" id="{C97D37BD-4DB4-F447-A94F-B3D889FA28F2}"/>
                  </a:ext>
                </a:extLst>
              </p:cNvPr>
              <p:cNvSpPr txBox="1">
                <a:spLocks noRot="1" noChangeAspect="1" noMove="1" noResize="1" noEditPoints="1" noAdjustHandles="1" noChangeArrowheads="1" noChangeShapeType="1" noTextEdit="1"/>
              </p:cNvSpPr>
              <p:nvPr/>
            </p:nvSpPr>
            <p:spPr>
              <a:xfrm>
                <a:off x="903622" y="1636108"/>
                <a:ext cx="10437888" cy="1224118"/>
              </a:xfrm>
              <a:prstGeom prst="rect">
                <a:avLst/>
              </a:prstGeom>
              <a:blipFill>
                <a:blip r:embed="rId4"/>
                <a:stretch>
                  <a:fillRect l="-1825" t="-7143" b="-1734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graphicFrame>
            <p:nvGraphicFramePr>
              <p:cNvPr id="5" name="Table 5">
                <a:extLst>
                  <a:ext uri="{FF2B5EF4-FFF2-40B4-BE49-F238E27FC236}">
                    <a16:creationId xmlns:a16="http://schemas.microsoft.com/office/drawing/2014/main" id="{8A627EF3-F3CC-6345-8620-D33F56236CFF}"/>
                  </a:ext>
                </a:extLst>
              </p:cNvPr>
              <p:cNvGraphicFramePr>
                <a:graphicFrameLocks noGrp="1"/>
              </p:cNvGraphicFramePr>
              <p:nvPr>
                <p:extLst>
                  <p:ext uri="{D42A27DB-BD31-4B8C-83A1-F6EECF244321}">
                    <p14:modId xmlns:p14="http://schemas.microsoft.com/office/powerpoint/2010/main" val="2967846580"/>
                  </p:ext>
                </p:extLst>
              </p:nvPr>
            </p:nvGraphicFramePr>
            <p:xfrm>
              <a:off x="283480" y="3056227"/>
              <a:ext cx="5935425" cy="1463040"/>
            </p:xfrm>
            <a:graphic>
              <a:graphicData uri="http://schemas.openxmlformats.org/drawingml/2006/table">
                <a:tbl>
                  <a:tblPr firstRow="1" bandRow="1">
                    <a:tableStyleId>{5C22544A-7EE6-4342-B048-85BDC9FD1C3A}</a:tableStyleId>
                  </a:tblPr>
                  <a:tblGrid>
                    <a:gridCol w="5935425">
                      <a:extLst>
                        <a:ext uri="{9D8B030D-6E8A-4147-A177-3AD203B41FA5}">
                          <a16:colId xmlns:a16="http://schemas.microsoft.com/office/drawing/2014/main" val="410992032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800" b="1" i="1" smtClean="0">
                                  <a:latin typeface="Cambria Math" panose="02040503050406030204" pitchFamily="18" charset="0"/>
                                </a:rPr>
                                <m:t>𝑴</m:t>
                              </m:r>
                            </m:oMath>
                          </a14:m>
                          <a:r>
                            <a:rPr lang="en-CN" sz="2800" dirty="0"/>
                            <a:t>小</a:t>
                          </a:r>
                        </a:p>
                      </a:txBody>
                      <a:tcPr/>
                    </a:tc>
                    <a:extLst>
                      <a:ext uri="{0D108BD9-81ED-4DB2-BD59-A6C34878D82A}">
                        <a16:rowId xmlns:a16="http://schemas.microsoft.com/office/drawing/2014/main" val="315255672"/>
                      </a:ext>
                    </a:extLst>
                  </a:tr>
                  <a:tr h="370840">
                    <a:tc>
                      <a:txBody>
                        <a:bodyPr/>
                        <a:lstStyle/>
                        <a:p>
                          <a:pPr marL="342900" indent="-342900">
                            <a:buAutoNum type="arabicParenR"/>
                          </a:pPr>
                          <a:r>
                            <a:rPr lang="en-CN" sz="2800" dirty="0"/>
                            <a:t>满足</a:t>
                          </a:r>
                          <a:r>
                            <a:rPr lang="zh-CN" altLang="en-US" sz="2800" dirty="0"/>
                            <a:t>，</a:t>
                          </a:r>
                          <a14:m>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𝐵𝐴𝐷</m:t>
                              </m:r>
                              <m:r>
                                <a:rPr lang="en-US" altLang="zh-CN" sz="2800" b="0" i="1" smtClean="0">
                                  <a:latin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𝑀</m:t>
                              </m:r>
                              <m:r>
                                <a:rPr lang="en-US" altLang="zh-CN" sz="2800" b="0" i="1" smtClean="0">
                                  <a:latin typeface="Cambria Math" panose="02040503050406030204" pitchFamily="18" charset="0"/>
                                  <a:ea typeface="Cambria Math" panose="02040503050406030204" pitchFamily="18" charset="0"/>
                                </a:rPr>
                                <m:t>𝑒𝑥𝑝</m:t>
                              </m:r>
                              <m:r>
                                <a:rPr lang="en-US" altLang="zh-CN" sz="2800" b="0" i="1" smtClean="0">
                                  <a:latin typeface="Cambria Math" panose="02040503050406030204" pitchFamily="18" charset="0"/>
                                  <a:ea typeface="Cambria Math" panose="02040503050406030204" pitchFamily="18" charset="0"/>
                                </a:rPr>
                                <m:t>(…)</m:t>
                              </m:r>
                            </m:oMath>
                          </a14:m>
                          <a:endParaRPr lang="en-CN" sz="2800" dirty="0"/>
                        </a:p>
                        <a:p>
                          <a:pPr marL="342900" indent="-342900">
                            <a:buAutoNum type="arabicParenR"/>
                          </a:pPr>
                          <a:r>
                            <a:rPr lang="en-CN" sz="2800" dirty="0"/>
                            <a:t>不一定满足</a:t>
                          </a:r>
                          <a:r>
                            <a:rPr lang="zh-CN" altLang="en-US" sz="2800" dirty="0"/>
                            <a:t>，假设空间选择太少</a:t>
                          </a:r>
                          <a:endParaRPr lang="en-CN" sz="2800" dirty="0"/>
                        </a:p>
                      </a:txBody>
                      <a:tcPr/>
                    </a:tc>
                    <a:extLst>
                      <a:ext uri="{0D108BD9-81ED-4DB2-BD59-A6C34878D82A}">
                        <a16:rowId xmlns:a16="http://schemas.microsoft.com/office/drawing/2014/main" val="3183603443"/>
                      </a:ext>
                    </a:extLst>
                  </a:tr>
                </a:tbl>
              </a:graphicData>
            </a:graphic>
          </p:graphicFrame>
        </mc:Choice>
        <mc:Fallback xmlns="">
          <p:graphicFrame>
            <p:nvGraphicFramePr>
              <p:cNvPr id="5" name="Table 5">
                <a:extLst>
                  <a:ext uri="{FF2B5EF4-FFF2-40B4-BE49-F238E27FC236}">
                    <a16:creationId xmlns:a16="http://schemas.microsoft.com/office/drawing/2014/main" id="{8A627EF3-F3CC-6345-8620-D33F56236CFF}"/>
                  </a:ext>
                </a:extLst>
              </p:cNvPr>
              <p:cNvGraphicFramePr>
                <a:graphicFrameLocks noGrp="1"/>
              </p:cNvGraphicFramePr>
              <p:nvPr>
                <p:extLst>
                  <p:ext uri="{D42A27DB-BD31-4B8C-83A1-F6EECF244321}">
                    <p14:modId xmlns:p14="http://schemas.microsoft.com/office/powerpoint/2010/main" val="2967846580"/>
                  </p:ext>
                </p:extLst>
              </p:nvPr>
            </p:nvGraphicFramePr>
            <p:xfrm>
              <a:off x="283480" y="3056227"/>
              <a:ext cx="5935425" cy="1463040"/>
            </p:xfrm>
            <a:graphic>
              <a:graphicData uri="http://schemas.openxmlformats.org/drawingml/2006/table">
                <a:tbl>
                  <a:tblPr firstRow="1" bandRow="1">
                    <a:tableStyleId>{5C22544A-7EE6-4342-B048-85BDC9FD1C3A}</a:tableStyleId>
                  </a:tblPr>
                  <a:tblGrid>
                    <a:gridCol w="5935425">
                      <a:extLst>
                        <a:ext uri="{9D8B030D-6E8A-4147-A177-3AD203B41FA5}">
                          <a16:colId xmlns:a16="http://schemas.microsoft.com/office/drawing/2014/main" val="4109920322"/>
                        </a:ext>
                      </a:extLst>
                    </a:gridCol>
                  </a:tblGrid>
                  <a:tr h="518160">
                    <a:tc>
                      <a:txBody>
                        <a:bodyPr/>
                        <a:lstStyle/>
                        <a:p>
                          <a:endParaRPr lang="en-CN"/>
                        </a:p>
                      </a:txBody>
                      <a:tcPr>
                        <a:blipFill>
                          <a:blip r:embed="rId5"/>
                          <a:stretch>
                            <a:fillRect l="-214" t="-12195" r="-641" b="-221951"/>
                          </a:stretch>
                        </a:blipFill>
                      </a:tcPr>
                    </a:tc>
                    <a:extLst>
                      <a:ext uri="{0D108BD9-81ED-4DB2-BD59-A6C34878D82A}">
                        <a16:rowId xmlns:a16="http://schemas.microsoft.com/office/drawing/2014/main" val="315255672"/>
                      </a:ext>
                    </a:extLst>
                  </a:tr>
                  <a:tr h="944880">
                    <a:tc>
                      <a:txBody>
                        <a:bodyPr/>
                        <a:lstStyle/>
                        <a:p>
                          <a:endParaRPr lang="en-CN"/>
                        </a:p>
                      </a:txBody>
                      <a:tcPr>
                        <a:blipFill>
                          <a:blip r:embed="rId5"/>
                          <a:stretch>
                            <a:fillRect l="-214" t="-61333" r="-641" b="-21333"/>
                          </a:stretch>
                        </a:blipFill>
                      </a:tcPr>
                    </a:tc>
                    <a:extLst>
                      <a:ext uri="{0D108BD9-81ED-4DB2-BD59-A6C34878D82A}">
                        <a16:rowId xmlns:a16="http://schemas.microsoft.com/office/drawing/2014/main" val="318360344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6" name="Table 5">
                <a:extLst>
                  <a:ext uri="{FF2B5EF4-FFF2-40B4-BE49-F238E27FC236}">
                    <a16:creationId xmlns:a16="http://schemas.microsoft.com/office/drawing/2014/main" id="{3515318A-A1EE-074B-8E75-C37B6F4C7B71}"/>
                  </a:ext>
                </a:extLst>
              </p:cNvPr>
              <p:cNvGraphicFramePr>
                <a:graphicFrameLocks noGrp="1"/>
              </p:cNvGraphicFramePr>
              <p:nvPr>
                <p:extLst>
                  <p:ext uri="{D42A27DB-BD31-4B8C-83A1-F6EECF244321}">
                    <p14:modId xmlns:p14="http://schemas.microsoft.com/office/powerpoint/2010/main" val="822968192"/>
                  </p:ext>
                </p:extLst>
              </p:nvPr>
            </p:nvGraphicFramePr>
            <p:xfrm>
              <a:off x="6299192" y="3056227"/>
              <a:ext cx="5689615" cy="1463040"/>
            </p:xfrm>
            <a:graphic>
              <a:graphicData uri="http://schemas.openxmlformats.org/drawingml/2006/table">
                <a:tbl>
                  <a:tblPr firstRow="1" bandRow="1">
                    <a:tableStyleId>{5C22544A-7EE6-4342-B048-85BDC9FD1C3A}</a:tableStyleId>
                  </a:tblPr>
                  <a:tblGrid>
                    <a:gridCol w="5689615">
                      <a:extLst>
                        <a:ext uri="{9D8B030D-6E8A-4147-A177-3AD203B41FA5}">
                          <a16:colId xmlns:a16="http://schemas.microsoft.com/office/drawing/2014/main" val="410992032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sz="2800" b="1" i="1" smtClean="0">
                                  <a:latin typeface="Cambria Math" panose="02040503050406030204" pitchFamily="18" charset="0"/>
                                </a:rPr>
                                <m:t>𝑴</m:t>
                              </m:r>
                            </m:oMath>
                          </a14:m>
                          <a:r>
                            <a:rPr lang="en-CN" sz="2800" dirty="0"/>
                            <a:t>大</a:t>
                          </a:r>
                        </a:p>
                      </a:txBody>
                      <a:tcPr/>
                    </a:tc>
                    <a:extLst>
                      <a:ext uri="{0D108BD9-81ED-4DB2-BD59-A6C34878D82A}">
                        <a16:rowId xmlns:a16="http://schemas.microsoft.com/office/drawing/2014/main" val="315255672"/>
                      </a:ext>
                    </a:extLst>
                  </a:tr>
                  <a:tr h="370840">
                    <a:tc>
                      <a:txBody>
                        <a:bodyPr/>
                        <a:lstStyle/>
                        <a:p>
                          <a:pPr marL="342900" indent="-342900">
                            <a:buAutoNum type="arabicParenR"/>
                          </a:pPr>
                          <a:r>
                            <a:rPr lang="en-CN" sz="2800" dirty="0"/>
                            <a:t>不满足</a:t>
                          </a:r>
                          <a:r>
                            <a:rPr lang="zh-CN" altLang="en-US" sz="2800" dirty="0"/>
                            <a:t>，</a:t>
                          </a:r>
                          <a14:m>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𝐵𝐴𝐷</m:t>
                              </m:r>
                              <m:r>
                                <a:rPr lang="en-US" altLang="zh-CN" sz="2800" b="0" i="1" smtClean="0">
                                  <a:latin typeface="Cambria Math" panose="02040503050406030204" pitchFamily="18" charset="0"/>
                                </a:rPr>
                                <m:t>)≤2</m:t>
                              </m:r>
                              <m:r>
                                <a:rPr lang="en-US" altLang="zh-CN" sz="2800" b="0" i="1" smtClean="0">
                                  <a:solidFill>
                                    <a:srgbClr val="FF0000"/>
                                  </a:solidFill>
                                  <a:latin typeface="Cambria Math" panose="02040503050406030204" pitchFamily="18" charset="0"/>
                                  <a:ea typeface="Cambria Math" panose="02040503050406030204" pitchFamily="18" charset="0"/>
                                </a:rPr>
                                <m:t>𝑀</m:t>
                              </m:r>
                              <m:r>
                                <a:rPr lang="en-US" altLang="zh-CN" sz="2800" b="0" i="1" smtClean="0">
                                  <a:latin typeface="Cambria Math" panose="02040503050406030204" pitchFamily="18" charset="0"/>
                                  <a:ea typeface="Cambria Math" panose="02040503050406030204" pitchFamily="18" charset="0"/>
                                </a:rPr>
                                <m:t>𝑒𝑥𝑝</m:t>
                              </m:r>
                              <m:r>
                                <a:rPr lang="en-US" altLang="zh-CN" sz="2800" b="0" i="1" smtClean="0">
                                  <a:latin typeface="Cambria Math" panose="02040503050406030204" pitchFamily="18" charset="0"/>
                                  <a:ea typeface="Cambria Math" panose="02040503050406030204" pitchFamily="18" charset="0"/>
                                </a:rPr>
                                <m:t>(…)</m:t>
                              </m:r>
                            </m:oMath>
                          </a14:m>
                          <a:endParaRPr lang="en-CN" sz="2800" dirty="0"/>
                        </a:p>
                        <a:p>
                          <a:pPr marL="342900" indent="-342900">
                            <a:buAutoNum type="arabicParenR"/>
                          </a:pPr>
                          <a:r>
                            <a:rPr lang="en-CN" sz="2800" dirty="0"/>
                            <a:t>满足</a:t>
                          </a:r>
                          <a:r>
                            <a:rPr lang="zh-CN" altLang="en-US" sz="2800" dirty="0"/>
                            <a:t>，假设空间选择很多</a:t>
                          </a:r>
                          <a:endParaRPr lang="en-CN" sz="2800" dirty="0"/>
                        </a:p>
                      </a:txBody>
                      <a:tcPr/>
                    </a:tc>
                    <a:extLst>
                      <a:ext uri="{0D108BD9-81ED-4DB2-BD59-A6C34878D82A}">
                        <a16:rowId xmlns:a16="http://schemas.microsoft.com/office/drawing/2014/main" val="3183603443"/>
                      </a:ext>
                    </a:extLst>
                  </a:tr>
                </a:tbl>
              </a:graphicData>
            </a:graphic>
          </p:graphicFrame>
        </mc:Choice>
        <mc:Fallback xmlns="">
          <p:graphicFrame>
            <p:nvGraphicFramePr>
              <p:cNvPr id="26" name="Table 5">
                <a:extLst>
                  <a:ext uri="{FF2B5EF4-FFF2-40B4-BE49-F238E27FC236}">
                    <a16:creationId xmlns:a16="http://schemas.microsoft.com/office/drawing/2014/main" id="{3515318A-A1EE-074B-8E75-C37B6F4C7B71}"/>
                  </a:ext>
                </a:extLst>
              </p:cNvPr>
              <p:cNvGraphicFramePr>
                <a:graphicFrameLocks noGrp="1"/>
              </p:cNvGraphicFramePr>
              <p:nvPr>
                <p:extLst>
                  <p:ext uri="{D42A27DB-BD31-4B8C-83A1-F6EECF244321}">
                    <p14:modId xmlns:p14="http://schemas.microsoft.com/office/powerpoint/2010/main" val="822968192"/>
                  </p:ext>
                </p:extLst>
              </p:nvPr>
            </p:nvGraphicFramePr>
            <p:xfrm>
              <a:off x="6299192" y="3056227"/>
              <a:ext cx="5689615" cy="1463040"/>
            </p:xfrm>
            <a:graphic>
              <a:graphicData uri="http://schemas.openxmlformats.org/drawingml/2006/table">
                <a:tbl>
                  <a:tblPr firstRow="1" bandRow="1">
                    <a:tableStyleId>{5C22544A-7EE6-4342-B048-85BDC9FD1C3A}</a:tableStyleId>
                  </a:tblPr>
                  <a:tblGrid>
                    <a:gridCol w="5689615">
                      <a:extLst>
                        <a:ext uri="{9D8B030D-6E8A-4147-A177-3AD203B41FA5}">
                          <a16:colId xmlns:a16="http://schemas.microsoft.com/office/drawing/2014/main" val="4109920322"/>
                        </a:ext>
                      </a:extLst>
                    </a:gridCol>
                  </a:tblGrid>
                  <a:tr h="518160">
                    <a:tc>
                      <a:txBody>
                        <a:bodyPr/>
                        <a:lstStyle/>
                        <a:p>
                          <a:endParaRPr lang="en-CN"/>
                        </a:p>
                      </a:txBody>
                      <a:tcPr>
                        <a:blipFill>
                          <a:blip r:embed="rId6"/>
                          <a:stretch>
                            <a:fillRect t="-12195" r="-444" b="-221951"/>
                          </a:stretch>
                        </a:blipFill>
                      </a:tcPr>
                    </a:tc>
                    <a:extLst>
                      <a:ext uri="{0D108BD9-81ED-4DB2-BD59-A6C34878D82A}">
                        <a16:rowId xmlns:a16="http://schemas.microsoft.com/office/drawing/2014/main" val="315255672"/>
                      </a:ext>
                    </a:extLst>
                  </a:tr>
                  <a:tr h="944880">
                    <a:tc>
                      <a:txBody>
                        <a:bodyPr/>
                        <a:lstStyle/>
                        <a:p>
                          <a:endParaRPr lang="en-CN"/>
                        </a:p>
                      </a:txBody>
                      <a:tcPr>
                        <a:blipFill>
                          <a:blip r:embed="rId6"/>
                          <a:stretch>
                            <a:fillRect t="-61333" r="-444" b="-21333"/>
                          </a:stretch>
                        </a:blipFill>
                      </a:tcPr>
                    </a:tc>
                    <a:extLst>
                      <a:ext uri="{0D108BD9-81ED-4DB2-BD59-A6C34878D82A}">
                        <a16:rowId xmlns:a16="http://schemas.microsoft.com/office/drawing/2014/main" val="318360344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7" name="Table 5">
                <a:extLst>
                  <a:ext uri="{FF2B5EF4-FFF2-40B4-BE49-F238E27FC236}">
                    <a16:creationId xmlns:a16="http://schemas.microsoft.com/office/drawing/2014/main" id="{D2B714C2-B9E7-7F46-880F-72C7B8E24370}"/>
                  </a:ext>
                </a:extLst>
              </p:cNvPr>
              <p:cNvGraphicFramePr>
                <a:graphicFrameLocks noGrp="1"/>
              </p:cNvGraphicFramePr>
              <p:nvPr>
                <p:extLst>
                  <p:ext uri="{D42A27DB-BD31-4B8C-83A1-F6EECF244321}">
                    <p14:modId xmlns:p14="http://schemas.microsoft.com/office/powerpoint/2010/main" val="2944871431"/>
                  </p:ext>
                </p:extLst>
              </p:nvPr>
            </p:nvGraphicFramePr>
            <p:xfrm>
              <a:off x="156369" y="4811381"/>
              <a:ext cx="5939631" cy="1463040"/>
            </p:xfrm>
            <a:graphic>
              <a:graphicData uri="http://schemas.openxmlformats.org/drawingml/2006/table">
                <a:tbl>
                  <a:tblPr firstRow="1" bandRow="1">
                    <a:tableStyleId>{5C22544A-7EE6-4342-B048-85BDC9FD1C3A}</a:tableStyleId>
                  </a:tblPr>
                  <a:tblGrid>
                    <a:gridCol w="5939631">
                      <a:extLst>
                        <a:ext uri="{9D8B030D-6E8A-4147-A177-3AD203B41FA5}">
                          <a16:colId xmlns:a16="http://schemas.microsoft.com/office/drawing/2014/main" val="410992032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800" b="1" i="1" spc="-10" smtClean="0">
                                      <a:solidFill>
                                        <a:srgbClr val="FFFFFF"/>
                                      </a:solidFill>
                                      <a:latin typeface="Cambria Math" panose="02040503050406030204" pitchFamily="18" charset="0"/>
                                    </a:rPr>
                                  </m:ctrlPr>
                                </m:sSubPr>
                                <m:e>
                                  <m:r>
                                    <a:rPr lang="en-US" altLang="zh-CN" sz="2800" b="1" i="1" spc="-10">
                                      <a:solidFill>
                                        <a:srgbClr val="FFFFFF"/>
                                      </a:solidFill>
                                      <a:latin typeface="Cambria Math" panose="02040503050406030204" pitchFamily="18" charset="0"/>
                                    </a:rPr>
                                    <m:t>𝒅</m:t>
                                  </m:r>
                                </m:e>
                                <m:sub>
                                  <m:r>
                                    <a:rPr lang="en-US" altLang="zh-CN" sz="2800" b="1" i="1" spc="-10">
                                      <a:solidFill>
                                        <a:srgbClr val="FFFFFF"/>
                                      </a:solidFill>
                                      <a:latin typeface="Cambria Math" panose="02040503050406030204" pitchFamily="18" charset="0"/>
                                    </a:rPr>
                                    <m:t>𝑽𝑪</m:t>
                                  </m:r>
                                </m:sub>
                              </m:sSub>
                            </m:oMath>
                          </a14:m>
                          <a:r>
                            <a:rPr lang="en-CN" sz="2800" dirty="0"/>
                            <a:t>小</a:t>
                          </a:r>
                        </a:p>
                      </a:txBody>
                      <a:tcPr/>
                    </a:tc>
                    <a:extLst>
                      <a:ext uri="{0D108BD9-81ED-4DB2-BD59-A6C34878D82A}">
                        <a16:rowId xmlns:a16="http://schemas.microsoft.com/office/drawing/2014/main" val="315255672"/>
                      </a:ext>
                    </a:extLst>
                  </a:tr>
                  <a:tr h="370840">
                    <a:tc>
                      <a:txBody>
                        <a:bodyPr/>
                        <a:lstStyle/>
                        <a:p>
                          <a:pPr marL="342900" indent="-342900">
                            <a:buAutoNum type="arabicParenR"/>
                          </a:pPr>
                          <a:r>
                            <a:rPr lang="en-CN" sz="2800" dirty="0"/>
                            <a:t>满足</a:t>
                          </a:r>
                          <a:r>
                            <a:rPr lang="zh-CN" altLang="en-US" sz="2800" dirty="0"/>
                            <a:t>，</a:t>
                          </a:r>
                          <a14:m>
                            <m:oMath xmlns:m="http://schemas.openxmlformats.org/officeDocument/2006/math">
                              <m:r>
                                <a:rPr lang="en-US" altLang="zh-CN" sz="2600" b="0" i="1" smtClean="0">
                                  <a:latin typeface="Cambria Math" panose="02040503050406030204" pitchFamily="18" charset="0"/>
                                </a:rPr>
                                <m:t>𝑃</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𝐵𝐴𝐷</m:t>
                              </m:r>
                              <m:r>
                                <a:rPr lang="en-US" altLang="zh-CN" sz="2600" b="0" i="1" smtClean="0">
                                  <a:latin typeface="Cambria Math" panose="02040503050406030204" pitchFamily="18" charset="0"/>
                                </a:rPr>
                                <m:t>)≤4</m:t>
                              </m:r>
                              <m:sSup>
                                <m:sSupPr>
                                  <m:ctrlPr>
                                    <a:rPr lang="en-US" altLang="zh-CN" sz="2600" i="1" spc="-10" dirty="0" smtClean="0">
                                      <a:solidFill>
                                        <a:schemeClr val="tx1"/>
                                      </a:solidFill>
                                      <a:latin typeface="Cambria Math" panose="02040503050406030204" pitchFamily="18" charset="0"/>
                                    </a:rPr>
                                  </m:ctrlPr>
                                </m:sSupPr>
                                <m:e>
                                  <m:r>
                                    <a:rPr lang="en-US" altLang="zh-CN" sz="2600" b="0" i="1" spc="-10" dirty="0" smtClean="0">
                                      <a:solidFill>
                                        <a:schemeClr val="tx1"/>
                                      </a:solidFill>
                                      <a:latin typeface="Cambria Math" panose="02040503050406030204" pitchFamily="18" charset="0"/>
                                    </a:rPr>
                                    <m:t>(2</m:t>
                                  </m:r>
                                  <m:r>
                                    <a:rPr lang="en-US" altLang="zh-CN" sz="2600" b="0" i="1" spc="-10" dirty="0" smtClean="0">
                                      <a:solidFill>
                                        <a:schemeClr val="tx1"/>
                                      </a:solidFill>
                                      <a:latin typeface="Cambria Math" panose="02040503050406030204" pitchFamily="18" charset="0"/>
                                    </a:rPr>
                                    <m:t>𝑁</m:t>
                                  </m:r>
                                  <m:r>
                                    <a:rPr lang="en-US" altLang="zh-CN" sz="2600" b="0" i="1" spc="-10" dirty="0" smtClean="0">
                                      <a:solidFill>
                                        <a:schemeClr val="tx1"/>
                                      </a:solidFill>
                                      <a:latin typeface="Cambria Math" panose="02040503050406030204" pitchFamily="18" charset="0"/>
                                    </a:rPr>
                                    <m:t>)</m:t>
                                  </m:r>
                                </m:e>
                                <m:sup>
                                  <m:sSub>
                                    <m:sSubPr>
                                      <m:ctrlPr>
                                        <a:rPr lang="en-US" altLang="zh-CN" sz="2600" i="1" spc="-10">
                                          <a:solidFill>
                                            <a:srgbClr val="FF0000"/>
                                          </a:solidFill>
                                          <a:latin typeface="Cambria Math" panose="02040503050406030204" pitchFamily="18" charset="0"/>
                                        </a:rPr>
                                      </m:ctrlPr>
                                    </m:sSubPr>
                                    <m:e>
                                      <m:r>
                                        <a:rPr lang="en-US" altLang="zh-CN" sz="2600" b="0" i="1" spc="-10">
                                          <a:solidFill>
                                            <a:srgbClr val="FF0000"/>
                                          </a:solidFill>
                                          <a:latin typeface="Cambria Math" panose="02040503050406030204" pitchFamily="18" charset="0"/>
                                        </a:rPr>
                                        <m:t>𝑑</m:t>
                                      </m:r>
                                    </m:e>
                                    <m:sub>
                                      <m:r>
                                        <m:rPr>
                                          <m:sty m:val="p"/>
                                        </m:rPr>
                                        <a:rPr lang="en-US" altLang="zh-CN" sz="2600" b="0" spc="-10">
                                          <a:solidFill>
                                            <a:srgbClr val="FF0000"/>
                                          </a:solidFill>
                                          <a:latin typeface="Cambria Math" panose="02040503050406030204" pitchFamily="18" charset="0"/>
                                        </a:rPr>
                                        <m:t>VC</m:t>
                                      </m:r>
                                    </m:sub>
                                  </m:sSub>
                                </m:sup>
                              </m:sSup>
                              <m:r>
                                <a:rPr lang="en-US" altLang="zh-CN" sz="2600" b="0" i="1" smtClean="0">
                                  <a:latin typeface="Cambria Math" panose="02040503050406030204" pitchFamily="18" charset="0"/>
                                  <a:ea typeface="Cambria Math" panose="02040503050406030204" pitchFamily="18" charset="0"/>
                                </a:rPr>
                                <m:t>𝑒𝑥𝑝</m:t>
                              </m:r>
                              <m:r>
                                <a:rPr lang="en-US" altLang="zh-CN" sz="2600" b="0" i="1" smtClean="0">
                                  <a:latin typeface="Cambria Math" panose="02040503050406030204" pitchFamily="18" charset="0"/>
                                  <a:ea typeface="Cambria Math" panose="02040503050406030204" pitchFamily="18" charset="0"/>
                                </a:rPr>
                                <m:t>(…)</m:t>
                              </m:r>
                            </m:oMath>
                          </a14:m>
                          <a:endParaRPr lang="en-CN" sz="2600" dirty="0"/>
                        </a:p>
                        <a:p>
                          <a:pPr marL="342900" indent="-342900">
                            <a:buAutoNum type="arabicParenR"/>
                          </a:pPr>
                          <a:r>
                            <a:rPr lang="en-CN" sz="2800" dirty="0"/>
                            <a:t>不一定满足</a:t>
                          </a:r>
                          <a:r>
                            <a:rPr lang="zh-CN" altLang="en-US" sz="2800" dirty="0"/>
                            <a:t>，假设空间有效模式少</a:t>
                          </a:r>
                          <a:endParaRPr lang="en-CN" sz="2800" dirty="0"/>
                        </a:p>
                      </a:txBody>
                      <a:tcPr/>
                    </a:tc>
                    <a:extLst>
                      <a:ext uri="{0D108BD9-81ED-4DB2-BD59-A6C34878D82A}">
                        <a16:rowId xmlns:a16="http://schemas.microsoft.com/office/drawing/2014/main" val="3183603443"/>
                      </a:ext>
                    </a:extLst>
                  </a:tr>
                </a:tbl>
              </a:graphicData>
            </a:graphic>
          </p:graphicFrame>
        </mc:Choice>
        <mc:Fallback xmlns="">
          <p:graphicFrame>
            <p:nvGraphicFramePr>
              <p:cNvPr id="27" name="Table 5">
                <a:extLst>
                  <a:ext uri="{FF2B5EF4-FFF2-40B4-BE49-F238E27FC236}">
                    <a16:creationId xmlns:a16="http://schemas.microsoft.com/office/drawing/2014/main" id="{D2B714C2-B9E7-7F46-880F-72C7B8E24370}"/>
                  </a:ext>
                </a:extLst>
              </p:cNvPr>
              <p:cNvGraphicFramePr>
                <a:graphicFrameLocks noGrp="1"/>
              </p:cNvGraphicFramePr>
              <p:nvPr>
                <p:extLst>
                  <p:ext uri="{D42A27DB-BD31-4B8C-83A1-F6EECF244321}">
                    <p14:modId xmlns:p14="http://schemas.microsoft.com/office/powerpoint/2010/main" val="2944871431"/>
                  </p:ext>
                </p:extLst>
              </p:nvPr>
            </p:nvGraphicFramePr>
            <p:xfrm>
              <a:off x="156369" y="4811381"/>
              <a:ext cx="5939631" cy="1463040"/>
            </p:xfrm>
            <a:graphic>
              <a:graphicData uri="http://schemas.openxmlformats.org/drawingml/2006/table">
                <a:tbl>
                  <a:tblPr firstRow="1" bandRow="1">
                    <a:tableStyleId>{5C22544A-7EE6-4342-B048-85BDC9FD1C3A}</a:tableStyleId>
                  </a:tblPr>
                  <a:tblGrid>
                    <a:gridCol w="5939631">
                      <a:extLst>
                        <a:ext uri="{9D8B030D-6E8A-4147-A177-3AD203B41FA5}">
                          <a16:colId xmlns:a16="http://schemas.microsoft.com/office/drawing/2014/main" val="4109920322"/>
                        </a:ext>
                      </a:extLst>
                    </a:gridCol>
                  </a:tblGrid>
                  <a:tr h="518160">
                    <a:tc>
                      <a:txBody>
                        <a:bodyPr/>
                        <a:lstStyle/>
                        <a:p>
                          <a:endParaRPr lang="en-CN"/>
                        </a:p>
                      </a:txBody>
                      <a:tcPr>
                        <a:blipFill>
                          <a:blip r:embed="rId7"/>
                          <a:stretch>
                            <a:fillRect l="-214" t="-12195" r="-641" b="-221951"/>
                          </a:stretch>
                        </a:blipFill>
                      </a:tcPr>
                    </a:tc>
                    <a:extLst>
                      <a:ext uri="{0D108BD9-81ED-4DB2-BD59-A6C34878D82A}">
                        <a16:rowId xmlns:a16="http://schemas.microsoft.com/office/drawing/2014/main" val="315255672"/>
                      </a:ext>
                    </a:extLst>
                  </a:tr>
                  <a:tr h="944880">
                    <a:tc>
                      <a:txBody>
                        <a:bodyPr/>
                        <a:lstStyle/>
                        <a:p>
                          <a:endParaRPr lang="en-CN"/>
                        </a:p>
                      </a:txBody>
                      <a:tcPr>
                        <a:blipFill>
                          <a:blip r:embed="rId7"/>
                          <a:stretch>
                            <a:fillRect l="-214" t="-60526" r="-641" b="-19737"/>
                          </a:stretch>
                        </a:blipFill>
                      </a:tcPr>
                    </a:tc>
                    <a:extLst>
                      <a:ext uri="{0D108BD9-81ED-4DB2-BD59-A6C34878D82A}">
                        <a16:rowId xmlns:a16="http://schemas.microsoft.com/office/drawing/2014/main" val="3183603443"/>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28" name="Table 5">
                <a:extLst>
                  <a:ext uri="{FF2B5EF4-FFF2-40B4-BE49-F238E27FC236}">
                    <a16:creationId xmlns:a16="http://schemas.microsoft.com/office/drawing/2014/main" id="{DF2A83EE-E6E9-6449-86FE-E433B5CAC12D}"/>
                  </a:ext>
                </a:extLst>
              </p:cNvPr>
              <p:cNvGraphicFramePr>
                <a:graphicFrameLocks noGrp="1"/>
              </p:cNvGraphicFramePr>
              <p:nvPr>
                <p:extLst>
                  <p:ext uri="{D42A27DB-BD31-4B8C-83A1-F6EECF244321}">
                    <p14:modId xmlns:p14="http://schemas.microsoft.com/office/powerpoint/2010/main" val="2249263298"/>
                  </p:ext>
                </p:extLst>
              </p:nvPr>
            </p:nvGraphicFramePr>
            <p:xfrm>
              <a:off x="6096000" y="4811381"/>
              <a:ext cx="6096000" cy="14630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109920322"/>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altLang="zh-CN" sz="2800" b="1" i="1" spc="-10" smtClean="0">
                                      <a:solidFill>
                                        <a:srgbClr val="FFFFFF"/>
                                      </a:solidFill>
                                      <a:latin typeface="Cambria Math" panose="02040503050406030204" pitchFamily="18" charset="0"/>
                                    </a:rPr>
                                  </m:ctrlPr>
                                </m:sSubPr>
                                <m:e>
                                  <m:r>
                                    <a:rPr lang="en-US" altLang="zh-CN" sz="2800" b="1" i="1" spc="-10">
                                      <a:solidFill>
                                        <a:srgbClr val="FFFFFF"/>
                                      </a:solidFill>
                                      <a:latin typeface="Cambria Math" panose="02040503050406030204" pitchFamily="18" charset="0"/>
                                    </a:rPr>
                                    <m:t>𝒅</m:t>
                                  </m:r>
                                </m:e>
                                <m:sub>
                                  <m:r>
                                    <a:rPr lang="en-US" altLang="zh-CN" sz="2800" b="1" i="1" spc="-10">
                                      <a:solidFill>
                                        <a:srgbClr val="FFFFFF"/>
                                      </a:solidFill>
                                      <a:latin typeface="Cambria Math" panose="02040503050406030204" pitchFamily="18" charset="0"/>
                                    </a:rPr>
                                    <m:t>𝑽𝑪</m:t>
                                  </m:r>
                                </m:sub>
                              </m:sSub>
                            </m:oMath>
                          </a14:m>
                          <a:r>
                            <a:rPr lang="en-CN" sz="2800" dirty="0"/>
                            <a:t>大</a:t>
                          </a:r>
                        </a:p>
                      </a:txBody>
                      <a:tcPr/>
                    </a:tc>
                    <a:extLst>
                      <a:ext uri="{0D108BD9-81ED-4DB2-BD59-A6C34878D82A}">
                        <a16:rowId xmlns:a16="http://schemas.microsoft.com/office/drawing/2014/main" val="315255672"/>
                      </a:ext>
                    </a:extLst>
                  </a:tr>
                  <a:tr h="370840">
                    <a:tc>
                      <a:txBody>
                        <a:bodyPr/>
                        <a:lstStyle/>
                        <a:p>
                          <a:pPr marL="342900" indent="-342900">
                            <a:buAutoNum type="arabicParenR"/>
                          </a:pPr>
                          <a:r>
                            <a:rPr lang="en-CN" sz="2800" dirty="0"/>
                            <a:t>不满足</a:t>
                          </a:r>
                          <a:r>
                            <a:rPr lang="zh-CN" altLang="en-US" sz="2800" dirty="0"/>
                            <a:t>，</a:t>
                          </a:r>
                          <a14:m>
                            <m:oMath xmlns:m="http://schemas.openxmlformats.org/officeDocument/2006/math">
                              <m:r>
                                <a:rPr lang="en-US" altLang="zh-CN" sz="2600" b="0" i="1" smtClean="0">
                                  <a:latin typeface="Cambria Math" panose="02040503050406030204" pitchFamily="18" charset="0"/>
                                </a:rPr>
                                <m:t>𝑃</m:t>
                              </m:r>
                              <m:r>
                                <a:rPr lang="en-US" altLang="zh-CN" sz="2600" b="0" i="1" smtClean="0">
                                  <a:latin typeface="Cambria Math" panose="02040503050406030204" pitchFamily="18" charset="0"/>
                                </a:rPr>
                                <m:t>(</m:t>
                              </m:r>
                              <m:r>
                                <a:rPr lang="en-US" altLang="zh-CN" sz="2600" b="0" i="1" smtClean="0">
                                  <a:latin typeface="Cambria Math" panose="02040503050406030204" pitchFamily="18" charset="0"/>
                                </a:rPr>
                                <m:t>𝐵𝐴𝐷</m:t>
                              </m:r>
                              <m:r>
                                <a:rPr lang="en-US" altLang="zh-CN" sz="2600" b="0" i="1" smtClean="0">
                                  <a:latin typeface="Cambria Math" panose="02040503050406030204" pitchFamily="18" charset="0"/>
                                </a:rPr>
                                <m:t>)≤4</m:t>
                              </m:r>
                              <m:sSup>
                                <m:sSupPr>
                                  <m:ctrlPr>
                                    <a:rPr lang="en-US" altLang="zh-CN" sz="2600" i="1" spc="-10" dirty="0" smtClean="0">
                                      <a:solidFill>
                                        <a:schemeClr val="tx1"/>
                                      </a:solidFill>
                                      <a:latin typeface="Cambria Math" panose="02040503050406030204" pitchFamily="18" charset="0"/>
                                    </a:rPr>
                                  </m:ctrlPr>
                                </m:sSupPr>
                                <m:e>
                                  <m:r>
                                    <a:rPr lang="en-US" altLang="zh-CN" sz="2600" b="0" i="1" spc="-10" dirty="0" smtClean="0">
                                      <a:solidFill>
                                        <a:schemeClr val="tx1"/>
                                      </a:solidFill>
                                      <a:latin typeface="Cambria Math" panose="02040503050406030204" pitchFamily="18" charset="0"/>
                                    </a:rPr>
                                    <m:t>(2</m:t>
                                  </m:r>
                                  <m:r>
                                    <a:rPr lang="en-US" altLang="zh-CN" sz="2600" b="0" i="1" spc="-10" dirty="0" smtClean="0">
                                      <a:solidFill>
                                        <a:schemeClr val="tx1"/>
                                      </a:solidFill>
                                      <a:latin typeface="Cambria Math" panose="02040503050406030204" pitchFamily="18" charset="0"/>
                                    </a:rPr>
                                    <m:t>𝑁</m:t>
                                  </m:r>
                                  <m:r>
                                    <a:rPr lang="en-US" altLang="zh-CN" sz="2600" b="0" i="1" spc="-10" dirty="0" smtClean="0">
                                      <a:solidFill>
                                        <a:schemeClr val="tx1"/>
                                      </a:solidFill>
                                      <a:latin typeface="Cambria Math" panose="02040503050406030204" pitchFamily="18" charset="0"/>
                                    </a:rPr>
                                    <m:t>)</m:t>
                                  </m:r>
                                </m:e>
                                <m:sup>
                                  <m:sSub>
                                    <m:sSubPr>
                                      <m:ctrlPr>
                                        <a:rPr lang="en-US" altLang="zh-CN" sz="2600" i="1" spc="-10">
                                          <a:solidFill>
                                            <a:srgbClr val="FF0000"/>
                                          </a:solidFill>
                                          <a:latin typeface="Cambria Math" panose="02040503050406030204" pitchFamily="18" charset="0"/>
                                        </a:rPr>
                                      </m:ctrlPr>
                                    </m:sSubPr>
                                    <m:e>
                                      <m:r>
                                        <a:rPr lang="en-US" altLang="zh-CN" sz="2600" b="0" i="1" spc="-10">
                                          <a:solidFill>
                                            <a:srgbClr val="FF0000"/>
                                          </a:solidFill>
                                          <a:latin typeface="Cambria Math" panose="02040503050406030204" pitchFamily="18" charset="0"/>
                                        </a:rPr>
                                        <m:t>𝑑</m:t>
                                      </m:r>
                                    </m:e>
                                    <m:sub>
                                      <m:r>
                                        <m:rPr>
                                          <m:sty m:val="p"/>
                                        </m:rPr>
                                        <a:rPr lang="en-US" altLang="zh-CN" sz="2600" b="0" spc="-10">
                                          <a:solidFill>
                                            <a:srgbClr val="FF0000"/>
                                          </a:solidFill>
                                          <a:latin typeface="Cambria Math" panose="02040503050406030204" pitchFamily="18" charset="0"/>
                                        </a:rPr>
                                        <m:t>VC</m:t>
                                      </m:r>
                                    </m:sub>
                                  </m:sSub>
                                </m:sup>
                              </m:sSup>
                              <m:r>
                                <a:rPr lang="en-US" altLang="zh-CN" sz="2600" b="0" i="1" smtClean="0">
                                  <a:latin typeface="Cambria Math" panose="02040503050406030204" pitchFamily="18" charset="0"/>
                                  <a:ea typeface="Cambria Math" panose="02040503050406030204" pitchFamily="18" charset="0"/>
                                </a:rPr>
                                <m:t>𝑒𝑥𝑝</m:t>
                              </m:r>
                              <m:r>
                                <a:rPr lang="en-US" altLang="zh-CN" sz="2600" b="0" i="1" smtClean="0">
                                  <a:latin typeface="Cambria Math" panose="02040503050406030204" pitchFamily="18" charset="0"/>
                                  <a:ea typeface="Cambria Math" panose="02040503050406030204" pitchFamily="18" charset="0"/>
                                </a:rPr>
                                <m:t>(…)</m:t>
                              </m:r>
                            </m:oMath>
                          </a14:m>
                          <a:endParaRPr lang="en-CN" sz="2600" dirty="0"/>
                        </a:p>
                        <a:p>
                          <a:pPr marL="342900" indent="-342900">
                            <a:buAutoNum type="arabicParenR"/>
                          </a:pPr>
                          <a:r>
                            <a:rPr lang="en-CN" sz="2800" dirty="0"/>
                            <a:t>满足</a:t>
                          </a:r>
                          <a:r>
                            <a:rPr lang="zh-CN" altLang="en-US" sz="2800" dirty="0"/>
                            <a:t>，假设空间有效模式多</a:t>
                          </a:r>
                          <a:endParaRPr lang="en-CN" sz="2800" dirty="0"/>
                        </a:p>
                      </a:txBody>
                      <a:tcPr/>
                    </a:tc>
                    <a:extLst>
                      <a:ext uri="{0D108BD9-81ED-4DB2-BD59-A6C34878D82A}">
                        <a16:rowId xmlns:a16="http://schemas.microsoft.com/office/drawing/2014/main" val="3183603443"/>
                      </a:ext>
                    </a:extLst>
                  </a:tr>
                </a:tbl>
              </a:graphicData>
            </a:graphic>
          </p:graphicFrame>
        </mc:Choice>
        <mc:Fallback xmlns="">
          <p:graphicFrame>
            <p:nvGraphicFramePr>
              <p:cNvPr id="28" name="Table 5">
                <a:extLst>
                  <a:ext uri="{FF2B5EF4-FFF2-40B4-BE49-F238E27FC236}">
                    <a16:creationId xmlns:a16="http://schemas.microsoft.com/office/drawing/2014/main" id="{DF2A83EE-E6E9-6449-86FE-E433B5CAC12D}"/>
                  </a:ext>
                </a:extLst>
              </p:cNvPr>
              <p:cNvGraphicFramePr>
                <a:graphicFrameLocks noGrp="1"/>
              </p:cNvGraphicFramePr>
              <p:nvPr>
                <p:extLst>
                  <p:ext uri="{D42A27DB-BD31-4B8C-83A1-F6EECF244321}">
                    <p14:modId xmlns:p14="http://schemas.microsoft.com/office/powerpoint/2010/main" val="2249263298"/>
                  </p:ext>
                </p:extLst>
              </p:nvPr>
            </p:nvGraphicFramePr>
            <p:xfrm>
              <a:off x="6096000" y="4811381"/>
              <a:ext cx="6096000" cy="1463040"/>
            </p:xfrm>
            <a:graphic>
              <a:graphicData uri="http://schemas.openxmlformats.org/drawingml/2006/table">
                <a:tbl>
                  <a:tblPr firstRow="1" bandRow="1">
                    <a:tableStyleId>{5C22544A-7EE6-4342-B048-85BDC9FD1C3A}</a:tableStyleId>
                  </a:tblPr>
                  <a:tblGrid>
                    <a:gridCol w="6096000">
                      <a:extLst>
                        <a:ext uri="{9D8B030D-6E8A-4147-A177-3AD203B41FA5}">
                          <a16:colId xmlns:a16="http://schemas.microsoft.com/office/drawing/2014/main" val="4109920322"/>
                        </a:ext>
                      </a:extLst>
                    </a:gridCol>
                  </a:tblGrid>
                  <a:tr h="518160">
                    <a:tc>
                      <a:txBody>
                        <a:bodyPr/>
                        <a:lstStyle/>
                        <a:p>
                          <a:endParaRPr lang="en-CN"/>
                        </a:p>
                      </a:txBody>
                      <a:tcPr>
                        <a:blipFill>
                          <a:blip r:embed="rId8"/>
                          <a:stretch>
                            <a:fillRect l="-208" t="-12195" r="-625" b="-221951"/>
                          </a:stretch>
                        </a:blipFill>
                      </a:tcPr>
                    </a:tc>
                    <a:extLst>
                      <a:ext uri="{0D108BD9-81ED-4DB2-BD59-A6C34878D82A}">
                        <a16:rowId xmlns:a16="http://schemas.microsoft.com/office/drawing/2014/main" val="315255672"/>
                      </a:ext>
                    </a:extLst>
                  </a:tr>
                  <a:tr h="944880">
                    <a:tc>
                      <a:txBody>
                        <a:bodyPr/>
                        <a:lstStyle/>
                        <a:p>
                          <a:endParaRPr lang="en-CN"/>
                        </a:p>
                      </a:txBody>
                      <a:tcPr>
                        <a:blipFill>
                          <a:blip r:embed="rId8"/>
                          <a:stretch>
                            <a:fillRect l="-208" t="-60526" r="-625" b="-19737"/>
                          </a:stretch>
                        </a:blipFill>
                      </a:tcPr>
                    </a:tc>
                    <a:extLst>
                      <a:ext uri="{0D108BD9-81ED-4DB2-BD59-A6C34878D82A}">
                        <a16:rowId xmlns:a16="http://schemas.microsoft.com/office/drawing/2014/main" val="3183603443"/>
                      </a:ext>
                    </a:extLst>
                  </a:tr>
                </a:tbl>
              </a:graphicData>
            </a:graphic>
          </p:graphicFrame>
        </mc:Fallback>
      </mc:AlternateContent>
    </p:spTree>
    <p:extLst>
      <p:ext uri="{BB962C8B-B14F-4D97-AF65-F5344CB8AC3E}">
        <p14:creationId xmlns:p14="http://schemas.microsoft.com/office/powerpoint/2010/main" val="21173984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p:sp>
        <p:nvSpPr>
          <p:cNvPr id="7" name="文本框 119">
            <a:extLst>
              <a:ext uri="{FF2B5EF4-FFF2-40B4-BE49-F238E27FC236}">
                <a16:creationId xmlns:a16="http://schemas.microsoft.com/office/drawing/2014/main" id="{18AF4C2E-A13B-5C4C-A0FB-1582ECAA9A6B}"/>
              </a:ext>
            </a:extLst>
          </p:cNvPr>
          <p:cNvSpPr txBox="1"/>
          <p:nvPr/>
        </p:nvSpPr>
        <p:spPr>
          <a:xfrm>
            <a:off x="272808" y="825611"/>
            <a:ext cx="11625040"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重写</a:t>
            </a:r>
            <a:r>
              <a:rPr lang="en-US" altLang="zh-CN" sz="3200" spc="-10" dirty="0">
                <a:latin typeface="+mn-ea"/>
              </a:rPr>
              <a:t>VC</a:t>
            </a:r>
            <a:r>
              <a:rPr lang="zh-CN" altLang="en-US" sz="3200" spc="-10" dirty="0">
                <a:latin typeface="+mn-ea"/>
              </a:rPr>
              <a:t> </a:t>
            </a:r>
            <a:r>
              <a:rPr lang="en-US" altLang="zh-CN" sz="3200" spc="-10" dirty="0">
                <a:latin typeface="+mn-ea"/>
              </a:rPr>
              <a:t>Bound</a:t>
            </a:r>
          </a:p>
        </p:txBody>
      </p:sp>
      <mc:AlternateContent xmlns:mc="http://schemas.openxmlformats.org/markup-compatibility/2006" xmlns:a14="http://schemas.microsoft.com/office/drawing/2010/main">
        <mc:Choice Requires="a14">
          <p:sp>
            <p:nvSpPr>
              <p:cNvPr id="25" name="文本框 119">
                <a:extLst>
                  <a:ext uri="{FF2B5EF4-FFF2-40B4-BE49-F238E27FC236}">
                    <a16:creationId xmlns:a16="http://schemas.microsoft.com/office/drawing/2014/main" id="{B4CF88B9-7169-544D-9FD7-9F3E4A8422D1}"/>
                  </a:ext>
                </a:extLst>
              </p:cNvPr>
              <p:cNvSpPr txBox="1"/>
              <p:nvPr/>
            </p:nvSpPr>
            <p:spPr>
              <a:xfrm>
                <a:off x="0" y="925825"/>
                <a:ext cx="11228914" cy="121507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0" i="1" spc="-10" smtClean="0">
                          <a:solidFill>
                            <a:schemeClr val="tx1"/>
                          </a:solidFill>
                          <a:latin typeface="Cambria Math" panose="02040503050406030204" pitchFamily="18" charset="0"/>
                        </a:rPr>
                        <m:t>𝑃</m:t>
                      </m:r>
                      <m:d>
                        <m:dPr>
                          <m:ctrlPr>
                            <a:rPr lang="en-US" altLang="zh-CN" sz="3200" i="1" spc="-10" smtClean="0">
                              <a:solidFill>
                                <a:schemeClr val="tx1"/>
                              </a:solidFill>
                              <a:latin typeface="Cambria Math" panose="02040503050406030204" pitchFamily="18" charset="0"/>
                            </a:rPr>
                          </m:ctrlPr>
                        </m:dPr>
                        <m:e>
                          <m:d>
                            <m:dPr>
                              <m:begChr m:val="|"/>
                              <m:endChr m:val="|"/>
                              <m:ctrlPr>
                                <a:rPr lang="en-US" altLang="zh-CN" sz="3200" i="1" spc="-10" smtClean="0">
                                  <a:solidFill>
                                    <a:schemeClr val="tx1"/>
                                  </a:solidFill>
                                  <a:latin typeface="Cambria Math" panose="02040503050406030204" pitchFamily="18" charset="0"/>
                                </a:rPr>
                              </m:ctrlPr>
                            </m:dPr>
                            <m:e>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a:solidFill>
                                        <a:schemeClr val="tx1"/>
                                      </a:solidFill>
                                      <a:latin typeface="Cambria Math" panose="02040503050406030204" pitchFamily="18" charset="0"/>
                                    </a:rPr>
                                    <m:t>𝑖𝑛</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sSub>
                                <m:sSubPr>
                                  <m:ctrlPr>
                                    <a:rPr lang="en-US" altLang="zh-CN" sz="3200" i="1" spc="-10">
                                      <a:solidFill>
                                        <a:schemeClr val="tx1"/>
                                      </a:solidFill>
                                      <a:latin typeface="Cambria Math" panose="02040503050406030204" pitchFamily="18" charset="0"/>
                                    </a:rPr>
                                  </m:ctrlPr>
                                </m:sSubPr>
                                <m:e>
                                  <m:r>
                                    <a:rPr lang="en-US" altLang="zh-CN" sz="3200" b="0" i="1" spc="-10">
                                      <a:solidFill>
                                        <a:schemeClr val="tx1"/>
                                      </a:solidFill>
                                      <a:latin typeface="Cambria Math" panose="02040503050406030204" pitchFamily="18" charset="0"/>
                                    </a:rPr>
                                    <m:t>𝐸</m:t>
                                  </m:r>
                                </m:e>
                                <m:sub>
                                  <m:r>
                                    <a:rPr lang="en-US" altLang="zh-CN" sz="3200" b="0" i="1" spc="-10" smtClean="0">
                                      <a:solidFill>
                                        <a:schemeClr val="tx1"/>
                                      </a:solidFill>
                                      <a:latin typeface="Cambria Math" panose="02040503050406030204" pitchFamily="18" charset="0"/>
                                    </a:rPr>
                                    <m:t>𝑜𝑢𝑡</m:t>
                                  </m:r>
                                </m:sub>
                              </m:sSub>
                              <m:r>
                                <a:rPr lang="en-US" altLang="zh-CN" sz="3200" b="0" i="1" spc="-1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𝑔</m:t>
                              </m:r>
                              <m:r>
                                <a:rPr lang="en-US" altLang="zh-CN" sz="3200" b="0" i="1" spc="-10">
                                  <a:solidFill>
                                    <a:schemeClr val="tx1"/>
                                  </a:solidFill>
                                  <a:latin typeface="Cambria Math" panose="02040503050406030204" pitchFamily="18" charset="0"/>
                                </a:rPr>
                                <m:t>)</m:t>
                              </m:r>
                            </m:e>
                          </m:d>
                          <m:r>
                            <a:rPr lang="en-US" altLang="zh-CN" sz="3200" b="0" i="1" spc="-10" smtClean="0">
                              <a:solidFill>
                                <a:schemeClr val="tx1"/>
                              </a:solidFill>
                              <a:latin typeface="Cambria Math" panose="02040503050406030204" pitchFamily="18" charset="0"/>
                            </a:rPr>
                            <m:t>&gt;</m:t>
                          </m:r>
                          <m:r>
                            <a:rPr lang="en-US" altLang="zh-CN" sz="3200" b="0" i="1" spc="-10" smtClean="0">
                              <a:solidFill>
                                <a:schemeClr val="tx1"/>
                              </a:solidFill>
                              <a:latin typeface="Cambria Math" panose="02040503050406030204" pitchFamily="18" charset="0"/>
                              <a:ea typeface="Cambria Math" panose="02040503050406030204" pitchFamily="18" charset="0"/>
                            </a:rPr>
                            <m:t>𝜀</m:t>
                          </m:r>
                        </m:e>
                      </m:d>
                      <m:r>
                        <a:rPr lang="en-US" altLang="zh-CN" sz="3200" b="0" i="1" spc="-10" smtClean="0">
                          <a:solidFill>
                            <a:schemeClr val="tx1"/>
                          </a:solidFill>
                          <a:latin typeface="Cambria Math" panose="02040503050406030204" pitchFamily="18" charset="0"/>
                          <a:ea typeface="Cambria Math" panose="02040503050406030204" pitchFamily="18" charset="0"/>
                        </a:rPr>
                        <m:t>≤</m:t>
                      </m:r>
                      <m:r>
                        <a:rPr lang="en-US" altLang="zh-CN" sz="3200" b="0" i="1" spc="-10" dirty="0" smtClean="0">
                          <a:solidFill>
                            <a:schemeClr val="tx1"/>
                          </a:solidFill>
                          <a:latin typeface="Cambria Math" panose="02040503050406030204" pitchFamily="18" charset="0"/>
                        </a:rPr>
                        <m:t>4</m:t>
                      </m:r>
                      <m:sSup>
                        <m:sSupPr>
                          <m:ctrlPr>
                            <a:rPr lang="en-US" altLang="zh-CN" sz="3200" i="1" spc="-10" dirty="0" smtClean="0">
                              <a:solidFill>
                                <a:schemeClr val="tx1"/>
                              </a:solidFill>
                              <a:latin typeface="Cambria Math" panose="02040503050406030204" pitchFamily="18" charset="0"/>
                            </a:rPr>
                          </m:ctrlPr>
                        </m:sSupPr>
                        <m:e>
                          <m:r>
                            <a:rPr lang="en-US" altLang="zh-CN" sz="3200" b="0" i="1" spc="-10" dirty="0" smtClean="0">
                              <a:solidFill>
                                <a:schemeClr val="tx1"/>
                              </a:solidFill>
                              <a:latin typeface="Cambria Math" panose="02040503050406030204" pitchFamily="18" charset="0"/>
                            </a:rPr>
                            <m:t>(2</m:t>
                          </m:r>
                          <m:r>
                            <a:rPr lang="en-US" altLang="zh-CN" sz="3200" b="0" i="1" spc="-10" dirty="0" smtClean="0">
                              <a:solidFill>
                                <a:schemeClr val="tx1"/>
                              </a:solidFill>
                              <a:latin typeface="Cambria Math" panose="02040503050406030204" pitchFamily="18" charset="0"/>
                            </a:rPr>
                            <m:t>𝑁</m:t>
                          </m:r>
                          <m:r>
                            <a:rPr lang="en-US" altLang="zh-CN" sz="3200" b="0" i="1" spc="-10" dirty="0" smtClean="0">
                              <a:solidFill>
                                <a:schemeClr val="tx1"/>
                              </a:solidFill>
                              <a:latin typeface="Cambria Math" panose="02040503050406030204" pitchFamily="18" charset="0"/>
                            </a:rPr>
                            <m:t>)</m:t>
                          </m:r>
                        </m:e>
                        <m:sup>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𝑑</m:t>
                              </m:r>
                            </m:e>
                            <m:sub>
                              <m:r>
                                <m:rPr>
                                  <m:sty m:val="p"/>
                                </m:rPr>
                                <a:rPr lang="en-US" altLang="zh-CN" sz="3200" b="0" spc="-10">
                                  <a:solidFill>
                                    <a:srgbClr val="FF0000"/>
                                  </a:solidFill>
                                  <a:latin typeface="Cambria Math" panose="02040503050406030204" pitchFamily="18" charset="0"/>
                                </a:rPr>
                                <m:t>VC</m:t>
                              </m:r>
                            </m:sub>
                          </m:sSub>
                        </m:sup>
                      </m:sSup>
                      <m:r>
                        <m:rPr>
                          <m:sty m:val="p"/>
                        </m:rPr>
                        <a:rPr lang="en-US" altLang="zh-CN" sz="3200" b="0" i="0" spc="-10" smtClean="0">
                          <a:solidFill>
                            <a:schemeClr val="tx1"/>
                          </a:solidFill>
                          <a:latin typeface="Cambria Math" panose="02040503050406030204" pitchFamily="18" charset="0"/>
                        </a:rPr>
                        <m:t>ex</m:t>
                      </m:r>
                      <m:func>
                        <m:funcPr>
                          <m:ctrlPr>
                            <a:rPr lang="en-US" altLang="zh-CN" sz="3200" i="1" spc="-10" smtClean="0">
                              <a:solidFill>
                                <a:schemeClr val="tx1"/>
                              </a:solidFill>
                              <a:latin typeface="Cambria Math" panose="02040503050406030204" pitchFamily="18" charset="0"/>
                            </a:rPr>
                          </m:ctrlPr>
                        </m:funcPr>
                        <m:fName>
                          <m:r>
                            <m:rPr>
                              <m:sty m:val="p"/>
                            </m:rPr>
                            <a:rPr lang="en-US" altLang="zh-CN" sz="3200" b="0" i="0" spc="-10" smtClean="0">
                              <a:solidFill>
                                <a:schemeClr val="tx1"/>
                              </a:solidFill>
                              <a:latin typeface="Cambria Math" panose="02040503050406030204" pitchFamily="18" charset="0"/>
                            </a:rPr>
                            <m:t>p</m:t>
                          </m:r>
                        </m:fName>
                        <m:e>
                          <m:d>
                            <m:dPr>
                              <m:ctrlPr>
                                <a:rPr lang="en-US" altLang="zh-CN" sz="3200" i="1" spc="-10" smtClean="0">
                                  <a:solidFill>
                                    <a:schemeClr val="tx1"/>
                                  </a:solidFill>
                                  <a:latin typeface="Cambria Math" panose="02040503050406030204" pitchFamily="18" charset="0"/>
                                </a:rPr>
                              </m:ctrlPr>
                            </m:dPr>
                            <m:e>
                              <m:r>
                                <a:rPr lang="en-US" altLang="zh-CN" sz="3200" b="0" i="1" spc="-10" smtClean="0">
                                  <a:solidFill>
                                    <a:schemeClr val="tx1"/>
                                  </a:solidFill>
                                  <a:latin typeface="Cambria Math" panose="02040503050406030204" pitchFamily="18" charset="0"/>
                                </a:rPr>
                                <m:t>−</m:t>
                              </m:r>
                              <m:sSup>
                                <m:sSupPr>
                                  <m:ctrlPr>
                                    <a:rPr lang="en-US" altLang="zh-CN" sz="3200" i="1" spc="-10" smtClean="0">
                                      <a:solidFill>
                                        <a:schemeClr val="tx1"/>
                                      </a:solidFill>
                                      <a:latin typeface="Cambria Math" panose="02040503050406030204" pitchFamily="18" charset="0"/>
                                    </a:rPr>
                                  </m:ctrlPr>
                                </m:sSupPr>
                                <m:e>
                                  <m:f>
                                    <m:fPr>
                                      <m:ctrlPr>
                                        <a:rPr lang="en-US" altLang="zh-CN" sz="3200" i="1" spc="-10" smtClean="0">
                                          <a:solidFill>
                                            <a:schemeClr val="accent1"/>
                                          </a:solidFill>
                                          <a:latin typeface="Cambria Math" panose="02040503050406030204" pitchFamily="18" charset="0"/>
                                        </a:rPr>
                                      </m:ctrlPr>
                                    </m:fPr>
                                    <m:num>
                                      <m:r>
                                        <a:rPr lang="en-US" altLang="zh-CN" sz="3200" b="0" i="1" spc="-10" smtClean="0">
                                          <a:solidFill>
                                            <a:schemeClr val="accent1"/>
                                          </a:solidFill>
                                          <a:latin typeface="Cambria Math" panose="02040503050406030204" pitchFamily="18" charset="0"/>
                                        </a:rPr>
                                        <m:t>1</m:t>
                                      </m:r>
                                    </m:num>
                                    <m:den>
                                      <m:r>
                                        <a:rPr lang="en-US" altLang="zh-CN" sz="3200" b="0" i="1" spc="-10" smtClean="0">
                                          <a:solidFill>
                                            <a:schemeClr val="accent1"/>
                                          </a:solidFill>
                                          <a:latin typeface="Cambria Math" panose="02040503050406030204" pitchFamily="18" charset="0"/>
                                        </a:rPr>
                                        <m:t>8</m:t>
                                      </m:r>
                                    </m:den>
                                  </m:f>
                                  <m:r>
                                    <a:rPr lang="en-US" altLang="zh-CN" sz="3200" b="0" i="1" spc="-10" smtClean="0">
                                      <a:solidFill>
                                        <a:schemeClr val="tx1"/>
                                      </a:solidFill>
                                      <a:latin typeface="Cambria Math" panose="02040503050406030204" pitchFamily="18" charset="0"/>
                                      <a:ea typeface="Cambria Math" panose="02040503050406030204" pitchFamily="18" charset="0"/>
                                    </a:rPr>
                                    <m:t>𝜀</m:t>
                                  </m:r>
                                </m:e>
                                <m:sup>
                                  <m:r>
                                    <a:rPr lang="en-US" altLang="zh-CN" sz="3200" b="0" i="1" spc="-10" smtClean="0">
                                      <a:solidFill>
                                        <a:schemeClr val="tx1"/>
                                      </a:solidFill>
                                      <a:latin typeface="Cambria Math" panose="02040503050406030204" pitchFamily="18" charset="0"/>
                                    </a:rPr>
                                    <m:t>2</m:t>
                                  </m:r>
                                </m:sup>
                              </m:sSup>
                              <m:r>
                                <a:rPr lang="en-US" altLang="zh-CN" sz="3200" b="0" i="1" spc="-10" smtClean="0">
                                  <a:solidFill>
                                    <a:schemeClr val="tx1"/>
                                  </a:solidFill>
                                  <a:latin typeface="Cambria Math" panose="02040503050406030204" pitchFamily="18" charset="0"/>
                                </a:rPr>
                                <m:t>𝑁</m:t>
                              </m:r>
                            </m:e>
                          </m:d>
                        </m:e>
                      </m:func>
                    </m:oMath>
                  </m:oMathPara>
                </a14:m>
                <a:endParaRPr lang="en-US" altLang="zh-CN" sz="3200" spc="-10" dirty="0">
                  <a:solidFill>
                    <a:schemeClr val="tx1"/>
                  </a:solidFill>
                  <a:latin typeface="+mn-ea"/>
                </a:endParaRPr>
              </a:p>
            </p:txBody>
          </p:sp>
        </mc:Choice>
        <mc:Fallback xmlns="">
          <p:sp>
            <p:nvSpPr>
              <p:cNvPr id="25" name="文本框 119">
                <a:extLst>
                  <a:ext uri="{FF2B5EF4-FFF2-40B4-BE49-F238E27FC236}">
                    <a16:creationId xmlns:a16="http://schemas.microsoft.com/office/drawing/2014/main" id="{B4CF88B9-7169-544D-9FD7-9F3E4A8422D1}"/>
                  </a:ext>
                </a:extLst>
              </p:cNvPr>
              <p:cNvSpPr txBox="1">
                <a:spLocks noRot="1" noChangeAspect="1" noMove="1" noResize="1" noEditPoints="1" noAdjustHandles="1" noChangeArrowheads="1" noChangeShapeType="1" noTextEdit="1"/>
              </p:cNvSpPr>
              <p:nvPr/>
            </p:nvSpPr>
            <p:spPr>
              <a:xfrm>
                <a:off x="0" y="925825"/>
                <a:ext cx="11228914" cy="1215076"/>
              </a:xfrm>
              <a:prstGeom prst="rect">
                <a:avLst/>
              </a:prstGeom>
              <a:blipFill>
                <a:blip r:embed="rId3"/>
                <a:stretch>
                  <a:fillRect b="-618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6" name="文本框 119">
                <a:extLst>
                  <a:ext uri="{FF2B5EF4-FFF2-40B4-BE49-F238E27FC236}">
                    <a16:creationId xmlns:a16="http://schemas.microsoft.com/office/drawing/2014/main" id="{2C5117C7-C48D-D543-9905-DDE297546203}"/>
                  </a:ext>
                </a:extLst>
              </p:cNvPr>
              <p:cNvSpPr txBox="1"/>
              <p:nvPr/>
            </p:nvSpPr>
            <p:spPr>
              <a:xfrm>
                <a:off x="283480" y="2407307"/>
                <a:ext cx="11625040" cy="976742"/>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令  </a:t>
                </a:r>
                <a14:m>
                  <m:oMath xmlns:m="http://schemas.openxmlformats.org/officeDocument/2006/math">
                    <m:r>
                      <a:rPr lang="en-US" altLang="zh-CN" sz="3200" b="0" i="1" spc="-10" dirty="0">
                        <a:latin typeface="Cambria Math" panose="02040503050406030204" pitchFamily="18" charset="0"/>
                      </a:rPr>
                      <m:t>4</m:t>
                    </m:r>
                    <m:sSup>
                      <m:sSupPr>
                        <m:ctrlPr>
                          <a:rPr lang="en-US" altLang="zh-CN" sz="3200" i="1" spc="-10" dirty="0">
                            <a:latin typeface="Cambria Math" panose="02040503050406030204" pitchFamily="18" charset="0"/>
                          </a:rPr>
                        </m:ctrlPr>
                      </m:sSupPr>
                      <m:e>
                        <m:r>
                          <a:rPr lang="en-US" altLang="zh-CN" sz="3200" b="0" i="1" spc="-10" dirty="0">
                            <a:latin typeface="Cambria Math" panose="02040503050406030204" pitchFamily="18" charset="0"/>
                          </a:rPr>
                          <m:t>(2</m:t>
                        </m:r>
                        <m:r>
                          <a:rPr lang="en-US" altLang="zh-CN" sz="3200" b="0" i="1" spc="-10" dirty="0">
                            <a:latin typeface="Cambria Math" panose="02040503050406030204" pitchFamily="18" charset="0"/>
                          </a:rPr>
                          <m:t>𝑁</m:t>
                        </m:r>
                        <m:r>
                          <a:rPr lang="en-US" altLang="zh-CN" sz="3200" b="0" i="1" spc="-10" dirty="0">
                            <a:latin typeface="Cambria Math" panose="02040503050406030204" pitchFamily="18" charset="0"/>
                          </a:rPr>
                          <m:t>)</m:t>
                        </m:r>
                      </m:e>
                      <m:sup>
                        <m:sSub>
                          <m:sSubPr>
                            <m:ctrlPr>
                              <a:rPr lang="en-US" altLang="zh-CN" sz="3200" i="1" spc="-10">
                                <a:solidFill>
                                  <a:srgbClr val="FF0000"/>
                                </a:solidFill>
                                <a:latin typeface="Cambria Math" panose="02040503050406030204" pitchFamily="18" charset="0"/>
                              </a:rPr>
                            </m:ctrlPr>
                          </m:sSubPr>
                          <m:e>
                            <m:r>
                              <a:rPr lang="en-US" altLang="zh-CN" sz="3200" b="0" i="1" spc="-10">
                                <a:solidFill>
                                  <a:srgbClr val="FF0000"/>
                                </a:solidFill>
                                <a:latin typeface="Cambria Math" panose="02040503050406030204" pitchFamily="18" charset="0"/>
                              </a:rPr>
                              <m:t>𝑑</m:t>
                            </m:r>
                          </m:e>
                          <m:sub>
                            <m:r>
                              <m:rPr>
                                <m:sty m:val="p"/>
                              </m:rPr>
                              <a:rPr lang="en-US" altLang="zh-CN" sz="3200" b="0" spc="-10">
                                <a:solidFill>
                                  <a:srgbClr val="FF0000"/>
                                </a:solidFill>
                                <a:latin typeface="Cambria Math" panose="02040503050406030204" pitchFamily="18" charset="0"/>
                              </a:rPr>
                              <m:t>VC</m:t>
                            </m:r>
                          </m:sub>
                        </m:sSub>
                      </m:sup>
                    </m:sSup>
                    <m:r>
                      <m:rPr>
                        <m:sty m:val="p"/>
                      </m:rPr>
                      <a:rPr lang="en-US" altLang="zh-CN" sz="3200" b="0" i="1" spc="-10">
                        <a:latin typeface="Cambria Math" panose="02040503050406030204" pitchFamily="18" charset="0"/>
                      </a:rPr>
                      <m:t>ex</m:t>
                    </m:r>
                    <m:func>
                      <m:funcPr>
                        <m:ctrlPr>
                          <a:rPr lang="en-US" altLang="zh-CN" sz="3200" i="1" spc="-10">
                            <a:latin typeface="Cambria Math" panose="02040503050406030204" pitchFamily="18" charset="0"/>
                          </a:rPr>
                        </m:ctrlPr>
                      </m:funcPr>
                      <m:fName>
                        <m:r>
                          <m:rPr>
                            <m:sty m:val="p"/>
                          </m:rPr>
                          <a:rPr lang="en-US" altLang="zh-CN" sz="3200" b="0" i="1" spc="-10">
                            <a:latin typeface="Cambria Math" panose="02040503050406030204" pitchFamily="18" charset="0"/>
                          </a:rPr>
                          <m:t>p</m:t>
                        </m:r>
                      </m:fName>
                      <m:e>
                        <m:d>
                          <m:dPr>
                            <m:ctrlPr>
                              <a:rPr lang="en-US" altLang="zh-CN" sz="3200" i="1" spc="-10">
                                <a:latin typeface="Cambria Math" panose="02040503050406030204" pitchFamily="18" charset="0"/>
                              </a:rPr>
                            </m:ctrlPr>
                          </m:dPr>
                          <m:e>
                            <m:r>
                              <a:rPr lang="en-US" altLang="zh-CN" sz="3200" b="0" i="1" spc="-10">
                                <a:latin typeface="Cambria Math" panose="02040503050406030204" pitchFamily="18" charset="0"/>
                              </a:rPr>
                              <m:t>−</m:t>
                            </m:r>
                            <m:sSup>
                              <m:sSupPr>
                                <m:ctrlPr>
                                  <a:rPr lang="en-US" altLang="zh-CN" sz="3200" i="1" spc="-10">
                                    <a:latin typeface="Cambria Math" panose="02040503050406030204" pitchFamily="18" charset="0"/>
                                  </a:rPr>
                                </m:ctrlPr>
                              </m:sSupPr>
                              <m:e>
                                <m:f>
                                  <m:fPr>
                                    <m:ctrlPr>
                                      <a:rPr lang="en-US" altLang="zh-CN" sz="3200" i="1" spc="-10">
                                        <a:solidFill>
                                          <a:schemeClr val="accent1"/>
                                        </a:solidFill>
                                        <a:latin typeface="Cambria Math" panose="02040503050406030204" pitchFamily="18" charset="0"/>
                                      </a:rPr>
                                    </m:ctrlPr>
                                  </m:fPr>
                                  <m:num>
                                    <m:r>
                                      <a:rPr lang="en-US" altLang="zh-CN" sz="3200" b="0" i="1" spc="-10">
                                        <a:solidFill>
                                          <a:schemeClr val="accent1"/>
                                        </a:solidFill>
                                        <a:latin typeface="Cambria Math" panose="02040503050406030204" pitchFamily="18" charset="0"/>
                                      </a:rPr>
                                      <m:t>1</m:t>
                                    </m:r>
                                  </m:num>
                                  <m:den>
                                    <m:r>
                                      <a:rPr lang="en-US" altLang="zh-CN" sz="3200" b="0" i="1" spc="-10">
                                        <a:solidFill>
                                          <a:schemeClr val="accent1"/>
                                        </a:solidFill>
                                        <a:latin typeface="Cambria Math" panose="02040503050406030204" pitchFamily="18" charset="0"/>
                                      </a:rPr>
                                      <m:t>8</m:t>
                                    </m:r>
                                  </m:den>
                                </m:f>
                                <m:r>
                                  <a:rPr lang="en-US" altLang="zh-CN" sz="3200" b="0" i="1" spc="-10">
                                    <a:latin typeface="Cambria Math" panose="02040503050406030204" pitchFamily="18" charset="0"/>
                                    <a:ea typeface="Cambria Math" panose="02040503050406030204" pitchFamily="18" charset="0"/>
                                  </a:rPr>
                                  <m:t>𝜀</m:t>
                                </m:r>
                              </m:e>
                              <m:sup>
                                <m:r>
                                  <a:rPr lang="en-US" altLang="zh-CN" sz="3200" b="0" i="1" spc="-10">
                                    <a:latin typeface="Cambria Math" panose="02040503050406030204" pitchFamily="18" charset="0"/>
                                  </a:rPr>
                                  <m:t>2</m:t>
                                </m:r>
                              </m:sup>
                            </m:sSup>
                            <m:r>
                              <a:rPr lang="en-US" altLang="zh-CN" sz="3200" b="0" i="1" spc="-10">
                                <a:latin typeface="Cambria Math" panose="02040503050406030204" pitchFamily="18" charset="0"/>
                              </a:rPr>
                              <m:t>𝑁</m:t>
                            </m:r>
                          </m:e>
                        </m:d>
                      </m:e>
                    </m:func>
                    <m:r>
                      <a:rPr lang="en-US" altLang="zh-CN" sz="3200" b="0" i="1" spc="-10" smtClean="0">
                        <a:latin typeface="Cambria Math" panose="02040503050406030204" pitchFamily="18" charset="0"/>
                      </a:rPr>
                      <m:t>=</m:t>
                    </m:r>
                    <m:r>
                      <a:rPr lang="en-US" altLang="zh-CN" sz="3200" b="0" i="1" spc="-10" smtClean="0">
                        <a:solidFill>
                          <a:srgbClr val="7030A0"/>
                        </a:solidFill>
                        <a:latin typeface="Cambria Math" panose="02040503050406030204" pitchFamily="18" charset="0"/>
                        <a:ea typeface="Cambria Math" panose="02040503050406030204" pitchFamily="18" charset="0"/>
                      </a:rPr>
                      <m:t>𝛿</m:t>
                    </m:r>
                  </m:oMath>
                </a14:m>
                <a:endParaRPr lang="en-US" altLang="zh-CN" sz="3200" spc="-10" dirty="0">
                  <a:latin typeface="+mn-ea"/>
                </a:endParaRPr>
              </a:p>
            </p:txBody>
          </p:sp>
        </mc:Choice>
        <mc:Fallback xmlns="">
          <p:sp>
            <p:nvSpPr>
              <p:cNvPr id="26" name="文本框 119">
                <a:extLst>
                  <a:ext uri="{FF2B5EF4-FFF2-40B4-BE49-F238E27FC236}">
                    <a16:creationId xmlns:a16="http://schemas.microsoft.com/office/drawing/2014/main" id="{2C5117C7-C48D-D543-9905-DDE297546203}"/>
                  </a:ext>
                </a:extLst>
              </p:cNvPr>
              <p:cNvSpPr txBox="1">
                <a:spLocks noRot="1" noChangeAspect="1" noMove="1" noResize="1" noEditPoints="1" noAdjustHandles="1" noChangeArrowheads="1" noChangeShapeType="1" noTextEdit="1"/>
              </p:cNvSpPr>
              <p:nvPr/>
            </p:nvSpPr>
            <p:spPr>
              <a:xfrm>
                <a:off x="283480" y="2407307"/>
                <a:ext cx="11625040" cy="976742"/>
              </a:xfrm>
              <a:prstGeom prst="rect">
                <a:avLst/>
              </a:prstGeom>
              <a:blipFill>
                <a:blip r:embed="rId4"/>
                <a:stretch>
                  <a:fillRect l="-1201" b="-7692"/>
                </a:stretch>
              </a:blipFill>
            </p:spPr>
            <p:txBody>
              <a:bodyPr/>
              <a:lstStyle/>
              <a:p>
                <a:r>
                  <a:rPr lang="en-CN">
                    <a:noFill/>
                  </a:rPr>
                  <a:t> </a:t>
                </a:r>
              </a:p>
            </p:txBody>
          </p:sp>
        </mc:Fallback>
      </mc:AlternateContent>
      <p:sp>
        <p:nvSpPr>
          <p:cNvPr id="27" name="Right Arrow 26">
            <a:extLst>
              <a:ext uri="{FF2B5EF4-FFF2-40B4-BE49-F238E27FC236}">
                <a16:creationId xmlns:a16="http://schemas.microsoft.com/office/drawing/2014/main" id="{C373DB30-98A6-EA4C-824C-FB8AF8CD5117}"/>
              </a:ext>
            </a:extLst>
          </p:cNvPr>
          <p:cNvSpPr/>
          <p:nvPr/>
        </p:nvSpPr>
        <p:spPr>
          <a:xfrm>
            <a:off x="6864408" y="2785214"/>
            <a:ext cx="644577" cy="44970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858A3FC-BBA0-5D4E-AB5A-0A54DF1B9FEA}"/>
                  </a:ext>
                </a:extLst>
              </p:cNvPr>
              <p:cNvSpPr txBox="1"/>
              <p:nvPr/>
            </p:nvSpPr>
            <p:spPr>
              <a:xfrm>
                <a:off x="7730347" y="2140901"/>
                <a:ext cx="4251960" cy="14563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3000" b="0" i="1" spc="-10" dirty="0" smtClean="0">
                          <a:latin typeface="Cambria Math" panose="02040503050406030204" pitchFamily="18" charset="0"/>
                          <a:ea typeface="Cambria Math" panose="02040503050406030204" pitchFamily="18" charset="0"/>
                        </a:rPr>
                        <m:t>𝜀</m:t>
                      </m:r>
                      <m:r>
                        <a:rPr lang="en-US" altLang="zh-CN" sz="3000" i="1" dirty="0" smtClean="0">
                          <a:latin typeface="Cambria Math" panose="02040503050406030204" pitchFamily="18" charset="0"/>
                        </a:rPr>
                        <m:t>=</m:t>
                      </m:r>
                      <m:rad>
                        <m:radPr>
                          <m:degHide m:val="on"/>
                          <m:ctrlPr>
                            <a:rPr lang="en-US" altLang="zh-CN" sz="3000" i="1" dirty="0" smtClean="0">
                              <a:latin typeface="Cambria Math" panose="02040503050406030204" pitchFamily="18" charset="0"/>
                            </a:rPr>
                          </m:ctrlPr>
                        </m:radPr>
                        <m:deg/>
                        <m:e>
                          <m:f>
                            <m:fPr>
                              <m:ctrlPr>
                                <a:rPr lang="en-US" altLang="zh-CN" sz="3000" i="1" dirty="0" smtClean="0">
                                  <a:latin typeface="Cambria Math" panose="02040503050406030204" pitchFamily="18" charset="0"/>
                                </a:rPr>
                              </m:ctrlPr>
                            </m:fPr>
                            <m:num>
                              <m:r>
                                <a:rPr lang="en-US" altLang="zh-CN" sz="3000" b="0" i="1" dirty="0" smtClean="0">
                                  <a:latin typeface="Cambria Math" panose="02040503050406030204" pitchFamily="18" charset="0"/>
                                </a:rPr>
                                <m:t>8</m:t>
                              </m:r>
                            </m:num>
                            <m:den>
                              <m:r>
                                <a:rPr lang="en-US" altLang="zh-CN" sz="3000" b="0" i="1" dirty="0" smtClean="0">
                                  <a:latin typeface="Cambria Math" panose="02040503050406030204" pitchFamily="18" charset="0"/>
                                </a:rPr>
                                <m:t>𝑁</m:t>
                              </m:r>
                            </m:den>
                          </m:f>
                          <m:r>
                            <m:rPr>
                              <m:sty m:val="p"/>
                            </m:rPr>
                            <a:rPr lang="en-US" altLang="zh-CN" sz="3000" i="1" dirty="0">
                              <a:latin typeface="Cambria Math" panose="02040503050406030204" pitchFamily="18" charset="0"/>
                            </a:rPr>
                            <m:t>ln</m:t>
                          </m:r>
                          <m:r>
                            <a:rPr lang="en-US" altLang="zh-CN" sz="3000" b="0" i="1" dirty="0" smtClean="0">
                              <a:latin typeface="Cambria Math" panose="02040503050406030204" pitchFamily="18" charset="0"/>
                            </a:rPr>
                            <m:t>(</m:t>
                          </m:r>
                          <m:f>
                            <m:fPr>
                              <m:ctrlPr>
                                <a:rPr lang="en-US" altLang="zh-CN" sz="3000" b="0" i="1" dirty="0" smtClean="0">
                                  <a:latin typeface="Cambria Math" panose="02040503050406030204" pitchFamily="18" charset="0"/>
                                </a:rPr>
                              </m:ctrlPr>
                            </m:fPr>
                            <m:num>
                              <m:r>
                                <a:rPr lang="en-US" altLang="zh-CN" sz="3000" b="0" i="1" dirty="0" smtClean="0">
                                  <a:latin typeface="Cambria Math" panose="02040503050406030204" pitchFamily="18" charset="0"/>
                                </a:rPr>
                                <m:t>4</m:t>
                              </m:r>
                              <m:sSup>
                                <m:sSupPr>
                                  <m:ctrlPr>
                                    <a:rPr lang="en-US" altLang="zh-CN" sz="3000" b="0" i="1" dirty="0" smtClean="0">
                                      <a:latin typeface="Cambria Math" panose="02040503050406030204" pitchFamily="18" charset="0"/>
                                    </a:rPr>
                                  </m:ctrlPr>
                                </m:sSupPr>
                                <m:e>
                                  <m:r>
                                    <a:rPr lang="en-US" altLang="zh-CN" sz="3000" b="0" i="1" dirty="0" smtClean="0">
                                      <a:latin typeface="Cambria Math" panose="02040503050406030204" pitchFamily="18" charset="0"/>
                                    </a:rPr>
                                    <m:t>(2</m:t>
                                  </m:r>
                                  <m:r>
                                    <a:rPr lang="en-US" altLang="zh-CN" sz="3000" b="0" i="1" dirty="0" smtClean="0">
                                      <a:latin typeface="Cambria Math" panose="02040503050406030204" pitchFamily="18" charset="0"/>
                                    </a:rPr>
                                    <m:t>𝑁</m:t>
                                  </m:r>
                                  <m:r>
                                    <a:rPr lang="en-US" altLang="zh-CN" sz="3000" b="0" i="1" dirty="0" smtClean="0">
                                      <a:latin typeface="Cambria Math" panose="02040503050406030204" pitchFamily="18" charset="0"/>
                                    </a:rPr>
                                    <m:t>)</m:t>
                                  </m:r>
                                </m:e>
                                <m:sup>
                                  <m:sSub>
                                    <m:sSubPr>
                                      <m:ctrlPr>
                                        <a:rPr lang="en-US" altLang="zh-CN" sz="3000" i="1" spc="-10" smtClean="0">
                                          <a:solidFill>
                                            <a:schemeClr val="tx1"/>
                                          </a:solidFill>
                                          <a:latin typeface="Cambria Math" panose="02040503050406030204" pitchFamily="18" charset="0"/>
                                        </a:rPr>
                                      </m:ctrlPr>
                                    </m:sSubPr>
                                    <m:e>
                                      <m:r>
                                        <a:rPr lang="en-US" altLang="zh-CN" sz="3000" i="1" spc="-10">
                                          <a:solidFill>
                                            <a:schemeClr val="tx1"/>
                                          </a:solidFill>
                                          <a:latin typeface="Cambria Math" panose="02040503050406030204" pitchFamily="18" charset="0"/>
                                        </a:rPr>
                                        <m:t>𝑑</m:t>
                                      </m:r>
                                    </m:e>
                                    <m:sub>
                                      <m:r>
                                        <m:rPr>
                                          <m:sty m:val="p"/>
                                        </m:rPr>
                                        <a:rPr lang="en-US" altLang="zh-CN" sz="3000" spc="-10">
                                          <a:solidFill>
                                            <a:schemeClr val="tx1"/>
                                          </a:solidFill>
                                          <a:latin typeface="Cambria Math" panose="02040503050406030204" pitchFamily="18" charset="0"/>
                                        </a:rPr>
                                        <m:t>VC</m:t>
                                      </m:r>
                                    </m:sub>
                                  </m:sSub>
                                </m:sup>
                              </m:sSup>
                            </m:num>
                            <m:den>
                              <m:r>
                                <a:rPr lang="en-US" altLang="zh-CN" sz="3000" b="0" i="1" dirty="0" smtClean="0">
                                  <a:solidFill>
                                    <a:srgbClr val="7030A0"/>
                                  </a:solidFill>
                                  <a:latin typeface="Cambria Math" panose="02040503050406030204" pitchFamily="18" charset="0"/>
                                  <a:ea typeface="Cambria Math" panose="02040503050406030204" pitchFamily="18" charset="0"/>
                                </a:rPr>
                                <m:t>𝛿</m:t>
                              </m:r>
                            </m:den>
                          </m:f>
                          <m:r>
                            <a:rPr lang="en-US" altLang="zh-CN" sz="3000" b="0" i="1" dirty="0" smtClean="0">
                              <a:latin typeface="Cambria Math" panose="02040503050406030204" pitchFamily="18" charset="0"/>
                            </a:rPr>
                            <m:t>)</m:t>
                          </m:r>
                        </m:e>
                      </m:rad>
                    </m:oMath>
                  </m:oMathPara>
                </a14:m>
                <a:endParaRPr lang="en-CN" sz="3000" dirty="0"/>
              </a:p>
            </p:txBody>
          </p:sp>
        </mc:Choice>
        <mc:Fallback xmlns="">
          <p:sp>
            <p:nvSpPr>
              <p:cNvPr id="28" name="TextBox 27">
                <a:extLst>
                  <a:ext uri="{FF2B5EF4-FFF2-40B4-BE49-F238E27FC236}">
                    <a16:creationId xmlns:a16="http://schemas.microsoft.com/office/drawing/2014/main" id="{6858A3FC-BBA0-5D4E-AB5A-0A54DF1B9FEA}"/>
                  </a:ext>
                </a:extLst>
              </p:cNvPr>
              <p:cNvSpPr txBox="1">
                <a:spLocks noRot="1" noChangeAspect="1" noMove="1" noResize="1" noEditPoints="1" noAdjustHandles="1" noChangeArrowheads="1" noChangeShapeType="1" noTextEdit="1"/>
              </p:cNvSpPr>
              <p:nvPr/>
            </p:nvSpPr>
            <p:spPr>
              <a:xfrm>
                <a:off x="7730347" y="2140901"/>
                <a:ext cx="4251960" cy="1456361"/>
              </a:xfrm>
              <a:prstGeom prst="rect">
                <a:avLst/>
              </a:prstGeom>
              <a:blipFill>
                <a:blip r:embed="rId5"/>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9" name="文本框 119">
                <a:extLst>
                  <a:ext uri="{FF2B5EF4-FFF2-40B4-BE49-F238E27FC236}">
                    <a16:creationId xmlns:a16="http://schemas.microsoft.com/office/drawing/2014/main" id="{92E25B7B-5D76-2348-B141-F16BC3F59F6F}"/>
                  </a:ext>
                </a:extLst>
              </p:cNvPr>
              <p:cNvSpPr txBox="1"/>
              <p:nvPr/>
            </p:nvSpPr>
            <p:spPr>
              <a:xfrm>
                <a:off x="272808" y="3653307"/>
                <a:ext cx="11625040" cy="1224118"/>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霍夫丁不等式表示坏事件发生的概率，</a:t>
                </a:r>
                <a:r>
                  <a:rPr lang="en-US" altLang="zh-CN" sz="3200" spc="-10" dirty="0"/>
                  <a:t> </a:t>
                </a:r>
                <a14:m>
                  <m:oMath xmlns:m="http://schemas.openxmlformats.org/officeDocument/2006/math">
                    <m:d>
                      <m:dPr>
                        <m:begChr m:val="|"/>
                        <m:endChr m:val="|"/>
                        <m:ctrlPr>
                          <a:rPr lang="en-US" altLang="zh-CN" sz="3200" i="1" spc="-10">
                            <a:latin typeface="Cambria Math" panose="02040503050406030204" pitchFamily="18" charset="0"/>
                          </a:rPr>
                        </m:ctrlPr>
                      </m:dPr>
                      <m:e>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𝐸</m:t>
                            </m:r>
                          </m:e>
                          <m:sub>
                            <m:r>
                              <a:rPr lang="en-US" altLang="zh-CN" sz="3200" i="1" spc="-10">
                                <a:latin typeface="Cambria Math" panose="02040503050406030204" pitchFamily="18" charset="0"/>
                              </a:rPr>
                              <m:t>𝑖𝑛</m:t>
                            </m:r>
                          </m:sub>
                        </m:sSub>
                        <m:r>
                          <a:rPr lang="en-US" altLang="zh-CN" sz="3200" i="1" spc="-10">
                            <a:latin typeface="Cambria Math" panose="02040503050406030204" pitchFamily="18" charset="0"/>
                          </a:rPr>
                          <m:t>(</m:t>
                        </m:r>
                        <m:r>
                          <a:rPr lang="en-US" altLang="zh-CN" sz="3200" i="1" spc="-10">
                            <a:latin typeface="Cambria Math" panose="02040503050406030204" pitchFamily="18" charset="0"/>
                          </a:rPr>
                          <m:t>h</m:t>
                        </m:r>
                        <m:r>
                          <a:rPr lang="en-US" altLang="zh-CN" sz="3200" i="1" spc="-10">
                            <a:latin typeface="Cambria Math" panose="02040503050406030204" pitchFamily="18" charset="0"/>
                          </a:rPr>
                          <m:t>)−</m:t>
                        </m:r>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𝐸</m:t>
                            </m:r>
                          </m:e>
                          <m:sub>
                            <m:r>
                              <a:rPr lang="en-US" altLang="zh-CN" sz="3200" i="1" spc="-10">
                                <a:latin typeface="Cambria Math" panose="02040503050406030204" pitchFamily="18" charset="0"/>
                              </a:rPr>
                              <m:t>𝑜𝑢𝑡</m:t>
                            </m:r>
                          </m:sub>
                        </m:sSub>
                        <m:r>
                          <a:rPr lang="en-US" altLang="zh-CN" sz="3200" i="1" spc="-10">
                            <a:latin typeface="Cambria Math" panose="02040503050406030204" pitchFamily="18" charset="0"/>
                          </a:rPr>
                          <m:t>(</m:t>
                        </m:r>
                        <m:r>
                          <a:rPr lang="en-US" altLang="zh-CN" sz="3200" i="1" spc="-10">
                            <a:latin typeface="Cambria Math" panose="02040503050406030204" pitchFamily="18" charset="0"/>
                          </a:rPr>
                          <m:t>h</m:t>
                        </m:r>
                        <m:r>
                          <a:rPr lang="en-US" altLang="zh-CN" sz="3200" i="1" spc="-10">
                            <a:latin typeface="Cambria Math" panose="02040503050406030204" pitchFamily="18" charset="0"/>
                          </a:rPr>
                          <m:t>)</m:t>
                        </m:r>
                      </m:e>
                    </m:d>
                    <m:r>
                      <a:rPr lang="en-US" altLang="zh-CN" sz="3200" i="1" spc="-10" dirty="0" smtClean="0">
                        <a:latin typeface="Cambria Math" panose="02040503050406030204" pitchFamily="18" charset="0"/>
                        <a:ea typeface="Cambria Math" panose="02040503050406030204" pitchFamily="18" charset="0"/>
                      </a:rPr>
                      <m:t>≤</m:t>
                    </m:r>
                    <m:r>
                      <a:rPr lang="en-US" altLang="zh-CN" sz="3200" i="1" spc="-10">
                        <a:latin typeface="Cambria Math" panose="02040503050406030204" pitchFamily="18" charset="0"/>
                        <a:ea typeface="Cambria Math" panose="02040503050406030204" pitchFamily="18" charset="0"/>
                      </a:rPr>
                      <m:t>𝜀</m:t>
                    </m:r>
                  </m:oMath>
                </a14:m>
                <a:r>
                  <a:rPr lang="zh-CN" altLang="en-US" sz="3200" spc="-10" dirty="0">
                    <a:latin typeface="+mn-ea"/>
                  </a:rPr>
                  <a:t>则表示好事发生，即样本预测误差与训练误差相当，有</a:t>
                </a:r>
                <a:endParaRPr lang="en-US" altLang="zh-CN" sz="3200" spc="-10" dirty="0">
                  <a:latin typeface="+mn-ea"/>
                </a:endParaRPr>
              </a:p>
            </p:txBody>
          </p:sp>
        </mc:Choice>
        <mc:Fallback xmlns="">
          <p:sp>
            <p:nvSpPr>
              <p:cNvPr id="29" name="文本框 119">
                <a:extLst>
                  <a:ext uri="{FF2B5EF4-FFF2-40B4-BE49-F238E27FC236}">
                    <a16:creationId xmlns:a16="http://schemas.microsoft.com/office/drawing/2014/main" id="{92E25B7B-5D76-2348-B141-F16BC3F59F6F}"/>
                  </a:ext>
                </a:extLst>
              </p:cNvPr>
              <p:cNvSpPr txBox="1">
                <a:spLocks noRot="1" noChangeAspect="1" noMove="1" noResize="1" noEditPoints="1" noAdjustHandles="1" noChangeArrowheads="1" noChangeShapeType="1" noTextEdit="1"/>
              </p:cNvSpPr>
              <p:nvPr/>
            </p:nvSpPr>
            <p:spPr>
              <a:xfrm>
                <a:off x="272808" y="3653307"/>
                <a:ext cx="11625040" cy="1224118"/>
              </a:xfrm>
              <a:prstGeom prst="rect">
                <a:avLst/>
              </a:prstGeom>
              <a:blipFill>
                <a:blip r:embed="rId6"/>
                <a:stretch>
                  <a:fillRect l="-1201" t="-2062" b="-164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EA7677B-072E-AF48-B964-7909304C846B}"/>
                  </a:ext>
                </a:extLst>
              </p:cNvPr>
              <p:cNvSpPr txBox="1"/>
              <p:nvPr/>
            </p:nvSpPr>
            <p:spPr>
              <a:xfrm>
                <a:off x="0" y="4873361"/>
                <a:ext cx="12249487" cy="151323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3000" i="1" spc="-10" smtClean="0">
                              <a:latin typeface="Cambria Math" panose="02040503050406030204" pitchFamily="18" charset="0"/>
                            </a:rPr>
                          </m:ctrlPr>
                        </m:sSubPr>
                        <m:e>
                          <m:r>
                            <a:rPr lang="en-US" altLang="zh-CN" sz="3000" i="1" spc="-10">
                              <a:latin typeface="Cambria Math" panose="02040503050406030204" pitchFamily="18" charset="0"/>
                            </a:rPr>
                            <m:t>𝐸</m:t>
                          </m:r>
                        </m:e>
                        <m:sub>
                          <m:r>
                            <a:rPr lang="en-US" altLang="zh-CN" sz="3000" i="1" spc="-10">
                              <a:latin typeface="Cambria Math" panose="02040503050406030204" pitchFamily="18" charset="0"/>
                            </a:rPr>
                            <m:t>𝑖𝑛</m:t>
                          </m:r>
                        </m:sub>
                      </m:sSub>
                      <m:d>
                        <m:dPr>
                          <m:ctrlPr>
                            <a:rPr lang="en-US" altLang="zh-CN" sz="3000" i="1" spc="-10">
                              <a:latin typeface="Cambria Math" panose="02040503050406030204" pitchFamily="18" charset="0"/>
                            </a:rPr>
                          </m:ctrlPr>
                        </m:dPr>
                        <m:e>
                          <m:r>
                            <a:rPr lang="en-US" altLang="zh-CN" sz="3000" i="1" spc="-10">
                              <a:latin typeface="Cambria Math" panose="02040503050406030204" pitchFamily="18" charset="0"/>
                            </a:rPr>
                            <m:t>𝑔</m:t>
                          </m:r>
                        </m:e>
                      </m:d>
                      <m:r>
                        <a:rPr lang="en-US" altLang="zh-CN" sz="3000" b="0" i="1" spc="-10" smtClean="0">
                          <a:latin typeface="Cambria Math" panose="02040503050406030204" pitchFamily="18" charset="0"/>
                        </a:rPr>
                        <m:t>−</m:t>
                      </m:r>
                      <m:rad>
                        <m:radPr>
                          <m:degHide m:val="on"/>
                          <m:ctrlPr>
                            <a:rPr lang="en-US" altLang="zh-CN" sz="3000" i="1" dirty="0" smtClean="0">
                              <a:latin typeface="Cambria Math" panose="02040503050406030204" pitchFamily="18" charset="0"/>
                            </a:rPr>
                          </m:ctrlPr>
                        </m:radPr>
                        <m:deg/>
                        <m:e>
                          <m:f>
                            <m:fPr>
                              <m:ctrlPr>
                                <a:rPr lang="en-US" altLang="zh-CN" sz="3000" i="1" dirty="0" smtClean="0">
                                  <a:latin typeface="Cambria Math" panose="02040503050406030204" pitchFamily="18" charset="0"/>
                                </a:rPr>
                              </m:ctrlPr>
                            </m:fPr>
                            <m:num>
                              <m:r>
                                <a:rPr lang="en-US" altLang="zh-CN" sz="3000" b="0" i="1" dirty="0" smtClean="0">
                                  <a:latin typeface="Cambria Math" panose="02040503050406030204" pitchFamily="18" charset="0"/>
                                </a:rPr>
                                <m:t>8</m:t>
                              </m:r>
                            </m:num>
                            <m:den>
                              <m:r>
                                <a:rPr lang="en-US" altLang="zh-CN" sz="3000" b="0" i="1" dirty="0" smtClean="0">
                                  <a:latin typeface="Cambria Math" panose="02040503050406030204" pitchFamily="18" charset="0"/>
                                </a:rPr>
                                <m:t>𝑁</m:t>
                              </m:r>
                            </m:den>
                          </m:f>
                          <m:func>
                            <m:funcPr>
                              <m:ctrlPr>
                                <a:rPr lang="en-US" altLang="zh-CN" sz="3000" b="0" i="1" dirty="0" smtClean="0">
                                  <a:latin typeface="Cambria Math" panose="02040503050406030204" pitchFamily="18" charset="0"/>
                                </a:rPr>
                              </m:ctrlPr>
                            </m:funcPr>
                            <m:fName>
                              <m:r>
                                <m:rPr>
                                  <m:sty m:val="p"/>
                                </m:rPr>
                                <a:rPr lang="en-US" altLang="zh-CN" sz="3000" i="0" dirty="0">
                                  <a:latin typeface="Cambria Math" panose="02040503050406030204" pitchFamily="18" charset="0"/>
                                </a:rPr>
                                <m:t>ln</m:t>
                              </m:r>
                            </m:fName>
                            <m:e>
                              <m:d>
                                <m:dPr>
                                  <m:ctrlPr>
                                    <a:rPr lang="en-US" altLang="zh-CN" sz="3000" b="0" i="1" dirty="0" smtClean="0">
                                      <a:latin typeface="Cambria Math" panose="02040503050406030204" pitchFamily="18" charset="0"/>
                                    </a:rPr>
                                  </m:ctrlPr>
                                </m:dPr>
                                <m:e>
                                  <m:f>
                                    <m:fPr>
                                      <m:ctrlPr>
                                        <a:rPr lang="en-US" altLang="zh-CN" sz="3000" b="0" i="1" dirty="0" smtClean="0">
                                          <a:latin typeface="Cambria Math" panose="02040503050406030204" pitchFamily="18" charset="0"/>
                                        </a:rPr>
                                      </m:ctrlPr>
                                    </m:fPr>
                                    <m:num>
                                      <m:r>
                                        <a:rPr lang="en-US" altLang="zh-CN" sz="3000" b="0" i="1" dirty="0" smtClean="0">
                                          <a:latin typeface="Cambria Math" panose="02040503050406030204" pitchFamily="18" charset="0"/>
                                        </a:rPr>
                                        <m:t>4</m:t>
                                      </m:r>
                                      <m:sSup>
                                        <m:sSupPr>
                                          <m:ctrlPr>
                                            <a:rPr lang="en-US" altLang="zh-CN" sz="3000" b="0" i="1" dirty="0" smtClean="0">
                                              <a:latin typeface="Cambria Math" panose="02040503050406030204" pitchFamily="18" charset="0"/>
                                            </a:rPr>
                                          </m:ctrlPr>
                                        </m:sSupPr>
                                        <m:e>
                                          <m:d>
                                            <m:dPr>
                                              <m:ctrlPr>
                                                <a:rPr lang="en-US" altLang="zh-CN" sz="3000" b="0" i="1" dirty="0" smtClean="0">
                                                  <a:latin typeface="Cambria Math" panose="02040503050406030204" pitchFamily="18" charset="0"/>
                                                </a:rPr>
                                              </m:ctrlPr>
                                            </m:dPr>
                                            <m:e>
                                              <m:r>
                                                <a:rPr lang="en-US" altLang="zh-CN" sz="3000" b="0" i="1" dirty="0" smtClean="0">
                                                  <a:latin typeface="Cambria Math" panose="02040503050406030204" pitchFamily="18" charset="0"/>
                                                </a:rPr>
                                                <m:t>2</m:t>
                                              </m:r>
                                              <m:r>
                                                <a:rPr lang="en-US" altLang="zh-CN" sz="3000" b="0" i="1" dirty="0" smtClean="0">
                                                  <a:latin typeface="Cambria Math" panose="02040503050406030204" pitchFamily="18" charset="0"/>
                                                </a:rPr>
                                                <m:t>𝑁</m:t>
                                              </m:r>
                                            </m:e>
                                          </m:d>
                                        </m:e>
                                        <m:sup>
                                          <m:sSub>
                                            <m:sSubPr>
                                              <m:ctrlPr>
                                                <a:rPr lang="en-US" altLang="zh-CN" sz="3000" i="1" spc="-10" smtClean="0">
                                                  <a:solidFill>
                                                    <a:schemeClr val="tx1"/>
                                                  </a:solidFill>
                                                  <a:latin typeface="Cambria Math" panose="02040503050406030204" pitchFamily="18" charset="0"/>
                                                </a:rPr>
                                              </m:ctrlPr>
                                            </m:sSubPr>
                                            <m:e>
                                              <m:r>
                                                <a:rPr lang="en-US" altLang="zh-CN" sz="3000" i="1" spc="-10">
                                                  <a:solidFill>
                                                    <a:schemeClr val="tx1"/>
                                                  </a:solidFill>
                                                  <a:latin typeface="Cambria Math" panose="02040503050406030204" pitchFamily="18" charset="0"/>
                                                </a:rPr>
                                                <m:t>𝑑</m:t>
                                              </m:r>
                                            </m:e>
                                            <m:sub>
                                              <m:r>
                                                <m:rPr>
                                                  <m:sty m:val="p"/>
                                                </m:rPr>
                                                <a:rPr lang="en-US" altLang="zh-CN" sz="3000" spc="-10">
                                                  <a:solidFill>
                                                    <a:schemeClr val="tx1"/>
                                                  </a:solidFill>
                                                  <a:latin typeface="Cambria Math" panose="02040503050406030204" pitchFamily="18" charset="0"/>
                                                </a:rPr>
                                                <m:t>VC</m:t>
                                              </m:r>
                                            </m:sub>
                                          </m:sSub>
                                        </m:sup>
                                      </m:sSup>
                                    </m:num>
                                    <m:den>
                                      <m:r>
                                        <a:rPr lang="en-US" altLang="zh-CN" sz="3000" b="0" i="1" dirty="0" smtClean="0">
                                          <a:solidFill>
                                            <a:srgbClr val="7030A0"/>
                                          </a:solidFill>
                                          <a:latin typeface="Cambria Math" panose="02040503050406030204" pitchFamily="18" charset="0"/>
                                          <a:ea typeface="Cambria Math" panose="02040503050406030204" pitchFamily="18" charset="0"/>
                                        </a:rPr>
                                        <m:t>𝛿</m:t>
                                      </m:r>
                                    </m:den>
                                  </m:f>
                                </m:e>
                              </m:d>
                            </m:e>
                          </m:func>
                        </m:e>
                      </m:rad>
                      <m:r>
                        <a:rPr lang="en-US" altLang="zh-CN" sz="3000" i="1" dirty="0" smtClean="0">
                          <a:latin typeface="Cambria Math" panose="02040503050406030204" pitchFamily="18" charset="0"/>
                          <a:ea typeface="Cambria Math" panose="02040503050406030204" pitchFamily="18" charset="0"/>
                        </a:rPr>
                        <m:t>≤</m:t>
                      </m:r>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𝐸</m:t>
                          </m:r>
                        </m:e>
                        <m:sub>
                          <m:r>
                            <a:rPr lang="en-US" altLang="zh-CN" sz="3000" i="1" spc="-10">
                              <a:latin typeface="Cambria Math" panose="02040503050406030204" pitchFamily="18" charset="0"/>
                            </a:rPr>
                            <m:t>𝑜𝑢𝑡</m:t>
                          </m:r>
                        </m:sub>
                      </m:sSub>
                      <m:r>
                        <a:rPr lang="en-US" altLang="zh-CN" sz="3000" i="1" spc="-10">
                          <a:latin typeface="Cambria Math" panose="02040503050406030204" pitchFamily="18" charset="0"/>
                        </a:rPr>
                        <m:t>(</m:t>
                      </m:r>
                      <m:r>
                        <a:rPr lang="en-US" altLang="zh-CN" sz="3000" i="1" spc="-10">
                          <a:latin typeface="Cambria Math" panose="02040503050406030204" pitchFamily="18" charset="0"/>
                        </a:rPr>
                        <m:t>𝑔</m:t>
                      </m:r>
                      <m:r>
                        <a:rPr lang="en-US" altLang="zh-CN" sz="3000" i="1" spc="-10">
                          <a:latin typeface="Cambria Math" panose="02040503050406030204" pitchFamily="18" charset="0"/>
                        </a:rPr>
                        <m:t>)≤</m:t>
                      </m:r>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𝐸</m:t>
                          </m:r>
                        </m:e>
                        <m:sub>
                          <m:r>
                            <a:rPr lang="en-US" altLang="zh-CN" sz="3000" i="1" spc="-10">
                              <a:latin typeface="Cambria Math" panose="02040503050406030204" pitchFamily="18" charset="0"/>
                            </a:rPr>
                            <m:t>𝑖𝑛</m:t>
                          </m:r>
                        </m:sub>
                      </m:sSub>
                      <m:d>
                        <m:dPr>
                          <m:ctrlPr>
                            <a:rPr lang="en-US" altLang="zh-CN" sz="3000" i="1" spc="-10">
                              <a:latin typeface="Cambria Math" panose="02040503050406030204" pitchFamily="18" charset="0"/>
                            </a:rPr>
                          </m:ctrlPr>
                        </m:dPr>
                        <m:e>
                          <m:r>
                            <a:rPr lang="en-US" altLang="zh-CN" sz="3000" i="1" spc="-10">
                              <a:latin typeface="Cambria Math" panose="02040503050406030204" pitchFamily="18" charset="0"/>
                            </a:rPr>
                            <m:t>𝑔</m:t>
                          </m:r>
                        </m:e>
                      </m:d>
                      <m:r>
                        <a:rPr lang="en-US" altLang="zh-CN" sz="3000" b="0" i="1" spc="-10" smtClean="0">
                          <a:latin typeface="Cambria Math" panose="02040503050406030204" pitchFamily="18" charset="0"/>
                        </a:rPr>
                        <m:t>+</m:t>
                      </m:r>
                      <m:rad>
                        <m:radPr>
                          <m:degHide m:val="on"/>
                          <m:ctrlPr>
                            <a:rPr lang="en-US" altLang="zh-CN" sz="3000" i="1" dirty="0">
                              <a:latin typeface="Cambria Math" panose="02040503050406030204" pitchFamily="18" charset="0"/>
                            </a:rPr>
                          </m:ctrlPr>
                        </m:radPr>
                        <m:deg/>
                        <m:e>
                          <m:f>
                            <m:fPr>
                              <m:ctrlPr>
                                <a:rPr lang="en-US" altLang="zh-CN" sz="3000" i="1" dirty="0">
                                  <a:latin typeface="Cambria Math" panose="02040503050406030204" pitchFamily="18" charset="0"/>
                                </a:rPr>
                              </m:ctrlPr>
                            </m:fPr>
                            <m:num>
                              <m:r>
                                <a:rPr lang="en-US" altLang="zh-CN" sz="3000" i="1" dirty="0">
                                  <a:latin typeface="Cambria Math" panose="02040503050406030204" pitchFamily="18" charset="0"/>
                                </a:rPr>
                                <m:t>8</m:t>
                              </m:r>
                            </m:num>
                            <m:den>
                              <m:r>
                                <a:rPr lang="en-US" altLang="zh-CN" sz="3000" i="1" dirty="0">
                                  <a:latin typeface="Cambria Math" panose="02040503050406030204" pitchFamily="18" charset="0"/>
                                </a:rPr>
                                <m:t>𝑁</m:t>
                              </m:r>
                            </m:den>
                          </m:f>
                          <m:r>
                            <m:rPr>
                              <m:sty m:val="p"/>
                            </m:rPr>
                            <a:rPr lang="en-US" altLang="zh-CN" sz="3000" i="1" dirty="0">
                              <a:latin typeface="Cambria Math" panose="02040503050406030204" pitchFamily="18" charset="0"/>
                            </a:rPr>
                            <m:t>ln</m:t>
                          </m:r>
                          <m:r>
                            <a:rPr lang="en-US" altLang="zh-CN" sz="3000" i="1" dirty="0">
                              <a:latin typeface="Cambria Math" panose="02040503050406030204" pitchFamily="18" charset="0"/>
                            </a:rPr>
                            <m:t>(</m:t>
                          </m:r>
                          <m:f>
                            <m:fPr>
                              <m:ctrlPr>
                                <a:rPr lang="en-US" altLang="zh-CN" sz="3000" i="1" dirty="0">
                                  <a:latin typeface="Cambria Math" panose="02040503050406030204" pitchFamily="18" charset="0"/>
                                </a:rPr>
                              </m:ctrlPr>
                            </m:fPr>
                            <m:num>
                              <m:r>
                                <a:rPr lang="en-US" altLang="zh-CN" sz="3000" i="1" dirty="0">
                                  <a:latin typeface="Cambria Math" panose="02040503050406030204" pitchFamily="18" charset="0"/>
                                </a:rPr>
                                <m:t>4</m:t>
                              </m:r>
                              <m:sSup>
                                <m:sSupPr>
                                  <m:ctrlPr>
                                    <a:rPr lang="en-US" altLang="zh-CN" sz="3000" i="1" dirty="0">
                                      <a:latin typeface="Cambria Math" panose="02040503050406030204" pitchFamily="18" charset="0"/>
                                    </a:rPr>
                                  </m:ctrlPr>
                                </m:sSupPr>
                                <m:e>
                                  <m:r>
                                    <a:rPr lang="en-US" altLang="zh-CN" sz="3000" i="1" dirty="0">
                                      <a:latin typeface="Cambria Math" panose="02040503050406030204" pitchFamily="18" charset="0"/>
                                    </a:rPr>
                                    <m:t>(2</m:t>
                                  </m:r>
                                  <m:r>
                                    <a:rPr lang="en-US" altLang="zh-CN" sz="3000" i="1" dirty="0">
                                      <a:latin typeface="Cambria Math" panose="02040503050406030204" pitchFamily="18" charset="0"/>
                                    </a:rPr>
                                    <m:t>𝑁</m:t>
                                  </m:r>
                                  <m:r>
                                    <a:rPr lang="en-US" altLang="zh-CN" sz="3000" i="1" dirty="0">
                                      <a:latin typeface="Cambria Math" panose="02040503050406030204" pitchFamily="18" charset="0"/>
                                    </a:rPr>
                                    <m:t>)</m:t>
                                  </m:r>
                                </m:e>
                                <m:sup>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𝑑</m:t>
                                      </m:r>
                                    </m:e>
                                    <m:sub>
                                      <m:r>
                                        <m:rPr>
                                          <m:sty m:val="p"/>
                                        </m:rPr>
                                        <a:rPr lang="en-US" altLang="zh-CN" sz="3000" spc="-10">
                                          <a:latin typeface="Cambria Math" panose="02040503050406030204" pitchFamily="18" charset="0"/>
                                        </a:rPr>
                                        <m:t>VC</m:t>
                                      </m:r>
                                    </m:sub>
                                  </m:sSub>
                                </m:sup>
                              </m:sSup>
                            </m:num>
                            <m:den>
                              <m:r>
                                <a:rPr lang="en-US" altLang="zh-CN" sz="3000" i="1" dirty="0">
                                  <a:solidFill>
                                    <a:srgbClr val="7030A0"/>
                                  </a:solidFill>
                                  <a:latin typeface="Cambria Math" panose="02040503050406030204" pitchFamily="18" charset="0"/>
                                  <a:ea typeface="Cambria Math" panose="02040503050406030204" pitchFamily="18" charset="0"/>
                                </a:rPr>
                                <m:t>𝛿</m:t>
                              </m:r>
                            </m:den>
                          </m:f>
                          <m:r>
                            <a:rPr lang="en-US" altLang="zh-CN" sz="3000" i="1" dirty="0">
                              <a:latin typeface="Cambria Math" panose="02040503050406030204" pitchFamily="18" charset="0"/>
                            </a:rPr>
                            <m:t>)</m:t>
                          </m:r>
                        </m:e>
                      </m:rad>
                    </m:oMath>
                  </m:oMathPara>
                </a14:m>
                <a:endParaRPr lang="en-CN" sz="3000" dirty="0"/>
              </a:p>
            </p:txBody>
          </p:sp>
        </mc:Choice>
        <mc:Fallback xmlns="">
          <p:sp>
            <p:nvSpPr>
              <p:cNvPr id="30" name="TextBox 29">
                <a:extLst>
                  <a:ext uri="{FF2B5EF4-FFF2-40B4-BE49-F238E27FC236}">
                    <a16:creationId xmlns:a16="http://schemas.microsoft.com/office/drawing/2014/main" id="{2EA7677B-072E-AF48-B964-7909304C846B}"/>
                  </a:ext>
                </a:extLst>
              </p:cNvPr>
              <p:cNvSpPr txBox="1">
                <a:spLocks noRot="1" noChangeAspect="1" noMove="1" noResize="1" noEditPoints="1" noAdjustHandles="1" noChangeArrowheads="1" noChangeShapeType="1" noTextEdit="1"/>
              </p:cNvSpPr>
              <p:nvPr/>
            </p:nvSpPr>
            <p:spPr>
              <a:xfrm>
                <a:off x="0" y="4873361"/>
                <a:ext cx="12249487" cy="1513235"/>
              </a:xfrm>
              <a:prstGeom prst="rect">
                <a:avLst/>
              </a:prstGeom>
              <a:blipFill>
                <a:blip r:embed="rId7"/>
                <a:stretch>
                  <a:fillRect/>
                </a:stretch>
              </a:blipFill>
            </p:spPr>
            <p:txBody>
              <a:bodyPr/>
              <a:lstStyle/>
              <a:p>
                <a:r>
                  <a:rPr lang="en-CN">
                    <a:noFill/>
                  </a:rPr>
                  <a:t> </a:t>
                </a:r>
              </a:p>
            </p:txBody>
          </p:sp>
        </mc:Fallback>
      </mc:AlternateContent>
    </p:spTree>
    <p:extLst>
      <p:ext uri="{BB962C8B-B14F-4D97-AF65-F5344CB8AC3E}">
        <p14:creationId xmlns:p14="http://schemas.microsoft.com/office/powerpoint/2010/main" val="9669720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20" name="文本框 119">
                <a:extLst>
                  <a:ext uri="{FF2B5EF4-FFF2-40B4-BE49-F238E27FC236}">
                    <a16:creationId xmlns:a16="http://schemas.microsoft.com/office/drawing/2014/main" id="{B8D2C7C4-2FE1-40B5-A498-7C57DE511BCF}"/>
                  </a:ext>
                </a:extLst>
              </p:cNvPr>
              <p:cNvSpPr txBox="1"/>
              <p:nvPr/>
            </p:nvSpPr>
            <p:spPr>
              <a:xfrm>
                <a:off x="575327" y="1082594"/>
                <a:ext cx="11228525" cy="1224118"/>
              </a:xfrm>
              <a:prstGeom prst="rect">
                <a:avLst/>
              </a:prstGeom>
              <a:noFill/>
            </p:spPr>
            <p:txBody>
              <a:bodyPr wrap="square" rtlCol="0">
                <a:spAutoFit/>
              </a:bodyPr>
              <a:lstStyle/>
              <a:p>
                <a:pPr marL="342900" indent="-342900">
                  <a:lnSpc>
                    <a:spcPct val="120000"/>
                  </a:lnSpc>
                  <a:buFont typeface="Wingdings" pitchFamily="2" charset="2"/>
                  <a:buChar char="Ø"/>
                </a:pPr>
                <a:r>
                  <a:rPr lang="zh-CN" altLang="en-US" sz="3200" spc="-10" dirty="0">
                    <a:latin typeface="+mn-ea"/>
                  </a:rPr>
                  <a:t> 一个简单的二分类问题，给定如下已知条件，可否学到一个函数</a:t>
                </a:r>
                <a14:m>
                  <m:oMath xmlns:m="http://schemas.openxmlformats.org/officeDocument/2006/math">
                    <m:r>
                      <a:rPr lang="en-US" altLang="zh-CN" sz="3200" i="1" spc="-10" dirty="0" smtClean="0">
                        <a:latin typeface="Cambria Math" panose="02040503050406030204" pitchFamily="18" charset="0"/>
                      </a:rPr>
                      <m:t>𝑔</m:t>
                    </m:r>
                  </m:oMath>
                </a14:m>
                <a:r>
                  <a:rPr lang="zh-CN" altLang="en-US" sz="3200" spc="-10" dirty="0">
                    <a:latin typeface="+mn-ea"/>
                  </a:rPr>
                  <a:t>接近于目标函数</a:t>
                </a:r>
                <a14:m>
                  <m:oMath xmlns:m="http://schemas.openxmlformats.org/officeDocument/2006/math">
                    <m:r>
                      <a:rPr lang="en-US" altLang="zh-CN" sz="3200" i="1" spc="-10" dirty="0" smtClean="0">
                        <a:latin typeface="Cambria Math" panose="02040503050406030204" pitchFamily="18" charset="0"/>
                      </a:rPr>
                      <m:t>𝑓</m:t>
                    </m:r>
                  </m:oMath>
                </a14:m>
                <a:r>
                  <a:rPr lang="zh-CN" altLang="en-US" sz="3200" spc="-10" dirty="0">
                    <a:latin typeface="+mn-ea"/>
                  </a:rPr>
                  <a:t>？</a:t>
                </a:r>
                <a:endParaRPr lang="en-US" altLang="zh-CN" sz="3200" spc="-10" dirty="0">
                  <a:latin typeface="+mn-ea"/>
                </a:endParaRPr>
              </a:p>
            </p:txBody>
          </p:sp>
        </mc:Choice>
        <mc:Fallback xmlns="">
          <p:sp>
            <p:nvSpPr>
              <p:cNvPr id="120" name="文本框 119">
                <a:extLst>
                  <a:ext uri="{FF2B5EF4-FFF2-40B4-BE49-F238E27FC236}">
                    <a16:creationId xmlns:a16="http://schemas.microsoft.com/office/drawing/2014/main" id="{B8D2C7C4-2FE1-40B5-A498-7C57DE511BCF}"/>
                  </a:ext>
                </a:extLst>
              </p:cNvPr>
              <p:cNvSpPr txBox="1">
                <a:spLocks noRot="1" noChangeAspect="1" noMove="1" noResize="1" noEditPoints="1" noAdjustHandles="1" noChangeArrowheads="1" noChangeShapeType="1" noTextEdit="1"/>
              </p:cNvSpPr>
              <p:nvPr/>
            </p:nvSpPr>
            <p:spPr>
              <a:xfrm>
                <a:off x="575327" y="1082594"/>
                <a:ext cx="11228525" cy="1224118"/>
              </a:xfrm>
              <a:prstGeom prst="rect">
                <a:avLst/>
              </a:prstGeom>
              <a:blipFill>
                <a:blip r:embed="rId3"/>
                <a:stretch>
                  <a:fillRect l="-1243" t="-2062" r="-904" b="-16495"/>
                </a:stretch>
              </a:blipFill>
            </p:spPr>
            <p:txBody>
              <a:bodyPr/>
              <a:lstStyle/>
              <a:p>
                <a:r>
                  <a:rPr lang="en-CN">
                    <a:noFill/>
                  </a:rPr>
                  <a:t> </a:t>
                </a:r>
              </a:p>
            </p:txBody>
          </p:sp>
        </mc:Fallback>
      </mc:AlternateContent>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pic>
        <p:nvPicPr>
          <p:cNvPr id="3" name="Picture 2">
            <a:extLst>
              <a:ext uri="{FF2B5EF4-FFF2-40B4-BE49-F238E27FC236}">
                <a16:creationId xmlns:a16="http://schemas.microsoft.com/office/drawing/2014/main" id="{23C0D38D-DE49-F24E-BED8-E3C1FBFA69DD}"/>
              </a:ext>
            </a:extLst>
          </p:cNvPr>
          <p:cNvPicPr>
            <a:picLocks noChangeAspect="1"/>
          </p:cNvPicPr>
          <p:nvPr/>
        </p:nvPicPr>
        <p:blipFill>
          <a:blip r:embed="rId4"/>
          <a:stretch>
            <a:fillRect/>
          </a:stretch>
        </p:blipFill>
        <p:spPr>
          <a:xfrm>
            <a:off x="3698875" y="2468406"/>
            <a:ext cx="3365500" cy="2451100"/>
          </a:xfrm>
          <a:prstGeom prst="rect">
            <a:avLst/>
          </a:prstGeom>
        </p:spPr>
      </p:pic>
      <mc:AlternateContent xmlns:mc="http://schemas.openxmlformats.org/markup-compatibility/2006" xmlns:a14="http://schemas.microsoft.com/office/drawing/2010/main">
        <mc:Choice Requires="a14">
          <p:sp>
            <p:nvSpPr>
              <p:cNvPr id="24" name="文本框 119">
                <a:extLst>
                  <a:ext uri="{FF2B5EF4-FFF2-40B4-BE49-F238E27FC236}">
                    <a16:creationId xmlns:a16="http://schemas.microsoft.com/office/drawing/2014/main" id="{E54E2170-16B2-9942-8E3A-D187D54A44BD}"/>
                  </a:ext>
                </a:extLst>
              </p:cNvPr>
              <p:cNvSpPr txBox="1"/>
              <p:nvPr/>
            </p:nvSpPr>
            <p:spPr>
              <a:xfrm>
                <a:off x="575327" y="4944749"/>
                <a:ext cx="11228525" cy="1260986"/>
              </a:xfrm>
              <a:prstGeom prst="rect">
                <a:avLst/>
              </a:prstGeom>
              <a:noFill/>
            </p:spPr>
            <p:txBody>
              <a:bodyPr wrap="square" rtlCol="0">
                <a:spAutoFit/>
              </a:bodyPr>
              <a:lstStyle/>
              <a:p>
                <a:pPr>
                  <a:lnSpc>
                    <a:spcPct val="120000"/>
                  </a:lnSpc>
                </a:pPr>
                <a:r>
                  <a:rPr lang="zh-CN" altLang="en-US" sz="3200" spc="-10" dirty="0">
                    <a:latin typeface="+mn-ea"/>
                  </a:rPr>
                  <a:t>目标函数</a:t>
                </a:r>
                <a14:m>
                  <m:oMath xmlns:m="http://schemas.openxmlformats.org/officeDocument/2006/math">
                    <m:r>
                      <a:rPr lang="en-US" altLang="zh-CN" sz="3200" i="1" spc="-10" dirty="0" smtClean="0">
                        <a:latin typeface="Cambria Math" panose="02040503050406030204" pitchFamily="18" charset="0"/>
                      </a:rPr>
                      <m:t>𝑓</m:t>
                    </m:r>
                  </m:oMath>
                </a14:m>
                <a:r>
                  <a:rPr lang="zh-CN" altLang="en-US" sz="3200" spc="-10" dirty="0">
                    <a:latin typeface="+mn-ea"/>
                  </a:rPr>
                  <a:t>未知，可能的假设空间</a:t>
                </a:r>
                <a14:m>
                  <m:oMath xmlns:m="http://schemas.openxmlformats.org/officeDocument/2006/math">
                    <m:r>
                      <a:rPr lang="en-US" altLang="zh-CN" sz="3200" i="1" spc="-10" smtClean="0">
                        <a:latin typeface="Cambria Math" panose="02040503050406030204" pitchFamily="18" charset="0"/>
                        <a:ea typeface="Cambria Math" panose="02040503050406030204" pitchFamily="18" charset="0"/>
                      </a:rPr>
                      <m:t>ℋ</m:t>
                    </m:r>
                  </m:oMath>
                </a14:m>
                <a:r>
                  <a:rPr lang="zh-CN" altLang="en-US" sz="3200" spc="-10" dirty="0">
                    <a:latin typeface="+mn-ea"/>
                  </a:rPr>
                  <a:t>有</a:t>
                </a:r>
                <a14:m>
                  <m:oMath xmlns:m="http://schemas.openxmlformats.org/officeDocument/2006/math">
                    <m:sSup>
                      <m:sSupPr>
                        <m:ctrlPr>
                          <a:rPr lang="en-US" altLang="zh-CN" sz="3200" i="1" spc="-10" dirty="0" smtClean="0">
                            <a:latin typeface="Cambria Math" panose="02040503050406030204" pitchFamily="18" charset="0"/>
                          </a:rPr>
                        </m:ctrlPr>
                      </m:sSupPr>
                      <m:e>
                        <m:r>
                          <a:rPr lang="en-US" altLang="zh-CN" sz="3200" b="0" i="1" spc="-10" dirty="0" smtClean="0">
                            <a:latin typeface="Cambria Math" panose="02040503050406030204" pitchFamily="18" charset="0"/>
                          </a:rPr>
                          <m:t>2</m:t>
                        </m:r>
                      </m:e>
                      <m:sup>
                        <m:r>
                          <a:rPr lang="en-US" altLang="zh-CN" sz="3200" b="0" i="1" spc="-10" dirty="0" smtClean="0">
                            <a:latin typeface="Cambria Math" panose="02040503050406030204" pitchFamily="18" charset="0"/>
                          </a:rPr>
                          <m:t>8</m:t>
                        </m:r>
                      </m:sup>
                    </m:sSup>
                  </m:oMath>
                </a14:m>
                <a:r>
                  <a:rPr lang="zh-CN" altLang="en-US" sz="3200" spc="-10" dirty="0">
                    <a:latin typeface="+mn-ea"/>
                  </a:rPr>
                  <a:t>种可能，从中选择前</a:t>
                </a:r>
                <a:r>
                  <a:rPr lang="en-US" altLang="zh-CN" sz="3200" spc="-10" dirty="0">
                    <a:latin typeface="+mn-ea"/>
                  </a:rPr>
                  <a:t>5</a:t>
                </a:r>
                <a:r>
                  <a:rPr lang="zh-CN" altLang="en-US" sz="3200" spc="-10" dirty="0">
                    <a:latin typeface="+mn-ea"/>
                  </a:rPr>
                  <a:t>个结果与给定条件一致的</a:t>
                </a:r>
                <a14:m>
                  <m:oMath xmlns:m="http://schemas.openxmlformats.org/officeDocument/2006/math">
                    <m:sSup>
                      <m:sSupPr>
                        <m:ctrlPr>
                          <a:rPr lang="en-US" altLang="zh-CN" sz="3200" i="1" spc="-10" dirty="0">
                            <a:latin typeface="Cambria Math" panose="02040503050406030204" pitchFamily="18" charset="0"/>
                          </a:rPr>
                        </m:ctrlPr>
                      </m:sSupPr>
                      <m:e>
                        <m:r>
                          <a:rPr lang="en-US" altLang="zh-CN" sz="3200" i="1" spc="-10" dirty="0">
                            <a:latin typeface="Cambria Math" panose="02040503050406030204" pitchFamily="18" charset="0"/>
                          </a:rPr>
                          <m:t>2</m:t>
                        </m:r>
                      </m:e>
                      <m:sup>
                        <m:r>
                          <a:rPr lang="en-US" altLang="zh-CN" sz="3200" b="0" i="1" spc="-10" dirty="0" smtClean="0">
                            <a:latin typeface="Cambria Math" panose="02040503050406030204" pitchFamily="18" charset="0"/>
                          </a:rPr>
                          <m:t>3</m:t>
                        </m:r>
                      </m:sup>
                    </m:sSup>
                  </m:oMath>
                </a14:m>
                <a:r>
                  <a:rPr lang="zh-CN" altLang="en-US" sz="3200" spc="-10" dirty="0">
                    <a:latin typeface="+mn-ea"/>
                  </a:rPr>
                  <a:t>个假设</a:t>
                </a:r>
                <a:endParaRPr lang="en-US" altLang="zh-CN" sz="3200" spc="-10" dirty="0">
                  <a:latin typeface="+mn-ea"/>
                </a:endParaRPr>
              </a:p>
            </p:txBody>
          </p:sp>
        </mc:Choice>
        <mc:Fallback xmlns="">
          <p:sp>
            <p:nvSpPr>
              <p:cNvPr id="24" name="文本框 119">
                <a:extLst>
                  <a:ext uri="{FF2B5EF4-FFF2-40B4-BE49-F238E27FC236}">
                    <a16:creationId xmlns:a16="http://schemas.microsoft.com/office/drawing/2014/main" id="{E54E2170-16B2-9942-8E3A-D187D54A44BD}"/>
                  </a:ext>
                </a:extLst>
              </p:cNvPr>
              <p:cNvSpPr txBox="1">
                <a:spLocks noRot="1" noChangeAspect="1" noMove="1" noResize="1" noEditPoints="1" noAdjustHandles="1" noChangeArrowheads="1" noChangeShapeType="1" noTextEdit="1"/>
              </p:cNvSpPr>
              <p:nvPr/>
            </p:nvSpPr>
            <p:spPr>
              <a:xfrm>
                <a:off x="575327" y="4944749"/>
                <a:ext cx="11228525" cy="1260986"/>
              </a:xfrm>
              <a:prstGeom prst="rect">
                <a:avLst/>
              </a:prstGeom>
              <a:blipFill>
                <a:blip r:embed="rId5"/>
                <a:stretch>
                  <a:fillRect l="-1356" t="-2000" r="-904" b="-13000"/>
                </a:stretch>
              </a:blipFill>
            </p:spPr>
            <p:txBody>
              <a:bodyPr/>
              <a:lstStyle/>
              <a:p>
                <a:r>
                  <a:rPr lang="en-CN">
                    <a:noFill/>
                  </a:rPr>
                  <a:t> </a:t>
                </a:r>
              </a:p>
            </p:txBody>
          </p:sp>
        </mc:Fallback>
      </mc:AlternateContent>
    </p:spTree>
    <p:extLst>
      <p:ext uri="{BB962C8B-B14F-4D97-AF65-F5344CB8AC3E}">
        <p14:creationId xmlns:p14="http://schemas.microsoft.com/office/powerpoint/2010/main" val="37412691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6858A3FC-BBA0-5D4E-AB5A-0A54DF1B9FEA}"/>
                  </a:ext>
                </a:extLst>
              </p:cNvPr>
              <p:cNvSpPr txBox="1"/>
              <p:nvPr/>
            </p:nvSpPr>
            <p:spPr>
              <a:xfrm>
                <a:off x="566961" y="888565"/>
                <a:ext cx="10673126" cy="1031821"/>
              </a:xfrm>
              <a:prstGeom prst="rect">
                <a:avLst/>
              </a:prstGeom>
              <a:noFill/>
            </p:spPr>
            <p:txBody>
              <a:bodyPr wrap="square">
                <a:spAutoFit/>
              </a:bodyPr>
              <a:lstStyle/>
              <a:p>
                <a:pPr marL="457200" indent="-457200">
                  <a:buFont typeface="Wingdings" pitchFamily="2" charset="2"/>
                  <a:buChar char="Ø"/>
                </a:pPr>
                <a:r>
                  <a:rPr lang="zh-CN" altLang="en-US" sz="3000" dirty="0"/>
                  <a:t>式子</a:t>
                </a:r>
                <a:r>
                  <a:rPr lang="en-US" altLang="zh-CN" sz="3000" dirty="0"/>
                  <a:t> </a:t>
                </a:r>
                <a14:m>
                  <m:oMath xmlns:m="http://schemas.openxmlformats.org/officeDocument/2006/math">
                    <m:r>
                      <m:rPr>
                        <m:sty m:val="p"/>
                      </m:rPr>
                      <a:rPr lang="el-GR" altLang="zh-CN" sz="3000" i="1" dirty="0" smtClean="0">
                        <a:latin typeface="Cambria Math" panose="02040503050406030204" pitchFamily="18" charset="0"/>
                        <a:ea typeface="Cambria Math" panose="02040503050406030204" pitchFamily="18" charset="0"/>
                      </a:rPr>
                      <m:t>Ω</m:t>
                    </m:r>
                    <m:d>
                      <m:dPr>
                        <m:begChr m:val="（"/>
                        <m:endChr m:val="）"/>
                        <m:ctrlPr>
                          <a:rPr lang="zh-CN" altLang="en-US" sz="3000" b="0" i="1" dirty="0" smtClean="0">
                            <a:latin typeface="Cambria Math" panose="02040503050406030204" pitchFamily="18" charset="0"/>
                            <a:ea typeface="Cambria Math" panose="02040503050406030204" pitchFamily="18" charset="0"/>
                          </a:rPr>
                        </m:ctrlPr>
                      </m:dPr>
                      <m:e>
                        <m:r>
                          <a:rPr lang="en-US" altLang="zh-CN" sz="3000" b="0" i="1" dirty="0" smtClean="0">
                            <a:latin typeface="Cambria Math" panose="02040503050406030204" pitchFamily="18" charset="0"/>
                            <a:ea typeface="Cambria Math" panose="02040503050406030204" pitchFamily="18" charset="0"/>
                          </a:rPr>
                          <m:t>𝑁</m:t>
                        </m:r>
                        <m:r>
                          <a:rPr lang="en-US" altLang="zh-CN" sz="3000" b="0" i="1" dirty="0" smtClean="0">
                            <a:latin typeface="Cambria Math" panose="02040503050406030204" pitchFamily="18" charset="0"/>
                            <a:ea typeface="Cambria Math" panose="02040503050406030204" pitchFamily="18" charset="0"/>
                          </a:rPr>
                          <m:t>,</m:t>
                        </m:r>
                        <m:r>
                          <a:rPr lang="en-US" altLang="zh-CN" sz="3000" b="0" i="1" dirty="0" smtClean="0">
                            <a:latin typeface="Cambria Math" panose="02040503050406030204" pitchFamily="18" charset="0"/>
                            <a:ea typeface="Cambria Math" panose="02040503050406030204" pitchFamily="18" charset="0"/>
                          </a:rPr>
                          <m:t>ℋ</m:t>
                        </m:r>
                        <m:r>
                          <a:rPr lang="en-US" altLang="zh-CN" sz="3000" b="0" i="1" dirty="0" smtClean="0">
                            <a:latin typeface="Cambria Math" panose="02040503050406030204" pitchFamily="18" charset="0"/>
                            <a:ea typeface="Cambria Math" panose="02040503050406030204" pitchFamily="18" charset="0"/>
                          </a:rPr>
                          <m:t>,</m:t>
                        </m:r>
                        <m:r>
                          <a:rPr lang="en-US" altLang="zh-CN" sz="3000" b="0" i="1" dirty="0" smtClean="0">
                            <a:latin typeface="Cambria Math" panose="02040503050406030204" pitchFamily="18" charset="0"/>
                            <a:ea typeface="Cambria Math" panose="02040503050406030204" pitchFamily="18" charset="0"/>
                          </a:rPr>
                          <m:t>𝛿</m:t>
                        </m:r>
                      </m:e>
                    </m:d>
                    <m:r>
                      <a:rPr lang="en-US" altLang="zh-CN" sz="3000" b="0" i="1" dirty="0" smtClean="0">
                        <a:latin typeface="Cambria Math" panose="02040503050406030204" pitchFamily="18" charset="0"/>
                        <a:ea typeface="Cambria Math" panose="02040503050406030204" pitchFamily="18" charset="0"/>
                      </a:rPr>
                      <m:t>=</m:t>
                    </m:r>
                    <m:rad>
                      <m:radPr>
                        <m:degHide m:val="on"/>
                        <m:ctrlPr>
                          <a:rPr lang="en-US" altLang="zh-CN" sz="3000" i="1" dirty="0" smtClean="0">
                            <a:latin typeface="Cambria Math" panose="02040503050406030204" pitchFamily="18" charset="0"/>
                          </a:rPr>
                        </m:ctrlPr>
                      </m:radPr>
                      <m:deg/>
                      <m:e>
                        <m:f>
                          <m:fPr>
                            <m:ctrlPr>
                              <a:rPr lang="en-US" altLang="zh-CN" sz="3000" i="1" dirty="0" smtClean="0">
                                <a:latin typeface="Cambria Math" panose="02040503050406030204" pitchFamily="18" charset="0"/>
                              </a:rPr>
                            </m:ctrlPr>
                          </m:fPr>
                          <m:num>
                            <m:r>
                              <a:rPr lang="en-US" altLang="zh-CN" sz="3000" b="0" i="1" dirty="0" smtClean="0">
                                <a:latin typeface="Cambria Math" panose="02040503050406030204" pitchFamily="18" charset="0"/>
                              </a:rPr>
                              <m:t>8</m:t>
                            </m:r>
                          </m:num>
                          <m:den>
                            <m:r>
                              <a:rPr lang="en-US" altLang="zh-CN" sz="3000" b="0" i="1" dirty="0" smtClean="0">
                                <a:latin typeface="Cambria Math" panose="02040503050406030204" pitchFamily="18" charset="0"/>
                              </a:rPr>
                              <m:t>𝑁</m:t>
                            </m:r>
                          </m:den>
                        </m:f>
                        <m:r>
                          <m:rPr>
                            <m:sty m:val="p"/>
                          </m:rPr>
                          <a:rPr lang="en-US" altLang="zh-CN" sz="3000" i="1" dirty="0">
                            <a:latin typeface="Cambria Math" panose="02040503050406030204" pitchFamily="18" charset="0"/>
                          </a:rPr>
                          <m:t>ln</m:t>
                        </m:r>
                        <m:r>
                          <a:rPr lang="en-US" altLang="zh-CN" sz="3000" b="0" i="1" dirty="0" smtClean="0">
                            <a:latin typeface="Cambria Math" panose="02040503050406030204" pitchFamily="18" charset="0"/>
                          </a:rPr>
                          <m:t>(</m:t>
                        </m:r>
                        <m:f>
                          <m:fPr>
                            <m:ctrlPr>
                              <a:rPr lang="en-US" altLang="zh-CN" sz="3000" b="0" i="1" dirty="0" smtClean="0">
                                <a:latin typeface="Cambria Math" panose="02040503050406030204" pitchFamily="18" charset="0"/>
                              </a:rPr>
                            </m:ctrlPr>
                          </m:fPr>
                          <m:num>
                            <m:r>
                              <a:rPr lang="en-US" altLang="zh-CN" sz="3000" b="0" i="1" dirty="0" smtClean="0">
                                <a:latin typeface="Cambria Math" panose="02040503050406030204" pitchFamily="18" charset="0"/>
                              </a:rPr>
                              <m:t>4</m:t>
                            </m:r>
                            <m:sSup>
                              <m:sSupPr>
                                <m:ctrlPr>
                                  <a:rPr lang="en-US" altLang="zh-CN" sz="3000" b="0" i="1" dirty="0" smtClean="0">
                                    <a:latin typeface="Cambria Math" panose="02040503050406030204" pitchFamily="18" charset="0"/>
                                  </a:rPr>
                                </m:ctrlPr>
                              </m:sSupPr>
                              <m:e>
                                <m:r>
                                  <a:rPr lang="en-US" altLang="zh-CN" sz="3000" b="0" i="1" dirty="0" smtClean="0">
                                    <a:latin typeface="Cambria Math" panose="02040503050406030204" pitchFamily="18" charset="0"/>
                                  </a:rPr>
                                  <m:t>(2</m:t>
                                </m:r>
                                <m:r>
                                  <a:rPr lang="en-US" altLang="zh-CN" sz="3000" b="0" i="1" dirty="0" smtClean="0">
                                    <a:latin typeface="Cambria Math" panose="02040503050406030204" pitchFamily="18" charset="0"/>
                                  </a:rPr>
                                  <m:t>𝑁</m:t>
                                </m:r>
                                <m:r>
                                  <a:rPr lang="en-US" altLang="zh-CN" sz="3000" b="0" i="1" dirty="0" smtClean="0">
                                    <a:latin typeface="Cambria Math" panose="02040503050406030204" pitchFamily="18" charset="0"/>
                                  </a:rPr>
                                  <m:t>)</m:t>
                                </m:r>
                              </m:e>
                              <m:sup>
                                <m:sSub>
                                  <m:sSubPr>
                                    <m:ctrlPr>
                                      <a:rPr lang="en-US" altLang="zh-CN" sz="3000" i="1" spc="-10" smtClean="0">
                                        <a:solidFill>
                                          <a:schemeClr val="tx1"/>
                                        </a:solidFill>
                                        <a:latin typeface="Cambria Math" panose="02040503050406030204" pitchFamily="18" charset="0"/>
                                      </a:rPr>
                                    </m:ctrlPr>
                                  </m:sSubPr>
                                  <m:e>
                                    <m:r>
                                      <a:rPr lang="en-US" altLang="zh-CN" sz="3000" i="1" spc="-10">
                                        <a:solidFill>
                                          <a:schemeClr val="tx1"/>
                                        </a:solidFill>
                                        <a:latin typeface="Cambria Math" panose="02040503050406030204" pitchFamily="18" charset="0"/>
                                      </a:rPr>
                                      <m:t>𝑑</m:t>
                                    </m:r>
                                  </m:e>
                                  <m:sub>
                                    <m:r>
                                      <m:rPr>
                                        <m:sty m:val="p"/>
                                      </m:rPr>
                                      <a:rPr lang="en-US" altLang="zh-CN" sz="3000" spc="-10">
                                        <a:solidFill>
                                          <a:schemeClr val="tx1"/>
                                        </a:solidFill>
                                        <a:latin typeface="Cambria Math" panose="02040503050406030204" pitchFamily="18" charset="0"/>
                                      </a:rPr>
                                      <m:t>VC</m:t>
                                    </m:r>
                                  </m:sub>
                                </m:sSub>
                              </m:sup>
                            </m:sSup>
                          </m:num>
                          <m:den>
                            <m:r>
                              <a:rPr lang="en-US" altLang="zh-CN" sz="3000" b="0" i="1" dirty="0" smtClean="0">
                                <a:solidFill>
                                  <a:srgbClr val="7030A0"/>
                                </a:solidFill>
                                <a:latin typeface="Cambria Math" panose="02040503050406030204" pitchFamily="18" charset="0"/>
                                <a:ea typeface="Cambria Math" panose="02040503050406030204" pitchFamily="18" charset="0"/>
                              </a:rPr>
                              <m:t>𝛿</m:t>
                            </m:r>
                          </m:den>
                        </m:f>
                        <m:r>
                          <a:rPr lang="en-US" altLang="zh-CN" sz="3000" b="0" i="1" dirty="0" smtClean="0">
                            <a:latin typeface="Cambria Math" panose="02040503050406030204" pitchFamily="18" charset="0"/>
                          </a:rPr>
                          <m:t>)</m:t>
                        </m:r>
                      </m:e>
                    </m:rad>
                    <m:r>
                      <a:rPr lang="en-US" altLang="zh-CN" sz="3000" b="0" i="1" dirty="0" smtClean="0">
                        <a:latin typeface="Cambria Math" panose="02040503050406030204" pitchFamily="18" charset="0"/>
                      </a:rPr>
                      <m:t> </m:t>
                    </m:r>
                  </m:oMath>
                </a14:m>
                <a:r>
                  <a:rPr lang="en-CN" sz="3000" dirty="0"/>
                  <a:t>表示</a:t>
                </a:r>
                <a:r>
                  <a:rPr lang="en-CN" sz="3000" b="1" dirty="0">
                    <a:solidFill>
                      <a:srgbClr val="FF0000"/>
                    </a:solidFill>
                  </a:rPr>
                  <a:t>模型复杂度</a:t>
                </a:r>
              </a:p>
            </p:txBody>
          </p:sp>
        </mc:Choice>
        <mc:Fallback xmlns="">
          <p:sp>
            <p:nvSpPr>
              <p:cNvPr id="28" name="TextBox 27">
                <a:extLst>
                  <a:ext uri="{FF2B5EF4-FFF2-40B4-BE49-F238E27FC236}">
                    <a16:creationId xmlns:a16="http://schemas.microsoft.com/office/drawing/2014/main" id="{6858A3FC-BBA0-5D4E-AB5A-0A54DF1B9FEA}"/>
                  </a:ext>
                </a:extLst>
              </p:cNvPr>
              <p:cNvSpPr txBox="1">
                <a:spLocks noRot="1" noChangeAspect="1" noMove="1" noResize="1" noEditPoints="1" noAdjustHandles="1" noChangeArrowheads="1" noChangeShapeType="1" noTextEdit="1"/>
              </p:cNvSpPr>
              <p:nvPr/>
            </p:nvSpPr>
            <p:spPr>
              <a:xfrm>
                <a:off x="566961" y="888565"/>
                <a:ext cx="10673126" cy="1031821"/>
              </a:xfrm>
              <a:prstGeom prst="rect">
                <a:avLst/>
              </a:prstGeom>
              <a:blipFill>
                <a:blip r:embed="rId3"/>
                <a:stretch>
                  <a:fillRect l="-106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EA7677B-072E-AF48-B964-7909304C846B}"/>
                  </a:ext>
                </a:extLst>
              </p:cNvPr>
              <p:cNvSpPr txBox="1"/>
              <p:nvPr/>
            </p:nvSpPr>
            <p:spPr>
              <a:xfrm>
                <a:off x="566960" y="1878035"/>
                <a:ext cx="8112805" cy="1031821"/>
              </a:xfrm>
              <a:prstGeom prst="rect">
                <a:avLst/>
              </a:prstGeom>
              <a:noFill/>
            </p:spPr>
            <p:txBody>
              <a:bodyPr wrap="square">
                <a:spAutoFit/>
              </a:bodyPr>
              <a:lstStyle/>
              <a:p>
                <a:pPr marL="457200" indent="-457200">
                  <a:buFont typeface="Wingdings" pitchFamily="2" charset="2"/>
                  <a:buChar char="Ø"/>
                </a:pPr>
                <a:r>
                  <a:rPr lang="zh-CN" altLang="en-US" sz="3000" spc="-10" dirty="0"/>
                  <a:t>预测</a:t>
                </a:r>
                <a14:m>
                  <m:oMath xmlns:m="http://schemas.openxmlformats.org/officeDocument/2006/math">
                    <m:r>
                      <a:rPr lang="zh-CN" altLang="en-US" sz="3000" i="1" spc="-10" dirty="0">
                        <a:latin typeface="Cambria Math" panose="02040503050406030204" pitchFamily="18" charset="0"/>
                      </a:rPr>
                      <m:t>误差</m:t>
                    </m:r>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𝐸</m:t>
                        </m:r>
                      </m:e>
                      <m:sub>
                        <m:r>
                          <a:rPr lang="en-US" altLang="zh-CN" sz="3000" i="1" spc="-10">
                            <a:latin typeface="Cambria Math" panose="02040503050406030204" pitchFamily="18" charset="0"/>
                          </a:rPr>
                          <m:t>𝑜𝑢𝑡</m:t>
                        </m:r>
                      </m:sub>
                    </m:sSub>
                    <m:r>
                      <a:rPr lang="en-US" altLang="zh-CN" sz="3000" i="1" spc="-10">
                        <a:latin typeface="Cambria Math" panose="02040503050406030204" pitchFamily="18" charset="0"/>
                      </a:rPr>
                      <m:t>(</m:t>
                    </m:r>
                    <m:r>
                      <a:rPr lang="en-US" altLang="zh-CN" sz="3000" i="1" spc="-10">
                        <a:latin typeface="Cambria Math" panose="02040503050406030204" pitchFamily="18" charset="0"/>
                      </a:rPr>
                      <m:t>𝑔</m:t>
                    </m:r>
                    <m:r>
                      <a:rPr lang="en-US" altLang="zh-CN" sz="3000" i="1" spc="-10">
                        <a:latin typeface="Cambria Math" panose="02040503050406030204" pitchFamily="18" charset="0"/>
                      </a:rPr>
                      <m:t>)≤</m:t>
                    </m:r>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𝐸</m:t>
                        </m:r>
                      </m:e>
                      <m:sub>
                        <m:r>
                          <a:rPr lang="en-US" altLang="zh-CN" sz="3000" i="1" spc="-10">
                            <a:latin typeface="Cambria Math" panose="02040503050406030204" pitchFamily="18" charset="0"/>
                          </a:rPr>
                          <m:t>𝑖𝑛</m:t>
                        </m:r>
                      </m:sub>
                    </m:sSub>
                    <m:d>
                      <m:dPr>
                        <m:ctrlPr>
                          <a:rPr lang="en-US" altLang="zh-CN" sz="3000" i="1" spc="-10">
                            <a:latin typeface="Cambria Math" panose="02040503050406030204" pitchFamily="18" charset="0"/>
                          </a:rPr>
                        </m:ctrlPr>
                      </m:dPr>
                      <m:e>
                        <m:r>
                          <a:rPr lang="en-US" altLang="zh-CN" sz="3000" i="1" spc="-10">
                            <a:latin typeface="Cambria Math" panose="02040503050406030204" pitchFamily="18" charset="0"/>
                          </a:rPr>
                          <m:t>𝑔</m:t>
                        </m:r>
                      </m:e>
                    </m:d>
                    <m:r>
                      <a:rPr lang="en-US" altLang="zh-CN" sz="3000" b="0" i="1" spc="-10" smtClean="0">
                        <a:latin typeface="Cambria Math" panose="02040503050406030204" pitchFamily="18" charset="0"/>
                      </a:rPr>
                      <m:t>+</m:t>
                    </m:r>
                    <m:rad>
                      <m:radPr>
                        <m:degHide m:val="on"/>
                        <m:ctrlPr>
                          <a:rPr lang="en-US" altLang="zh-CN" sz="3000" i="1" dirty="0">
                            <a:latin typeface="Cambria Math" panose="02040503050406030204" pitchFamily="18" charset="0"/>
                          </a:rPr>
                        </m:ctrlPr>
                      </m:radPr>
                      <m:deg/>
                      <m:e>
                        <m:f>
                          <m:fPr>
                            <m:ctrlPr>
                              <a:rPr lang="en-US" altLang="zh-CN" sz="3000" i="1" dirty="0">
                                <a:latin typeface="Cambria Math" panose="02040503050406030204" pitchFamily="18" charset="0"/>
                              </a:rPr>
                            </m:ctrlPr>
                          </m:fPr>
                          <m:num>
                            <m:r>
                              <a:rPr lang="en-US" altLang="zh-CN" sz="3000" i="1" dirty="0">
                                <a:latin typeface="Cambria Math" panose="02040503050406030204" pitchFamily="18" charset="0"/>
                              </a:rPr>
                              <m:t>8</m:t>
                            </m:r>
                          </m:num>
                          <m:den>
                            <m:r>
                              <a:rPr lang="en-US" altLang="zh-CN" sz="3000" i="1" dirty="0">
                                <a:latin typeface="Cambria Math" panose="02040503050406030204" pitchFamily="18" charset="0"/>
                              </a:rPr>
                              <m:t>𝑁</m:t>
                            </m:r>
                          </m:den>
                        </m:f>
                        <m:r>
                          <m:rPr>
                            <m:sty m:val="p"/>
                          </m:rPr>
                          <a:rPr lang="en-US" altLang="zh-CN" sz="3000" i="1" dirty="0">
                            <a:latin typeface="Cambria Math" panose="02040503050406030204" pitchFamily="18" charset="0"/>
                          </a:rPr>
                          <m:t>ln</m:t>
                        </m:r>
                        <m:r>
                          <a:rPr lang="en-US" altLang="zh-CN" sz="3000" i="1" dirty="0">
                            <a:latin typeface="Cambria Math" panose="02040503050406030204" pitchFamily="18" charset="0"/>
                          </a:rPr>
                          <m:t>(</m:t>
                        </m:r>
                        <m:f>
                          <m:fPr>
                            <m:ctrlPr>
                              <a:rPr lang="en-US" altLang="zh-CN" sz="3000" i="1" dirty="0">
                                <a:latin typeface="Cambria Math" panose="02040503050406030204" pitchFamily="18" charset="0"/>
                              </a:rPr>
                            </m:ctrlPr>
                          </m:fPr>
                          <m:num>
                            <m:r>
                              <a:rPr lang="en-US" altLang="zh-CN" sz="3000" i="1" dirty="0">
                                <a:latin typeface="Cambria Math" panose="02040503050406030204" pitchFamily="18" charset="0"/>
                              </a:rPr>
                              <m:t>4</m:t>
                            </m:r>
                            <m:sSup>
                              <m:sSupPr>
                                <m:ctrlPr>
                                  <a:rPr lang="en-US" altLang="zh-CN" sz="3000" i="1" dirty="0">
                                    <a:latin typeface="Cambria Math" panose="02040503050406030204" pitchFamily="18" charset="0"/>
                                  </a:rPr>
                                </m:ctrlPr>
                              </m:sSupPr>
                              <m:e>
                                <m:r>
                                  <a:rPr lang="en-US" altLang="zh-CN" sz="3000" i="1" dirty="0">
                                    <a:latin typeface="Cambria Math" panose="02040503050406030204" pitchFamily="18" charset="0"/>
                                  </a:rPr>
                                  <m:t>(2</m:t>
                                </m:r>
                                <m:r>
                                  <a:rPr lang="en-US" altLang="zh-CN" sz="3000" i="1" dirty="0">
                                    <a:latin typeface="Cambria Math" panose="02040503050406030204" pitchFamily="18" charset="0"/>
                                  </a:rPr>
                                  <m:t>𝑁</m:t>
                                </m:r>
                                <m:r>
                                  <a:rPr lang="en-US" altLang="zh-CN" sz="3000" i="1" dirty="0">
                                    <a:latin typeface="Cambria Math" panose="02040503050406030204" pitchFamily="18" charset="0"/>
                                  </a:rPr>
                                  <m:t>)</m:t>
                                </m:r>
                              </m:e>
                              <m:sup>
                                <m:sSub>
                                  <m:sSubPr>
                                    <m:ctrlPr>
                                      <a:rPr lang="en-US" altLang="zh-CN" sz="3000" i="1" spc="-10">
                                        <a:latin typeface="Cambria Math" panose="02040503050406030204" pitchFamily="18" charset="0"/>
                                      </a:rPr>
                                    </m:ctrlPr>
                                  </m:sSubPr>
                                  <m:e>
                                    <m:r>
                                      <a:rPr lang="en-US" altLang="zh-CN" sz="3000" i="1" spc="-10">
                                        <a:latin typeface="Cambria Math" panose="02040503050406030204" pitchFamily="18" charset="0"/>
                                      </a:rPr>
                                      <m:t>𝑑</m:t>
                                    </m:r>
                                  </m:e>
                                  <m:sub>
                                    <m:r>
                                      <m:rPr>
                                        <m:sty m:val="p"/>
                                      </m:rPr>
                                      <a:rPr lang="en-US" altLang="zh-CN" sz="3000" spc="-10">
                                        <a:latin typeface="Cambria Math" panose="02040503050406030204" pitchFamily="18" charset="0"/>
                                      </a:rPr>
                                      <m:t>VC</m:t>
                                    </m:r>
                                  </m:sub>
                                </m:sSub>
                              </m:sup>
                            </m:sSup>
                          </m:num>
                          <m:den>
                            <m:r>
                              <a:rPr lang="en-US" altLang="zh-CN" sz="3000" i="1" dirty="0">
                                <a:solidFill>
                                  <a:srgbClr val="7030A0"/>
                                </a:solidFill>
                                <a:latin typeface="Cambria Math" panose="02040503050406030204" pitchFamily="18" charset="0"/>
                                <a:ea typeface="Cambria Math" panose="02040503050406030204" pitchFamily="18" charset="0"/>
                              </a:rPr>
                              <m:t>𝛿</m:t>
                            </m:r>
                          </m:den>
                        </m:f>
                        <m:r>
                          <a:rPr lang="en-US" altLang="zh-CN" sz="3000" i="1" dirty="0">
                            <a:latin typeface="Cambria Math" panose="02040503050406030204" pitchFamily="18" charset="0"/>
                          </a:rPr>
                          <m:t>)</m:t>
                        </m:r>
                      </m:e>
                    </m:rad>
                  </m:oMath>
                </a14:m>
                <a:endParaRPr lang="en-CN" sz="3000" dirty="0"/>
              </a:p>
            </p:txBody>
          </p:sp>
        </mc:Choice>
        <mc:Fallback xmlns="">
          <p:sp>
            <p:nvSpPr>
              <p:cNvPr id="30" name="TextBox 29">
                <a:extLst>
                  <a:ext uri="{FF2B5EF4-FFF2-40B4-BE49-F238E27FC236}">
                    <a16:creationId xmlns:a16="http://schemas.microsoft.com/office/drawing/2014/main" id="{2EA7677B-072E-AF48-B964-7909304C846B}"/>
                  </a:ext>
                </a:extLst>
              </p:cNvPr>
              <p:cNvSpPr txBox="1">
                <a:spLocks noRot="1" noChangeAspect="1" noMove="1" noResize="1" noEditPoints="1" noAdjustHandles="1" noChangeArrowheads="1" noChangeShapeType="1" noTextEdit="1"/>
              </p:cNvSpPr>
              <p:nvPr/>
            </p:nvSpPr>
            <p:spPr>
              <a:xfrm>
                <a:off x="566960" y="1878035"/>
                <a:ext cx="8112805" cy="1031821"/>
              </a:xfrm>
              <a:prstGeom prst="rect">
                <a:avLst/>
              </a:prstGeom>
              <a:blipFill>
                <a:blip r:embed="rId4"/>
                <a:stretch>
                  <a:fillRect l="-1406" b="-1220"/>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73220873-72B5-064F-B9B8-F2962C36C94F}"/>
              </a:ext>
            </a:extLst>
          </p:cNvPr>
          <p:cNvPicPr>
            <a:picLocks noChangeAspect="1"/>
          </p:cNvPicPr>
          <p:nvPr/>
        </p:nvPicPr>
        <p:blipFill>
          <a:blip r:embed="rId5"/>
          <a:stretch>
            <a:fillRect/>
          </a:stretch>
        </p:blipFill>
        <p:spPr>
          <a:xfrm>
            <a:off x="1486539" y="3661148"/>
            <a:ext cx="3553091" cy="2602524"/>
          </a:xfrm>
          <a:prstGeom prst="rect">
            <a:avLst/>
          </a:prstGeom>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81109C8-1338-2344-9171-286E15D2FCCB}"/>
                  </a:ext>
                </a:extLst>
              </p:cNvPr>
              <p:cNvSpPr txBox="1"/>
              <p:nvPr/>
            </p:nvSpPr>
            <p:spPr>
              <a:xfrm>
                <a:off x="566959" y="3006034"/>
                <a:ext cx="11058081" cy="558936"/>
              </a:xfrm>
              <a:prstGeom prst="rect">
                <a:avLst/>
              </a:prstGeom>
              <a:noFill/>
            </p:spPr>
            <p:txBody>
              <a:bodyPr wrap="square">
                <a:spAutoFit/>
              </a:bodyPr>
              <a:lstStyle/>
              <a:p>
                <a:pPr marL="457200" indent="-457200">
                  <a:buFont typeface="Wingdings" pitchFamily="2" charset="2"/>
                  <a:buChar char="Ø"/>
                </a:pPr>
                <a14:m>
                  <m:oMath xmlns:m="http://schemas.openxmlformats.org/officeDocument/2006/math">
                    <m:r>
                      <a:rPr lang="zh-CN" altLang="en-US" sz="3000" i="1" spc="-10" dirty="0" smtClean="0">
                        <a:latin typeface="Cambria Math" panose="02040503050406030204" pitchFamily="18" charset="0"/>
                      </a:rPr>
                      <m:t>误差</m:t>
                    </m:r>
                    <m:sSub>
                      <m:sSubPr>
                        <m:ctrlPr>
                          <a:rPr lang="en-US" altLang="zh-CN" sz="3000" i="1" spc="-10" smtClean="0">
                            <a:solidFill>
                              <a:schemeClr val="accent1"/>
                            </a:solidFill>
                            <a:latin typeface="Cambria Math" panose="02040503050406030204" pitchFamily="18" charset="0"/>
                          </a:rPr>
                        </m:ctrlPr>
                      </m:sSubPr>
                      <m:e>
                        <m:r>
                          <a:rPr lang="en-US" altLang="zh-CN" sz="3000" i="1" spc="-10">
                            <a:solidFill>
                              <a:schemeClr val="accent1"/>
                            </a:solidFill>
                            <a:latin typeface="Cambria Math" panose="02040503050406030204" pitchFamily="18" charset="0"/>
                          </a:rPr>
                          <m:t>𝐸</m:t>
                        </m:r>
                      </m:e>
                      <m:sub>
                        <m:r>
                          <a:rPr lang="en-US" altLang="zh-CN" sz="3000" i="1" spc="-10">
                            <a:solidFill>
                              <a:schemeClr val="accent1"/>
                            </a:solidFill>
                            <a:latin typeface="Cambria Math" panose="02040503050406030204" pitchFamily="18" charset="0"/>
                          </a:rPr>
                          <m:t>𝑜𝑢𝑡</m:t>
                        </m:r>
                      </m:sub>
                    </m:sSub>
                    <m:d>
                      <m:dPr>
                        <m:ctrlPr>
                          <a:rPr lang="en-US" altLang="zh-CN" sz="3000" i="1" spc="-10">
                            <a:solidFill>
                              <a:schemeClr val="accent1"/>
                            </a:solidFill>
                            <a:latin typeface="Cambria Math" panose="02040503050406030204" pitchFamily="18" charset="0"/>
                          </a:rPr>
                        </m:ctrlPr>
                      </m:dPr>
                      <m:e>
                        <m:r>
                          <a:rPr lang="en-US" altLang="zh-CN" sz="3000" i="1" spc="-10">
                            <a:solidFill>
                              <a:schemeClr val="accent1"/>
                            </a:solidFill>
                            <a:latin typeface="Cambria Math" panose="02040503050406030204" pitchFamily="18" charset="0"/>
                          </a:rPr>
                          <m:t>𝑔</m:t>
                        </m:r>
                      </m:e>
                    </m:d>
                    <m:r>
                      <a:rPr lang="zh-CN" altLang="en-US" sz="3000" i="1" spc="-10">
                        <a:latin typeface="Cambria Math" panose="02040503050406030204" pitchFamily="18" charset="0"/>
                      </a:rPr>
                      <m:t>和</m:t>
                    </m:r>
                    <m:sSub>
                      <m:sSubPr>
                        <m:ctrlPr>
                          <a:rPr lang="en-US" altLang="zh-CN" sz="3000" i="1" spc="-10" smtClean="0">
                            <a:solidFill>
                              <a:schemeClr val="accent1"/>
                            </a:solidFill>
                            <a:latin typeface="Cambria Math" panose="02040503050406030204" pitchFamily="18" charset="0"/>
                          </a:rPr>
                        </m:ctrlPr>
                      </m:sSubPr>
                      <m:e>
                        <m:r>
                          <a:rPr lang="en-US" altLang="zh-CN" sz="3000" i="1" spc="-10">
                            <a:solidFill>
                              <a:schemeClr val="accent1"/>
                            </a:solidFill>
                            <a:latin typeface="Cambria Math" panose="02040503050406030204" pitchFamily="18" charset="0"/>
                          </a:rPr>
                          <m:t>𝐸</m:t>
                        </m:r>
                      </m:e>
                      <m:sub>
                        <m:r>
                          <a:rPr lang="en-US" altLang="zh-CN" sz="3000" i="1" spc="-10">
                            <a:solidFill>
                              <a:schemeClr val="accent1"/>
                            </a:solidFill>
                            <a:latin typeface="Cambria Math" panose="02040503050406030204" pitchFamily="18" charset="0"/>
                          </a:rPr>
                          <m:t>𝑖𝑛</m:t>
                        </m:r>
                      </m:sub>
                    </m:sSub>
                    <m:d>
                      <m:dPr>
                        <m:ctrlPr>
                          <a:rPr lang="en-US" altLang="zh-CN" sz="3000" i="1" spc="-10">
                            <a:solidFill>
                              <a:schemeClr val="accent1"/>
                            </a:solidFill>
                            <a:latin typeface="Cambria Math" panose="02040503050406030204" pitchFamily="18" charset="0"/>
                          </a:rPr>
                        </m:ctrlPr>
                      </m:dPr>
                      <m:e>
                        <m:r>
                          <a:rPr lang="en-US" altLang="zh-CN" sz="3000" i="1" spc="-10">
                            <a:solidFill>
                              <a:schemeClr val="accent1"/>
                            </a:solidFill>
                            <a:latin typeface="Cambria Math" panose="02040503050406030204" pitchFamily="18" charset="0"/>
                          </a:rPr>
                          <m:t>𝑔</m:t>
                        </m:r>
                      </m:e>
                    </m:d>
                  </m:oMath>
                </a14:m>
                <a:r>
                  <a:rPr lang="zh-CN" altLang="en-US" sz="3000" dirty="0"/>
                  <a:t>，</a:t>
                </a:r>
                <a:r>
                  <a:rPr lang="en-CN" sz="3000" dirty="0">
                    <a:solidFill>
                      <a:srgbClr val="FF0000"/>
                    </a:solidFill>
                  </a:rPr>
                  <a:t>模型复杂度</a:t>
                </a:r>
                <a:r>
                  <a:rPr lang="el-GR" altLang="zh-CN" sz="3000" dirty="0">
                    <a:solidFill>
                      <a:srgbClr val="FF0000"/>
                    </a:solidFill>
                    <a:ea typeface="Cambria Math" panose="02040503050406030204" pitchFamily="18" charset="0"/>
                  </a:rPr>
                  <a:t> </a:t>
                </a:r>
                <a14:m>
                  <m:oMath xmlns:m="http://schemas.openxmlformats.org/officeDocument/2006/math">
                    <m:r>
                      <m:rPr>
                        <m:sty m:val="p"/>
                      </m:rPr>
                      <a:rPr lang="el-GR" altLang="zh-CN" sz="3000" i="1" dirty="0">
                        <a:solidFill>
                          <a:srgbClr val="FF0000"/>
                        </a:solidFill>
                        <a:latin typeface="Cambria Math" panose="02040503050406030204" pitchFamily="18" charset="0"/>
                        <a:ea typeface="Cambria Math" panose="02040503050406030204" pitchFamily="18" charset="0"/>
                      </a:rPr>
                      <m:t>Ω</m:t>
                    </m:r>
                    <m:r>
                      <a:rPr lang="el-GR" altLang="zh-CN" sz="3000" i="1" dirty="0">
                        <a:solidFill>
                          <a:srgbClr val="FF0000"/>
                        </a:solidFill>
                        <a:latin typeface="Cambria Math" panose="02040503050406030204" pitchFamily="18" charset="0"/>
                        <a:ea typeface="Cambria Math" panose="02040503050406030204" pitchFamily="18" charset="0"/>
                      </a:rPr>
                      <m:t> </m:t>
                    </m:r>
                  </m:oMath>
                </a14:m>
                <a:r>
                  <a:rPr lang="en-CN" sz="3000" dirty="0"/>
                  <a:t>与</a:t>
                </a:r>
                <a:r>
                  <a:rPr lang="en-CN" sz="3000" dirty="0">
                    <a:solidFill>
                      <a:schemeClr val="accent1"/>
                    </a:solidFill>
                  </a:rPr>
                  <a:t>VC维</a:t>
                </a:r>
                <a:r>
                  <a:rPr lang="en-CN" sz="3000" dirty="0"/>
                  <a:t>的关系如下</a:t>
                </a:r>
                <a:r>
                  <a:rPr lang="zh-CN" altLang="en-US" sz="3000" dirty="0"/>
                  <a:t>：</a:t>
                </a:r>
                <a:endParaRPr lang="en-CN" sz="3000" dirty="0"/>
              </a:p>
            </p:txBody>
          </p:sp>
        </mc:Choice>
        <mc:Fallback xmlns="">
          <p:sp>
            <p:nvSpPr>
              <p:cNvPr id="11" name="TextBox 10">
                <a:extLst>
                  <a:ext uri="{FF2B5EF4-FFF2-40B4-BE49-F238E27FC236}">
                    <a16:creationId xmlns:a16="http://schemas.microsoft.com/office/drawing/2014/main" id="{681109C8-1338-2344-9171-286E15D2FCCB}"/>
                  </a:ext>
                </a:extLst>
              </p:cNvPr>
              <p:cNvSpPr txBox="1">
                <a:spLocks noRot="1" noChangeAspect="1" noMove="1" noResize="1" noEditPoints="1" noAdjustHandles="1" noChangeArrowheads="1" noChangeShapeType="1" noTextEdit="1"/>
              </p:cNvSpPr>
              <p:nvPr/>
            </p:nvSpPr>
            <p:spPr>
              <a:xfrm>
                <a:off x="566959" y="3006034"/>
                <a:ext cx="11058081" cy="558936"/>
              </a:xfrm>
              <a:prstGeom prst="rect">
                <a:avLst/>
              </a:prstGeom>
              <a:blipFill>
                <a:blip r:embed="rId6"/>
                <a:stretch>
                  <a:fillRect l="-1032" t="-13333" b="-3111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2DAE6B9-7838-424F-9478-162276DBF682}"/>
                  </a:ext>
                </a:extLst>
              </p:cNvPr>
              <p:cNvSpPr txBox="1"/>
              <p:nvPr/>
            </p:nvSpPr>
            <p:spPr>
              <a:xfrm>
                <a:off x="5795889" y="3976778"/>
                <a:ext cx="4698609" cy="553998"/>
              </a:xfrm>
              <a:prstGeom prst="rect">
                <a:avLst/>
              </a:prstGeom>
              <a:noFill/>
            </p:spPr>
            <p:txBody>
              <a:bodyPr wrap="square">
                <a:spAutoFit/>
              </a:bodyPr>
              <a:lstStyle/>
              <a:p>
                <a:pPr marL="457200" indent="-457200">
                  <a:buFont typeface="Arial" panose="020B0604020202020204" pitchFamily="34" charset="0"/>
                  <a:buChar char="•"/>
                </a:pPr>
                <a14:m>
                  <m:oMath xmlns:m="http://schemas.openxmlformats.org/officeDocument/2006/math">
                    <m:sSub>
                      <m:sSubPr>
                        <m:ctrlPr>
                          <a:rPr lang="en-US" altLang="zh-CN" sz="3000" i="1" spc="-10" smtClean="0">
                            <a:latin typeface="Cambria Math" panose="02040503050406030204" pitchFamily="18" charset="0"/>
                          </a:rPr>
                        </m:ctrlPr>
                      </m:sSubPr>
                      <m:e>
                        <m:r>
                          <a:rPr lang="en-US" altLang="zh-CN" sz="3000" i="1" spc="-10">
                            <a:latin typeface="Cambria Math" panose="02040503050406030204" pitchFamily="18" charset="0"/>
                          </a:rPr>
                          <m:t>𝑑</m:t>
                        </m:r>
                      </m:e>
                      <m:sub>
                        <m:r>
                          <m:rPr>
                            <m:sty m:val="p"/>
                          </m:rPr>
                          <a:rPr lang="en-US" altLang="zh-CN" sz="3000" spc="-10">
                            <a:latin typeface="Cambria Math" panose="02040503050406030204" pitchFamily="18" charset="0"/>
                          </a:rPr>
                          <m:t>VC</m:t>
                        </m:r>
                      </m:sub>
                    </m:sSub>
                    <m:r>
                      <a:rPr lang="en-US" altLang="zh-CN" sz="3000" i="1" spc="-10" smtClean="0">
                        <a:latin typeface="Cambria Math" panose="02040503050406030204" pitchFamily="18" charset="0"/>
                        <a:ea typeface="Cambria Math" panose="02040503050406030204" pitchFamily="18" charset="0"/>
                      </a:rPr>
                      <m:t>↑</m:t>
                    </m:r>
                  </m:oMath>
                </a14:m>
                <a:r>
                  <a:rPr lang="zh-CN" altLang="en-US" sz="3000" dirty="0"/>
                  <a:t>：</a:t>
                </a:r>
                <a:r>
                  <a:rPr lang="el-GR" altLang="zh-CN" sz="3000" dirty="0">
                    <a:ea typeface="Cambria Math" panose="02040503050406030204" pitchFamily="18" charset="0"/>
                  </a:rPr>
                  <a:t> </a:t>
                </a:r>
                <a14:m>
                  <m:oMath xmlns:m="http://schemas.openxmlformats.org/officeDocument/2006/math">
                    <m:r>
                      <m:rPr>
                        <m:sty m:val="p"/>
                      </m:rPr>
                      <a:rPr lang="el-GR" altLang="zh-CN" sz="3000" i="1" dirty="0" smtClean="0">
                        <a:solidFill>
                          <a:srgbClr val="FF0000"/>
                        </a:solidFill>
                        <a:latin typeface="Cambria Math" panose="02040503050406030204" pitchFamily="18" charset="0"/>
                        <a:ea typeface="Cambria Math" panose="02040503050406030204" pitchFamily="18" charset="0"/>
                      </a:rPr>
                      <m:t>Ω</m:t>
                    </m:r>
                    <m:r>
                      <a:rPr lang="el-GR" altLang="zh-CN" sz="3000" i="1" dirty="0" smtClean="0">
                        <a:solidFill>
                          <a:srgbClr val="FF0000"/>
                        </a:solidFill>
                        <a:latin typeface="Cambria Math" panose="02040503050406030204" pitchFamily="18" charset="0"/>
                        <a:ea typeface="Cambria Math" panose="02040503050406030204" pitchFamily="18" charset="0"/>
                      </a:rPr>
                      <m:t>↑</m:t>
                    </m:r>
                  </m:oMath>
                </a14:m>
                <a:r>
                  <a:rPr lang="zh-CN" altLang="en-US" sz="3000" dirty="0"/>
                  <a:t>，</a:t>
                </a:r>
                <a:r>
                  <a:rPr lang="en-US" altLang="zh-CN" sz="3000" spc="-10" dirty="0">
                    <a:solidFill>
                      <a:schemeClr val="accent1"/>
                    </a:solidFill>
                  </a:rPr>
                  <a:t> </a:t>
                </a:r>
                <a14:m>
                  <m:oMath xmlns:m="http://schemas.openxmlformats.org/officeDocument/2006/math">
                    <m:sSub>
                      <m:sSubPr>
                        <m:ctrlPr>
                          <a:rPr lang="en-US" altLang="zh-CN" sz="3000" i="1" spc="-10" smtClean="0">
                            <a:solidFill>
                              <a:schemeClr val="accent1"/>
                            </a:solidFill>
                            <a:latin typeface="Cambria Math" panose="02040503050406030204" pitchFamily="18" charset="0"/>
                          </a:rPr>
                        </m:ctrlPr>
                      </m:sSubPr>
                      <m:e>
                        <m:r>
                          <a:rPr lang="en-US" altLang="zh-CN" sz="3000" i="1" spc="-10">
                            <a:solidFill>
                              <a:schemeClr val="accent1"/>
                            </a:solidFill>
                            <a:latin typeface="Cambria Math" panose="02040503050406030204" pitchFamily="18" charset="0"/>
                          </a:rPr>
                          <m:t>𝐸</m:t>
                        </m:r>
                      </m:e>
                      <m:sub>
                        <m:r>
                          <a:rPr lang="en-US" altLang="zh-CN" sz="3000" i="1" spc="-10">
                            <a:solidFill>
                              <a:schemeClr val="accent1"/>
                            </a:solidFill>
                            <a:latin typeface="Cambria Math" panose="02040503050406030204" pitchFamily="18" charset="0"/>
                          </a:rPr>
                          <m:t>𝑖𝑛</m:t>
                        </m:r>
                      </m:sub>
                    </m:sSub>
                    <m:r>
                      <a:rPr lang="en-US" altLang="zh-CN" sz="3000" i="1" spc="-10" smtClean="0">
                        <a:solidFill>
                          <a:schemeClr val="accent1"/>
                        </a:solidFill>
                        <a:latin typeface="Cambria Math" panose="02040503050406030204" pitchFamily="18" charset="0"/>
                        <a:ea typeface="Cambria Math" panose="02040503050406030204" pitchFamily="18" charset="0"/>
                      </a:rPr>
                      <m:t>↓</m:t>
                    </m:r>
                  </m:oMath>
                </a14:m>
                <a:endParaRPr lang="en-CN" sz="3000" dirty="0"/>
              </a:p>
            </p:txBody>
          </p:sp>
        </mc:Choice>
        <mc:Fallback xmlns="">
          <p:sp>
            <p:nvSpPr>
              <p:cNvPr id="12" name="TextBox 11">
                <a:extLst>
                  <a:ext uri="{FF2B5EF4-FFF2-40B4-BE49-F238E27FC236}">
                    <a16:creationId xmlns:a16="http://schemas.microsoft.com/office/drawing/2014/main" id="{52DAE6B9-7838-424F-9478-162276DBF682}"/>
                  </a:ext>
                </a:extLst>
              </p:cNvPr>
              <p:cNvSpPr txBox="1">
                <a:spLocks noRot="1" noChangeAspect="1" noMove="1" noResize="1" noEditPoints="1" noAdjustHandles="1" noChangeArrowheads="1" noChangeShapeType="1" noTextEdit="1"/>
              </p:cNvSpPr>
              <p:nvPr/>
            </p:nvSpPr>
            <p:spPr>
              <a:xfrm>
                <a:off x="5795889" y="3976778"/>
                <a:ext cx="4698609" cy="553998"/>
              </a:xfrm>
              <a:prstGeom prst="rect">
                <a:avLst/>
              </a:prstGeom>
              <a:blipFill>
                <a:blip r:embed="rId7"/>
                <a:stretch>
                  <a:fillRect l="-2695" t="-11111"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DE102E10-BB10-1548-A3BC-C0644F9CF313}"/>
                  </a:ext>
                </a:extLst>
              </p:cNvPr>
              <p:cNvSpPr txBox="1"/>
              <p:nvPr/>
            </p:nvSpPr>
            <p:spPr>
              <a:xfrm>
                <a:off x="5809956" y="4665585"/>
                <a:ext cx="4698609" cy="553998"/>
              </a:xfrm>
              <a:prstGeom prst="rect">
                <a:avLst/>
              </a:prstGeom>
              <a:noFill/>
            </p:spPr>
            <p:txBody>
              <a:bodyPr wrap="square">
                <a:spAutoFit/>
              </a:bodyPr>
              <a:lstStyle/>
              <a:p>
                <a:pPr marL="457200" indent="-457200">
                  <a:buFont typeface="Arial" panose="020B0604020202020204" pitchFamily="34" charset="0"/>
                  <a:buChar char="•"/>
                </a:pPr>
                <a14:m>
                  <m:oMath xmlns:m="http://schemas.openxmlformats.org/officeDocument/2006/math">
                    <m:sSub>
                      <m:sSubPr>
                        <m:ctrlPr>
                          <a:rPr lang="en-US" altLang="zh-CN" sz="3000" i="1" spc="-10" smtClean="0">
                            <a:latin typeface="Cambria Math" panose="02040503050406030204" pitchFamily="18" charset="0"/>
                          </a:rPr>
                        </m:ctrlPr>
                      </m:sSubPr>
                      <m:e>
                        <m:r>
                          <a:rPr lang="en-US" altLang="zh-CN" sz="3000" i="1" spc="-10">
                            <a:latin typeface="Cambria Math" panose="02040503050406030204" pitchFamily="18" charset="0"/>
                          </a:rPr>
                          <m:t>𝑑</m:t>
                        </m:r>
                      </m:e>
                      <m:sub>
                        <m:r>
                          <m:rPr>
                            <m:sty m:val="p"/>
                          </m:rPr>
                          <a:rPr lang="en-US" altLang="zh-CN" sz="3000" spc="-10">
                            <a:latin typeface="Cambria Math" panose="02040503050406030204" pitchFamily="18" charset="0"/>
                          </a:rPr>
                          <m:t>VC</m:t>
                        </m:r>
                      </m:sub>
                    </m:sSub>
                    <m:r>
                      <a:rPr lang="en-US" altLang="zh-CN" sz="3000" i="1" spc="-10">
                        <a:latin typeface="Cambria Math" panose="02040503050406030204" pitchFamily="18" charset="0"/>
                        <a:ea typeface="Cambria Math" panose="02040503050406030204" pitchFamily="18" charset="0"/>
                      </a:rPr>
                      <m:t>↓</m:t>
                    </m:r>
                  </m:oMath>
                </a14:m>
                <a:r>
                  <a:rPr lang="zh-CN" altLang="en-US" sz="3000" dirty="0"/>
                  <a:t>：</a:t>
                </a:r>
                <a:r>
                  <a:rPr lang="el-GR" altLang="zh-CN" sz="3000" dirty="0">
                    <a:ea typeface="Cambria Math" panose="02040503050406030204" pitchFamily="18" charset="0"/>
                  </a:rPr>
                  <a:t> </a:t>
                </a:r>
                <a14:m>
                  <m:oMath xmlns:m="http://schemas.openxmlformats.org/officeDocument/2006/math">
                    <m:r>
                      <m:rPr>
                        <m:sty m:val="p"/>
                      </m:rPr>
                      <a:rPr lang="el-GR" altLang="zh-CN" sz="3000" i="1" dirty="0" smtClean="0">
                        <a:solidFill>
                          <a:srgbClr val="FF0000"/>
                        </a:solidFill>
                        <a:latin typeface="Cambria Math" panose="02040503050406030204" pitchFamily="18" charset="0"/>
                        <a:ea typeface="Cambria Math" panose="02040503050406030204" pitchFamily="18" charset="0"/>
                      </a:rPr>
                      <m:t>Ω</m:t>
                    </m:r>
                    <m:r>
                      <a:rPr lang="en-US" altLang="zh-CN" sz="3000" i="1" spc="-10">
                        <a:solidFill>
                          <a:srgbClr val="FF0000"/>
                        </a:solidFill>
                        <a:latin typeface="Cambria Math" panose="02040503050406030204" pitchFamily="18" charset="0"/>
                        <a:ea typeface="Cambria Math" panose="02040503050406030204" pitchFamily="18" charset="0"/>
                      </a:rPr>
                      <m:t>↓</m:t>
                    </m:r>
                  </m:oMath>
                </a14:m>
                <a:r>
                  <a:rPr lang="zh-CN" altLang="en-US" sz="3000" dirty="0"/>
                  <a:t>，</a:t>
                </a:r>
                <a:r>
                  <a:rPr lang="en-US" altLang="zh-CN" sz="3000" spc="-10" dirty="0">
                    <a:solidFill>
                      <a:schemeClr val="accent1"/>
                    </a:solidFill>
                  </a:rPr>
                  <a:t> </a:t>
                </a:r>
                <a14:m>
                  <m:oMath xmlns:m="http://schemas.openxmlformats.org/officeDocument/2006/math">
                    <m:sSub>
                      <m:sSubPr>
                        <m:ctrlPr>
                          <a:rPr lang="en-US" altLang="zh-CN" sz="3000" i="1" spc="-10" smtClean="0">
                            <a:solidFill>
                              <a:schemeClr val="accent1"/>
                            </a:solidFill>
                            <a:latin typeface="Cambria Math" panose="02040503050406030204" pitchFamily="18" charset="0"/>
                          </a:rPr>
                        </m:ctrlPr>
                      </m:sSubPr>
                      <m:e>
                        <m:r>
                          <a:rPr lang="en-US" altLang="zh-CN" sz="3000" i="1" spc="-10">
                            <a:solidFill>
                              <a:schemeClr val="accent1"/>
                            </a:solidFill>
                            <a:latin typeface="Cambria Math" panose="02040503050406030204" pitchFamily="18" charset="0"/>
                          </a:rPr>
                          <m:t>𝐸</m:t>
                        </m:r>
                      </m:e>
                      <m:sub>
                        <m:r>
                          <a:rPr lang="en-US" altLang="zh-CN" sz="3000" i="1" spc="-10">
                            <a:solidFill>
                              <a:schemeClr val="accent1"/>
                            </a:solidFill>
                            <a:latin typeface="Cambria Math" panose="02040503050406030204" pitchFamily="18" charset="0"/>
                          </a:rPr>
                          <m:t>𝑖𝑛</m:t>
                        </m:r>
                      </m:sub>
                    </m:sSub>
                    <m:r>
                      <a:rPr lang="el-GR" altLang="zh-CN" sz="3000" i="1" dirty="0">
                        <a:solidFill>
                          <a:schemeClr val="accent1"/>
                        </a:solidFill>
                        <a:latin typeface="Cambria Math" panose="02040503050406030204" pitchFamily="18" charset="0"/>
                        <a:ea typeface="Cambria Math" panose="02040503050406030204" pitchFamily="18" charset="0"/>
                      </a:rPr>
                      <m:t>↑</m:t>
                    </m:r>
                  </m:oMath>
                </a14:m>
                <a:endParaRPr lang="en-CN" sz="3000" dirty="0"/>
              </a:p>
            </p:txBody>
          </p:sp>
        </mc:Choice>
        <mc:Fallback xmlns="">
          <p:sp>
            <p:nvSpPr>
              <p:cNvPr id="13" name="TextBox 12">
                <a:extLst>
                  <a:ext uri="{FF2B5EF4-FFF2-40B4-BE49-F238E27FC236}">
                    <a16:creationId xmlns:a16="http://schemas.microsoft.com/office/drawing/2014/main" id="{DE102E10-BB10-1548-A3BC-C0644F9CF313}"/>
                  </a:ext>
                </a:extLst>
              </p:cNvPr>
              <p:cNvSpPr txBox="1">
                <a:spLocks noRot="1" noChangeAspect="1" noMove="1" noResize="1" noEditPoints="1" noAdjustHandles="1" noChangeArrowheads="1" noChangeShapeType="1" noTextEdit="1"/>
              </p:cNvSpPr>
              <p:nvPr/>
            </p:nvSpPr>
            <p:spPr>
              <a:xfrm>
                <a:off x="5809956" y="4665585"/>
                <a:ext cx="4698609" cy="553998"/>
              </a:xfrm>
              <a:prstGeom prst="rect">
                <a:avLst/>
              </a:prstGeom>
              <a:blipFill>
                <a:blip r:embed="rId8"/>
                <a:stretch>
                  <a:fillRect l="-2695" t="-13636" b="-34091"/>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3CCDC358-2282-6B4D-8F17-E0558CDF246B}"/>
                  </a:ext>
                </a:extLst>
              </p:cNvPr>
              <p:cNvSpPr txBox="1"/>
              <p:nvPr/>
            </p:nvSpPr>
            <p:spPr>
              <a:xfrm>
                <a:off x="5795888" y="5415437"/>
                <a:ext cx="4698609" cy="553998"/>
              </a:xfrm>
              <a:prstGeom prst="rect">
                <a:avLst/>
              </a:prstGeom>
              <a:noFill/>
            </p:spPr>
            <p:txBody>
              <a:bodyPr wrap="square">
                <a:spAutoFit/>
              </a:bodyPr>
              <a:lstStyle/>
              <a:p>
                <a:pPr marL="457200" indent="-457200">
                  <a:buFont typeface="Arial" panose="020B0604020202020204" pitchFamily="34" charset="0"/>
                  <a:buChar char="•"/>
                </a:pPr>
                <a:r>
                  <a:rPr lang="zh-CN" altLang="en-US" sz="3000" spc="-10" dirty="0"/>
                  <a:t>最好的</a:t>
                </a:r>
                <a14:m>
                  <m:oMath xmlns:m="http://schemas.openxmlformats.org/officeDocument/2006/math">
                    <m:sSubSup>
                      <m:sSubSupPr>
                        <m:ctrlPr>
                          <a:rPr lang="en-US" altLang="zh-CN" sz="3000" i="1" spc="-10" smtClean="0">
                            <a:latin typeface="Cambria Math" panose="02040503050406030204" pitchFamily="18" charset="0"/>
                          </a:rPr>
                        </m:ctrlPr>
                      </m:sSubSupPr>
                      <m:e>
                        <m:r>
                          <a:rPr lang="en-US" altLang="zh-CN" sz="3000" b="0" i="1" spc="-10" smtClean="0">
                            <a:latin typeface="Cambria Math" panose="02040503050406030204" pitchFamily="18" charset="0"/>
                          </a:rPr>
                          <m:t>𝑑</m:t>
                        </m:r>
                      </m:e>
                      <m:sub>
                        <m:r>
                          <m:rPr>
                            <m:sty m:val="p"/>
                          </m:rPr>
                          <a:rPr lang="en-US" altLang="zh-CN" sz="3000" i="1" spc="-10">
                            <a:latin typeface="Cambria Math" panose="02040503050406030204" pitchFamily="18" charset="0"/>
                          </a:rPr>
                          <m:t>VC</m:t>
                        </m:r>
                      </m:sub>
                      <m:sup>
                        <m:r>
                          <a:rPr lang="zh-CN" altLang="en-US" sz="3000" b="0" i="1" spc="-10" smtClean="0">
                            <a:latin typeface="Cambria Math" panose="02040503050406030204" pitchFamily="18" charset="0"/>
                          </a:rPr>
                          <m:t>∗</m:t>
                        </m:r>
                      </m:sup>
                    </m:sSubSup>
                  </m:oMath>
                </a14:m>
                <a:r>
                  <a:rPr lang="en-CN" sz="3000" dirty="0"/>
                  <a:t>是中间某个值</a:t>
                </a:r>
              </a:p>
            </p:txBody>
          </p:sp>
        </mc:Choice>
        <mc:Fallback xmlns="">
          <p:sp>
            <p:nvSpPr>
              <p:cNvPr id="14" name="TextBox 13">
                <a:extLst>
                  <a:ext uri="{FF2B5EF4-FFF2-40B4-BE49-F238E27FC236}">
                    <a16:creationId xmlns:a16="http://schemas.microsoft.com/office/drawing/2014/main" id="{3CCDC358-2282-6B4D-8F17-E0558CDF246B}"/>
                  </a:ext>
                </a:extLst>
              </p:cNvPr>
              <p:cNvSpPr txBox="1">
                <a:spLocks noRot="1" noChangeAspect="1" noMove="1" noResize="1" noEditPoints="1" noAdjustHandles="1" noChangeArrowheads="1" noChangeShapeType="1" noTextEdit="1"/>
              </p:cNvSpPr>
              <p:nvPr/>
            </p:nvSpPr>
            <p:spPr>
              <a:xfrm>
                <a:off x="5795888" y="5415437"/>
                <a:ext cx="4698609" cy="553998"/>
              </a:xfrm>
              <a:prstGeom prst="rect">
                <a:avLst/>
              </a:prstGeom>
              <a:blipFill>
                <a:blip r:embed="rId9"/>
                <a:stretch>
                  <a:fillRect l="-2695" t="-13636" r="-2156" b="-34091"/>
                </a:stretch>
              </a:blipFill>
            </p:spPr>
            <p:txBody>
              <a:bodyPr/>
              <a:lstStyle/>
              <a:p>
                <a:r>
                  <a:rPr lang="en-CN">
                    <a:noFill/>
                  </a:rPr>
                  <a:t> </a:t>
                </a:r>
              </a:p>
            </p:txBody>
          </p:sp>
        </mc:Fallback>
      </mc:AlternateContent>
    </p:spTree>
    <p:extLst>
      <p:ext uri="{BB962C8B-B14F-4D97-AF65-F5344CB8AC3E}">
        <p14:creationId xmlns:p14="http://schemas.microsoft.com/office/powerpoint/2010/main" val="38091701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8945339" cy="426497"/>
          </a:xfrm>
        </p:spPr>
        <p:txBody>
          <a:bodyPr/>
          <a:lstStyle/>
          <a:p>
            <a:pPr marL="0" indent="0">
              <a:buNone/>
            </a:pPr>
            <a:r>
              <a:rPr lang="en-US" altLang="zh-CN" sz="4000" dirty="0"/>
              <a:t>3</a:t>
            </a:r>
            <a:r>
              <a:rPr lang="zh-CN" altLang="en-US" sz="4000" dirty="0"/>
              <a:t>、</a:t>
            </a:r>
            <a:r>
              <a:rPr lang="en-US" altLang="zh-CN" sz="4000" dirty="0"/>
              <a:t>VC</a:t>
            </a:r>
            <a:r>
              <a:rPr lang="zh-CN" altLang="en-US" sz="4000" dirty="0"/>
              <a:t>维理论与模型复杂性</a:t>
            </a:r>
          </a:p>
        </p:txBody>
      </p:sp>
      <mc:AlternateContent xmlns:mc="http://schemas.openxmlformats.org/markup-compatibility/2006" xmlns:a14="http://schemas.microsoft.com/office/drawing/2010/main">
        <mc:Choice Requires="a14">
          <p:sp>
            <p:nvSpPr>
              <p:cNvPr id="10" name="文本框 119">
                <a:extLst>
                  <a:ext uri="{FF2B5EF4-FFF2-40B4-BE49-F238E27FC236}">
                    <a16:creationId xmlns:a16="http://schemas.microsoft.com/office/drawing/2014/main" id="{C82FE625-446F-2640-A516-3D9673468E47}"/>
                  </a:ext>
                </a:extLst>
              </p:cNvPr>
              <p:cNvSpPr txBox="1"/>
              <p:nvPr/>
            </p:nvSpPr>
            <p:spPr>
              <a:xfrm>
                <a:off x="394037" y="1073741"/>
                <a:ext cx="11178369" cy="632161"/>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solidFill>
                      <a:schemeClr val="accent1"/>
                    </a:solidFill>
                    <a:latin typeface="+mn-ea"/>
                  </a:rPr>
                  <a:t>测验</a:t>
                </a:r>
                <a:r>
                  <a:rPr lang="zh-CN" altLang="en-US" sz="3200" spc="-10" dirty="0">
                    <a:solidFill>
                      <a:schemeClr val="accent1"/>
                    </a:solidFill>
                    <a:latin typeface="+mn-ea"/>
                  </a:rPr>
                  <a:t>：</a:t>
                </a:r>
                <a:r>
                  <a:rPr lang="zh-CN" altLang="en-US" sz="3200" spc="-10" dirty="0">
                    <a:latin typeface="+mn-ea"/>
                  </a:rPr>
                  <a:t>若</a:t>
                </a:r>
                <a14:m>
                  <m:oMath xmlns:m="http://schemas.openxmlformats.org/officeDocument/2006/math">
                    <m:sSub>
                      <m:sSubPr>
                        <m:ctrlPr>
                          <a:rPr lang="en-US" altLang="zh-CN" sz="3200" i="1" spc="-10" dirty="0" smtClean="0">
                            <a:latin typeface="Cambria Math" panose="02040503050406030204" pitchFamily="18" charset="0"/>
                          </a:rPr>
                        </m:ctrlPr>
                      </m:sSubPr>
                      <m:e>
                        <m:r>
                          <a:rPr lang="en-US" altLang="zh-CN" sz="3200" b="0" i="1" spc="-10" dirty="0" smtClean="0">
                            <a:latin typeface="Cambria Math" panose="02040503050406030204" pitchFamily="18" charset="0"/>
                          </a:rPr>
                          <m:t>𝑑</m:t>
                        </m:r>
                      </m:e>
                      <m:sub>
                        <m:r>
                          <a:rPr lang="en-US" altLang="zh-CN" sz="3200" b="0" i="1" spc="-10" dirty="0" smtClean="0">
                            <a:latin typeface="Cambria Math" panose="02040503050406030204" pitchFamily="18" charset="0"/>
                          </a:rPr>
                          <m:t>𝑉𝐶</m:t>
                        </m:r>
                      </m:sub>
                    </m:sSub>
                    <m:r>
                      <a:rPr lang="en-US" altLang="zh-CN" sz="3200" b="0" i="1" spc="-10" dirty="0" smtClean="0">
                        <a:latin typeface="Cambria Math" panose="02040503050406030204" pitchFamily="18" charset="0"/>
                        <a:ea typeface="Cambria Math" panose="02040503050406030204" pitchFamily="18" charset="0"/>
                      </a:rPr>
                      <m:t>≤</m:t>
                    </m:r>
                    <m:r>
                      <a:rPr lang="en-US" altLang="zh-CN" sz="3200" b="0" i="1" spc="-10" dirty="0" smtClean="0">
                        <a:latin typeface="Cambria Math" panose="02040503050406030204" pitchFamily="18" charset="0"/>
                      </a:rPr>
                      <m:t>𝑑</m:t>
                    </m:r>
                    <m:r>
                      <a:rPr lang="en-US" altLang="zh-CN" sz="3200" b="0" i="1" spc="-10" dirty="0" smtClean="0">
                        <a:latin typeface="Cambria Math" panose="02040503050406030204" pitchFamily="18" charset="0"/>
                      </a:rPr>
                      <m:t>+1</m:t>
                    </m:r>
                  </m:oMath>
                </a14:m>
                <a:r>
                  <a:rPr lang="zh-CN" altLang="en-US" sz="3200" spc="-10" dirty="0">
                    <a:latin typeface="+mn-ea"/>
                  </a:rPr>
                  <a:t>，下面哪个说法是正确的？</a:t>
                </a:r>
                <a:endParaRPr lang="en-US" altLang="zh-CN" sz="3200" spc="-10" dirty="0">
                  <a:latin typeface="+mn-ea"/>
                </a:endParaRPr>
              </a:p>
            </p:txBody>
          </p:sp>
        </mc:Choice>
        <mc:Fallback xmlns="">
          <p:sp>
            <p:nvSpPr>
              <p:cNvPr id="10" name="文本框 119">
                <a:extLst>
                  <a:ext uri="{FF2B5EF4-FFF2-40B4-BE49-F238E27FC236}">
                    <a16:creationId xmlns:a16="http://schemas.microsoft.com/office/drawing/2014/main" id="{C82FE625-446F-2640-A516-3D9673468E47}"/>
                  </a:ext>
                </a:extLst>
              </p:cNvPr>
              <p:cNvSpPr txBox="1">
                <a:spLocks noRot="1" noChangeAspect="1" noMove="1" noResize="1" noEditPoints="1" noAdjustHandles="1" noChangeArrowheads="1" noChangeShapeType="1" noTextEdit="1"/>
              </p:cNvSpPr>
              <p:nvPr/>
            </p:nvSpPr>
            <p:spPr>
              <a:xfrm>
                <a:off x="394037" y="1073741"/>
                <a:ext cx="11178369" cy="632161"/>
              </a:xfrm>
              <a:prstGeom prst="rect">
                <a:avLst/>
              </a:prstGeom>
              <a:blipFill>
                <a:blip r:embed="rId3"/>
                <a:stretch>
                  <a:fillRect l="-1249"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19">
                <a:extLst>
                  <a:ext uri="{FF2B5EF4-FFF2-40B4-BE49-F238E27FC236}">
                    <a16:creationId xmlns:a16="http://schemas.microsoft.com/office/drawing/2014/main" id="{198EBE68-B593-2D46-8E48-C8F052494BE4}"/>
                  </a:ext>
                </a:extLst>
              </p:cNvPr>
              <p:cNvSpPr txBox="1"/>
              <p:nvPr/>
            </p:nvSpPr>
            <p:spPr>
              <a:xfrm>
                <a:off x="1121861" y="1961908"/>
                <a:ext cx="9408027" cy="633187"/>
              </a:xfrm>
              <a:prstGeom prst="rect">
                <a:avLst/>
              </a:prstGeom>
              <a:noFill/>
            </p:spPr>
            <p:txBody>
              <a:bodyPr wrap="square" rtlCol="0">
                <a:spAutoFit/>
              </a:bodyPr>
              <a:lstStyle/>
              <a:p>
                <a:pPr>
                  <a:lnSpc>
                    <a:spcPct val="120000"/>
                  </a:lnSpc>
                </a:pPr>
                <a:r>
                  <a:rPr lang="en-US" altLang="zh-CN" sz="3200" spc="-10" dirty="0">
                    <a:latin typeface="+mn-ea"/>
                  </a:rPr>
                  <a:t>A</a:t>
                </a:r>
                <a:r>
                  <a:rPr lang="zh-CN" altLang="en-US" sz="3200" spc="-10" dirty="0">
                    <a:latin typeface="+mn-ea"/>
                  </a:rPr>
                  <a:t>、</a:t>
                </a:r>
                <a:r>
                  <a:rPr lang="zh-CN" altLang="en-CN" sz="3200" spc="-10" dirty="0">
                    <a:latin typeface="+mn-ea"/>
                  </a:rPr>
                  <a:t>存在</a:t>
                </a:r>
                <a:r>
                  <a:rPr lang="zh-CN" altLang="en-US" sz="3200" spc="-10" dirty="0">
                    <a:latin typeface="+mn-ea"/>
                  </a:rPr>
                  <a:t>某个或某些</a:t>
                </a:r>
                <a14:m>
                  <m:oMath xmlns:m="http://schemas.openxmlformats.org/officeDocument/2006/math">
                    <m:r>
                      <a:rPr lang="en-US" altLang="zh-CN" sz="3200" i="1" spc="-10" dirty="0">
                        <a:latin typeface="Cambria Math" panose="02040503050406030204" pitchFamily="18" charset="0"/>
                      </a:rPr>
                      <m:t>𝑑</m:t>
                    </m:r>
                    <m:r>
                      <a:rPr lang="en-US" altLang="zh-CN" sz="3200" i="1" spc="-10" dirty="0">
                        <a:latin typeface="Cambria Math" panose="02040503050406030204" pitchFamily="18" charset="0"/>
                      </a:rPr>
                      <m:t>+1</m:t>
                    </m:r>
                  </m:oMath>
                </a14:m>
                <a:r>
                  <a:rPr lang="zh-CN" altLang="en-US" sz="3200" spc="-10" dirty="0">
                    <a:latin typeface="+mn-ea"/>
                  </a:rPr>
                  <a:t>数量的输入能被“打散”</a:t>
                </a:r>
                <a:endParaRPr lang="en-US" altLang="zh-CN" sz="3200" spc="-10" dirty="0">
                  <a:latin typeface="+mn-ea"/>
                </a:endParaRPr>
              </a:p>
            </p:txBody>
          </p:sp>
        </mc:Choice>
        <mc:Fallback xmlns="">
          <p:sp>
            <p:nvSpPr>
              <p:cNvPr id="15" name="文本框 119">
                <a:extLst>
                  <a:ext uri="{FF2B5EF4-FFF2-40B4-BE49-F238E27FC236}">
                    <a16:creationId xmlns:a16="http://schemas.microsoft.com/office/drawing/2014/main" id="{198EBE68-B593-2D46-8E48-C8F052494BE4}"/>
                  </a:ext>
                </a:extLst>
              </p:cNvPr>
              <p:cNvSpPr txBox="1">
                <a:spLocks noRot="1" noChangeAspect="1" noMove="1" noResize="1" noEditPoints="1" noAdjustHandles="1" noChangeArrowheads="1" noChangeShapeType="1" noTextEdit="1"/>
              </p:cNvSpPr>
              <p:nvPr/>
            </p:nvSpPr>
            <p:spPr>
              <a:xfrm>
                <a:off x="1121861" y="1961908"/>
                <a:ext cx="9408027" cy="633187"/>
              </a:xfrm>
              <a:prstGeom prst="rect">
                <a:avLst/>
              </a:prstGeom>
              <a:blipFill>
                <a:blip r:embed="rId4"/>
                <a:stretch>
                  <a:fillRect l="-1619"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本框 119">
                <a:extLst>
                  <a:ext uri="{FF2B5EF4-FFF2-40B4-BE49-F238E27FC236}">
                    <a16:creationId xmlns:a16="http://schemas.microsoft.com/office/drawing/2014/main" id="{33540C8E-05BF-754B-9430-F71FC9CF5CB0}"/>
                  </a:ext>
                </a:extLst>
              </p:cNvPr>
              <p:cNvSpPr txBox="1"/>
              <p:nvPr/>
            </p:nvSpPr>
            <p:spPr>
              <a:xfrm>
                <a:off x="1121860" y="2795813"/>
                <a:ext cx="8775787" cy="633187"/>
              </a:xfrm>
              <a:prstGeom prst="rect">
                <a:avLst/>
              </a:prstGeom>
              <a:noFill/>
            </p:spPr>
            <p:txBody>
              <a:bodyPr wrap="square" rtlCol="0">
                <a:spAutoFit/>
              </a:bodyPr>
              <a:lstStyle/>
              <a:p>
                <a:pPr>
                  <a:lnSpc>
                    <a:spcPct val="120000"/>
                  </a:lnSpc>
                </a:pPr>
                <a:r>
                  <a:rPr lang="en-US" altLang="zh-CN" sz="3200" spc="-10" dirty="0">
                    <a:latin typeface="+mn-ea"/>
                  </a:rPr>
                  <a:t>B</a:t>
                </a:r>
                <a:r>
                  <a:rPr lang="zh-CN" altLang="en-US" sz="3200" spc="-10" dirty="0">
                    <a:latin typeface="+mn-ea"/>
                  </a:rPr>
                  <a:t>、任何数量为</a:t>
                </a:r>
                <a14:m>
                  <m:oMath xmlns:m="http://schemas.openxmlformats.org/officeDocument/2006/math">
                    <m:r>
                      <a:rPr lang="en-US" altLang="zh-CN" sz="3200" i="1" spc="-10" dirty="0">
                        <a:latin typeface="Cambria Math" panose="02040503050406030204" pitchFamily="18" charset="0"/>
                      </a:rPr>
                      <m:t>𝑑</m:t>
                    </m:r>
                    <m:r>
                      <a:rPr lang="en-US" altLang="zh-CN" sz="3200" i="1" spc="-10" dirty="0">
                        <a:latin typeface="Cambria Math" panose="02040503050406030204" pitchFamily="18" charset="0"/>
                      </a:rPr>
                      <m:t>+1</m:t>
                    </m:r>
                  </m:oMath>
                </a14:m>
                <a:r>
                  <a:rPr lang="zh-CN" altLang="en-US" sz="3200" spc="-10" dirty="0">
                    <a:latin typeface="+mn-ea"/>
                  </a:rPr>
                  <a:t>的输入都能被“打散”</a:t>
                </a:r>
                <a:endParaRPr lang="en-US" altLang="zh-CN" sz="3200" spc="-10" dirty="0">
                  <a:latin typeface="+mn-ea"/>
                </a:endParaRPr>
              </a:p>
            </p:txBody>
          </p:sp>
        </mc:Choice>
        <mc:Fallback xmlns="">
          <p:sp>
            <p:nvSpPr>
              <p:cNvPr id="16" name="文本框 119">
                <a:extLst>
                  <a:ext uri="{FF2B5EF4-FFF2-40B4-BE49-F238E27FC236}">
                    <a16:creationId xmlns:a16="http://schemas.microsoft.com/office/drawing/2014/main" id="{33540C8E-05BF-754B-9430-F71FC9CF5CB0}"/>
                  </a:ext>
                </a:extLst>
              </p:cNvPr>
              <p:cNvSpPr txBox="1">
                <a:spLocks noRot="1" noChangeAspect="1" noMove="1" noResize="1" noEditPoints="1" noAdjustHandles="1" noChangeArrowheads="1" noChangeShapeType="1" noTextEdit="1"/>
              </p:cNvSpPr>
              <p:nvPr/>
            </p:nvSpPr>
            <p:spPr>
              <a:xfrm>
                <a:off x="1121860" y="2795813"/>
                <a:ext cx="8775787" cy="633187"/>
              </a:xfrm>
              <a:prstGeom prst="rect">
                <a:avLst/>
              </a:prstGeom>
              <a:blipFill>
                <a:blip r:embed="rId5"/>
                <a:stretch>
                  <a:fillRect l="-1734" t="-588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7" name="文本框 119">
                <a:extLst>
                  <a:ext uri="{FF2B5EF4-FFF2-40B4-BE49-F238E27FC236}">
                    <a16:creationId xmlns:a16="http://schemas.microsoft.com/office/drawing/2014/main" id="{EEF7A955-DAE5-044A-B498-AEAF5C34CEE1}"/>
                  </a:ext>
                </a:extLst>
              </p:cNvPr>
              <p:cNvSpPr txBox="1"/>
              <p:nvPr/>
            </p:nvSpPr>
            <p:spPr>
              <a:xfrm>
                <a:off x="1121861" y="3629718"/>
                <a:ext cx="9408027" cy="633187"/>
              </a:xfrm>
              <a:prstGeom prst="rect">
                <a:avLst/>
              </a:prstGeom>
              <a:noFill/>
            </p:spPr>
            <p:txBody>
              <a:bodyPr wrap="square" rtlCol="0">
                <a:spAutoFit/>
              </a:bodyPr>
              <a:lstStyle/>
              <a:p>
                <a:pPr>
                  <a:lnSpc>
                    <a:spcPct val="120000"/>
                  </a:lnSpc>
                </a:pPr>
                <a:r>
                  <a:rPr lang="en-US" altLang="zh-CN" sz="3200" spc="-10" dirty="0">
                    <a:latin typeface="+mn-ea"/>
                  </a:rPr>
                  <a:t>C</a:t>
                </a:r>
                <a:r>
                  <a:rPr lang="zh-CN" altLang="en-US" sz="3200" spc="-10" dirty="0">
                    <a:latin typeface="+mn-ea"/>
                  </a:rPr>
                  <a:t>、</a:t>
                </a:r>
                <a:r>
                  <a:rPr lang="zh-CN" altLang="en-CN" sz="3200" spc="-10" dirty="0">
                    <a:latin typeface="+mn-ea"/>
                  </a:rPr>
                  <a:t>存在</a:t>
                </a:r>
                <a:r>
                  <a:rPr lang="zh-CN" altLang="en-US" sz="3200" spc="-10" dirty="0">
                    <a:latin typeface="+mn-ea"/>
                  </a:rPr>
                  <a:t>某个或某些</a:t>
                </a:r>
                <a14:m>
                  <m:oMath xmlns:m="http://schemas.openxmlformats.org/officeDocument/2006/math">
                    <m:r>
                      <a:rPr lang="en-US" altLang="zh-CN" sz="3200" i="1" spc="-10" dirty="0">
                        <a:latin typeface="Cambria Math" panose="02040503050406030204" pitchFamily="18" charset="0"/>
                      </a:rPr>
                      <m:t>𝑑</m:t>
                    </m:r>
                    <m:r>
                      <a:rPr lang="en-US" altLang="zh-CN" sz="3200" i="1" spc="-10" dirty="0">
                        <a:latin typeface="Cambria Math" panose="02040503050406030204" pitchFamily="18" charset="0"/>
                      </a:rPr>
                      <m:t>+2</m:t>
                    </m:r>
                  </m:oMath>
                </a14:m>
                <a:r>
                  <a:rPr lang="zh-CN" altLang="en-US" sz="3200" spc="-10" dirty="0">
                    <a:latin typeface="+mn-ea"/>
                  </a:rPr>
                  <a:t>数量的输入不能被“打散”</a:t>
                </a:r>
                <a:endParaRPr lang="en-US" altLang="zh-CN" sz="3200" spc="-10" dirty="0">
                  <a:latin typeface="+mn-ea"/>
                </a:endParaRPr>
              </a:p>
            </p:txBody>
          </p:sp>
        </mc:Choice>
        <mc:Fallback xmlns="">
          <p:sp>
            <p:nvSpPr>
              <p:cNvPr id="17" name="文本框 119">
                <a:extLst>
                  <a:ext uri="{FF2B5EF4-FFF2-40B4-BE49-F238E27FC236}">
                    <a16:creationId xmlns:a16="http://schemas.microsoft.com/office/drawing/2014/main" id="{EEF7A955-DAE5-044A-B498-AEAF5C34CEE1}"/>
                  </a:ext>
                </a:extLst>
              </p:cNvPr>
              <p:cNvSpPr txBox="1">
                <a:spLocks noRot="1" noChangeAspect="1" noMove="1" noResize="1" noEditPoints="1" noAdjustHandles="1" noChangeArrowheads="1" noChangeShapeType="1" noTextEdit="1"/>
              </p:cNvSpPr>
              <p:nvPr/>
            </p:nvSpPr>
            <p:spPr>
              <a:xfrm>
                <a:off x="1121861" y="3629718"/>
                <a:ext cx="9408027" cy="633187"/>
              </a:xfrm>
              <a:prstGeom prst="rect">
                <a:avLst/>
              </a:prstGeom>
              <a:blipFill>
                <a:blip r:embed="rId6"/>
                <a:stretch>
                  <a:fillRect l="-1619" t="-3922" r="-6073"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本框 119">
                <a:extLst>
                  <a:ext uri="{FF2B5EF4-FFF2-40B4-BE49-F238E27FC236}">
                    <a16:creationId xmlns:a16="http://schemas.microsoft.com/office/drawing/2014/main" id="{BA39D594-A402-C64F-B76D-D24721BA7FCF}"/>
                  </a:ext>
                </a:extLst>
              </p:cNvPr>
              <p:cNvSpPr txBox="1"/>
              <p:nvPr/>
            </p:nvSpPr>
            <p:spPr>
              <a:xfrm>
                <a:off x="1121860" y="4463623"/>
                <a:ext cx="8775787" cy="633187"/>
              </a:xfrm>
              <a:prstGeom prst="rect">
                <a:avLst/>
              </a:prstGeom>
              <a:noFill/>
            </p:spPr>
            <p:txBody>
              <a:bodyPr wrap="square" rtlCol="0">
                <a:spAutoFit/>
              </a:bodyPr>
              <a:lstStyle/>
              <a:p>
                <a:pPr>
                  <a:lnSpc>
                    <a:spcPct val="120000"/>
                  </a:lnSpc>
                </a:pPr>
                <a:r>
                  <a:rPr lang="en-US" altLang="zh-CN" sz="3200" spc="-10" dirty="0">
                    <a:latin typeface="+mn-ea"/>
                  </a:rPr>
                  <a:t>D</a:t>
                </a:r>
                <a:r>
                  <a:rPr lang="zh-CN" altLang="en-US" sz="3200" spc="-10" dirty="0">
                    <a:latin typeface="+mn-ea"/>
                  </a:rPr>
                  <a:t>、任何数量为</a:t>
                </a:r>
                <a14:m>
                  <m:oMath xmlns:m="http://schemas.openxmlformats.org/officeDocument/2006/math">
                    <m:r>
                      <a:rPr lang="en-US" altLang="zh-CN" sz="3200" i="1" spc="-10" dirty="0">
                        <a:latin typeface="Cambria Math" panose="02040503050406030204" pitchFamily="18" charset="0"/>
                      </a:rPr>
                      <m:t>𝑑</m:t>
                    </m:r>
                    <m:r>
                      <a:rPr lang="en-US" altLang="zh-CN" sz="3200" i="1" spc="-10" dirty="0">
                        <a:latin typeface="Cambria Math" panose="02040503050406030204" pitchFamily="18" charset="0"/>
                      </a:rPr>
                      <m:t>+2</m:t>
                    </m:r>
                  </m:oMath>
                </a14:m>
                <a:r>
                  <a:rPr lang="zh-CN" altLang="en-US" sz="3200" spc="-10" dirty="0">
                    <a:latin typeface="+mn-ea"/>
                  </a:rPr>
                  <a:t>的输入都不能被“打散”</a:t>
                </a:r>
                <a:endParaRPr lang="en-US" altLang="zh-CN" sz="3200" spc="-10" dirty="0">
                  <a:latin typeface="+mn-ea"/>
                </a:endParaRPr>
              </a:p>
            </p:txBody>
          </p:sp>
        </mc:Choice>
        <mc:Fallback xmlns="">
          <p:sp>
            <p:nvSpPr>
              <p:cNvPr id="18" name="文本框 119">
                <a:extLst>
                  <a:ext uri="{FF2B5EF4-FFF2-40B4-BE49-F238E27FC236}">
                    <a16:creationId xmlns:a16="http://schemas.microsoft.com/office/drawing/2014/main" id="{BA39D594-A402-C64F-B76D-D24721BA7FCF}"/>
                  </a:ext>
                </a:extLst>
              </p:cNvPr>
              <p:cNvSpPr txBox="1">
                <a:spLocks noRot="1" noChangeAspect="1" noMove="1" noResize="1" noEditPoints="1" noAdjustHandles="1" noChangeArrowheads="1" noChangeShapeType="1" noTextEdit="1"/>
              </p:cNvSpPr>
              <p:nvPr/>
            </p:nvSpPr>
            <p:spPr>
              <a:xfrm>
                <a:off x="1121860" y="4463623"/>
                <a:ext cx="8775787" cy="633187"/>
              </a:xfrm>
              <a:prstGeom prst="rect">
                <a:avLst/>
              </a:prstGeom>
              <a:blipFill>
                <a:blip r:embed="rId7"/>
                <a:stretch>
                  <a:fillRect l="-1734" t="-3922" b="-31373"/>
                </a:stretch>
              </a:blipFill>
            </p:spPr>
            <p:txBody>
              <a:bodyPr/>
              <a:lstStyle/>
              <a:p>
                <a:r>
                  <a:rPr lang="en-CN">
                    <a:noFill/>
                  </a:rPr>
                  <a:t> </a:t>
                </a:r>
              </a:p>
            </p:txBody>
          </p:sp>
        </mc:Fallback>
      </mc:AlternateContent>
      <p:sp>
        <p:nvSpPr>
          <p:cNvPr id="19" name="Text Box 314">
            <a:extLst>
              <a:ext uri="{FF2B5EF4-FFF2-40B4-BE49-F238E27FC236}">
                <a16:creationId xmlns:a16="http://schemas.microsoft.com/office/drawing/2014/main" id="{741C8B64-5C32-5F4A-8341-86B627F95D16}"/>
              </a:ext>
            </a:extLst>
          </p:cNvPr>
          <p:cNvSpPr txBox="1">
            <a:spLocks noChangeArrowheads="1"/>
          </p:cNvSpPr>
          <p:nvPr/>
        </p:nvSpPr>
        <p:spPr bwMode="auto">
          <a:xfrm>
            <a:off x="394037" y="4463623"/>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2343979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1000" fill="hold"/>
                                        <p:tgtEl>
                                          <p:spTgt spid="19"/>
                                        </p:tgtEl>
                                        <p:attrNameLst>
                                          <p:attrName>ppt_w</p:attrName>
                                        </p:attrNameLst>
                                      </p:cBhvr>
                                      <p:tavLst>
                                        <p:tav tm="0">
                                          <p:val>
                                            <p:strVal val="#ppt_w*0.70"/>
                                          </p:val>
                                        </p:tav>
                                        <p:tav tm="100000">
                                          <p:val>
                                            <p:strVal val="#ppt_w"/>
                                          </p:val>
                                        </p:tav>
                                      </p:tavLst>
                                    </p:anim>
                                    <p:anim calcmode="lin" valueType="num">
                                      <p:cBhvr>
                                        <p:cTn id="8" dur="1000" fill="hold"/>
                                        <p:tgtEl>
                                          <p:spTgt spid="19"/>
                                        </p:tgtEl>
                                        <p:attrNameLst>
                                          <p:attrName>ppt_h</p:attrName>
                                        </p:attrNameLst>
                                      </p:cBhvr>
                                      <p:tavLst>
                                        <p:tav tm="0">
                                          <p:val>
                                            <p:strVal val="#ppt_h"/>
                                          </p:val>
                                        </p:tav>
                                        <p:tav tm="100000">
                                          <p:val>
                                            <p:strVal val="#ppt_h"/>
                                          </p:val>
                                        </p:tav>
                                      </p:tavLst>
                                    </p:anim>
                                    <p:animEffect transition="in" filter="fade">
                                      <p:cBhvr>
                                        <p:cTn id="9"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5810689" cy="426497"/>
          </a:xfrm>
        </p:spPr>
        <p:txBody>
          <a:bodyPr/>
          <a:lstStyle/>
          <a:p>
            <a:pPr marL="0" indent="0">
              <a:buNone/>
            </a:pPr>
            <a:r>
              <a:rPr lang="zh-CN" altLang="en-CN" sz="4000" dirty="0"/>
              <a:t>本章小结</a:t>
            </a:r>
            <a:endParaRPr lang="zh-CN" altLang="en-US" sz="4000" dirty="0"/>
          </a:p>
        </p:txBody>
      </p:sp>
      <mc:AlternateContent xmlns:mc="http://schemas.openxmlformats.org/markup-compatibility/2006" xmlns:a14="http://schemas.microsoft.com/office/drawing/2010/main">
        <mc:Choice Requires="a14">
          <p:sp>
            <p:nvSpPr>
              <p:cNvPr id="5" name="文本框 119">
                <a:extLst>
                  <a:ext uri="{FF2B5EF4-FFF2-40B4-BE49-F238E27FC236}">
                    <a16:creationId xmlns:a16="http://schemas.microsoft.com/office/drawing/2014/main" id="{F9260F1B-80EE-FD47-A38C-FCE2E775FA7B}"/>
                  </a:ext>
                </a:extLst>
              </p:cNvPr>
              <p:cNvSpPr txBox="1"/>
              <p:nvPr/>
            </p:nvSpPr>
            <p:spPr>
              <a:xfrm>
                <a:off x="305105" y="957101"/>
                <a:ext cx="11939217" cy="633187"/>
              </a:xfrm>
              <a:prstGeom prst="rect">
                <a:avLst/>
              </a:prstGeom>
              <a:noFill/>
            </p:spPr>
            <p:txBody>
              <a:bodyPr wrap="square" rtlCol="0">
                <a:spAutoFit/>
              </a:bodyPr>
              <a:lstStyle/>
              <a:p>
                <a:pPr marL="457200" indent="-457200">
                  <a:lnSpc>
                    <a:spcPct val="120000"/>
                  </a:lnSpc>
                  <a:buFont typeface="Wingdings" pitchFamily="2" charset="2"/>
                  <a:buChar char="q"/>
                </a:pPr>
                <a:r>
                  <a:rPr lang="zh-CN" altLang="en-US" sz="3200" spc="-10" dirty="0">
                    <a:latin typeface="+mn-ea"/>
                  </a:rPr>
                  <a:t>机器可学习性分析：</a:t>
                </a:r>
                <a14:m>
                  <m:oMath xmlns:m="http://schemas.openxmlformats.org/officeDocument/2006/math">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out</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m:rPr>
                            <m:sty m:val="p"/>
                          </m:rPr>
                          <a:rPr lang="en-US" altLang="zh-CN" sz="3200" i="1" spc="-10">
                            <a:solidFill>
                              <a:schemeClr val="accent1"/>
                            </a:solidFill>
                            <a:latin typeface="Cambria Math" panose="02040503050406030204" pitchFamily="18" charset="0"/>
                          </a:rPr>
                          <m:t>in</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r>
                      <a:rPr lang="en-US" altLang="zh-CN" sz="3200" b="0" i="0" spc="-10" smtClean="0">
                        <a:solidFill>
                          <a:schemeClr val="accent1"/>
                        </a:solidFill>
                        <a:latin typeface="Cambria Math" panose="02040503050406030204" pitchFamily="18" charset="0"/>
                        <a:ea typeface="Cambria Math" panose="02040503050406030204" pitchFamily="18" charset="0"/>
                      </a:rPr>
                      <m:t>0</m:t>
                    </m:r>
                  </m:oMath>
                </a14:m>
                <a:endParaRPr lang="en-US" altLang="zh-CN" sz="3200" spc="-10" dirty="0">
                  <a:latin typeface="+mn-ea"/>
                </a:endParaRPr>
              </a:p>
            </p:txBody>
          </p:sp>
        </mc:Choice>
        <mc:Fallback xmlns="">
          <p:sp>
            <p:nvSpPr>
              <p:cNvPr id="5" name="文本框 119">
                <a:extLst>
                  <a:ext uri="{FF2B5EF4-FFF2-40B4-BE49-F238E27FC236}">
                    <a16:creationId xmlns:a16="http://schemas.microsoft.com/office/drawing/2014/main" id="{F9260F1B-80EE-FD47-A38C-FCE2E775FA7B}"/>
                  </a:ext>
                </a:extLst>
              </p:cNvPr>
              <p:cNvSpPr txBox="1">
                <a:spLocks noRot="1" noChangeAspect="1" noMove="1" noResize="1" noEditPoints="1" noAdjustHandles="1" noChangeArrowheads="1" noChangeShapeType="1" noTextEdit="1"/>
              </p:cNvSpPr>
              <p:nvPr/>
            </p:nvSpPr>
            <p:spPr>
              <a:xfrm>
                <a:off x="305105" y="957101"/>
                <a:ext cx="11939217" cy="633187"/>
              </a:xfrm>
              <a:prstGeom prst="rect">
                <a:avLst/>
              </a:prstGeom>
              <a:blipFill>
                <a:blip r:embed="rId3"/>
                <a:stretch>
                  <a:fillRect l="-1275" t="-3922" b="-3137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114DD10A-8A9E-B648-9D68-0B3B00B1B36B}"/>
                  </a:ext>
                </a:extLst>
              </p:cNvPr>
              <p:cNvSpPr txBox="1"/>
              <p:nvPr/>
            </p:nvSpPr>
            <p:spPr>
              <a:xfrm>
                <a:off x="853745" y="1739007"/>
                <a:ext cx="11390577" cy="1223092"/>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当假设空间规模</a:t>
                </a:r>
                <a14:m>
                  <m:oMath xmlns:m="http://schemas.openxmlformats.org/officeDocument/2006/math">
                    <m:r>
                      <a:rPr lang="en-US" altLang="zh-CN" sz="3200" b="0" i="1" spc="-10" smtClean="0">
                        <a:solidFill>
                          <a:schemeClr val="accent1"/>
                        </a:solidFill>
                        <a:latin typeface="Cambria Math" panose="02040503050406030204" pitchFamily="18" charset="0"/>
                      </a:rPr>
                      <m:t>𝑀</m:t>
                    </m:r>
                  </m:oMath>
                </a14:m>
                <a:r>
                  <a:rPr lang="zh-CN" altLang="en-CN" sz="3200" spc="-10" dirty="0">
                    <a:latin typeface="+mn-ea"/>
                  </a:rPr>
                  <a:t>有限时</a:t>
                </a:r>
                <a:r>
                  <a:rPr lang="zh-CN" altLang="en-US" sz="3200" spc="-10" dirty="0">
                    <a:latin typeface="+mn-ea"/>
                  </a:rPr>
                  <a:t>，由</a:t>
                </a:r>
                <a:r>
                  <a:rPr lang="zh-CN" altLang="en-US" sz="3200" spc="-10" dirty="0">
                    <a:solidFill>
                      <a:srgbClr val="FF0000"/>
                    </a:solidFill>
                    <a:latin typeface="+mn-ea"/>
                  </a:rPr>
                  <a:t>霍夫定不等式</a:t>
                </a:r>
                <a14:m>
                  <m:oMath xmlns:m="http://schemas.openxmlformats.org/officeDocument/2006/math">
                    <m:r>
                      <a:rPr lang="en-US" altLang="zh-CN" sz="3200" b="0" i="1" spc="-10">
                        <a:latin typeface="Cambria Math" panose="02040503050406030204" pitchFamily="18" charset="0"/>
                      </a:rPr>
                      <m:t>𝑃</m:t>
                    </m:r>
                    <m:d>
                      <m:dPr>
                        <m:ctrlPr>
                          <a:rPr lang="en-US" altLang="zh-CN" sz="3200" i="1" spc="-10">
                            <a:latin typeface="Cambria Math" panose="02040503050406030204" pitchFamily="18" charset="0"/>
                          </a:rPr>
                        </m:ctrlPr>
                      </m:dPr>
                      <m:e>
                        <m:d>
                          <m:dPr>
                            <m:begChr m:val="|"/>
                            <m:endChr m:val="|"/>
                            <m:ctrlPr>
                              <a:rPr lang="en-US" altLang="zh-CN" sz="3200" i="1" spc="-10">
                                <a:latin typeface="Cambria Math" panose="02040503050406030204" pitchFamily="18" charset="0"/>
                              </a:rPr>
                            </m:ctrlPr>
                          </m:dPr>
                          <m:e>
                            <m:sSub>
                              <m:sSubPr>
                                <m:ctrlPr>
                                  <a:rPr lang="en-US" altLang="zh-CN" sz="3200" i="1" spc="-10">
                                    <a:latin typeface="Cambria Math" panose="02040503050406030204" pitchFamily="18" charset="0"/>
                                  </a:rPr>
                                </m:ctrlPr>
                              </m:sSubPr>
                              <m:e>
                                <m:r>
                                  <a:rPr lang="en-US" altLang="zh-CN" sz="3200" b="0" i="1" spc="-10">
                                    <a:latin typeface="Cambria Math" panose="02040503050406030204" pitchFamily="18" charset="0"/>
                                  </a:rPr>
                                  <m:t>𝐸</m:t>
                                </m:r>
                              </m:e>
                              <m:sub>
                                <m:r>
                                  <a:rPr lang="en-US" altLang="zh-CN" sz="3200" b="0" i="1" spc="-10">
                                    <a:latin typeface="Cambria Math" panose="02040503050406030204" pitchFamily="18" charset="0"/>
                                  </a:rPr>
                                  <m:t>𝑖𝑛</m:t>
                                </m:r>
                              </m:sub>
                            </m:sSub>
                            <m:r>
                              <a:rPr lang="en-US" altLang="zh-CN" sz="3200" b="0" i="1" spc="-10">
                                <a:latin typeface="Cambria Math" panose="02040503050406030204" pitchFamily="18" charset="0"/>
                              </a:rPr>
                              <m:t>(</m:t>
                            </m:r>
                            <m:r>
                              <a:rPr lang="en-US" altLang="zh-CN" sz="3200" b="0" i="1" spc="-10">
                                <a:latin typeface="Cambria Math" panose="02040503050406030204" pitchFamily="18" charset="0"/>
                              </a:rPr>
                              <m:t>h</m:t>
                            </m:r>
                            <m:r>
                              <a:rPr lang="en-US" altLang="zh-CN" sz="3200" b="0" i="1" spc="-10">
                                <a:latin typeface="Cambria Math" panose="02040503050406030204" pitchFamily="18" charset="0"/>
                              </a:rPr>
                              <m:t>)−</m:t>
                            </m:r>
                            <m:sSub>
                              <m:sSubPr>
                                <m:ctrlPr>
                                  <a:rPr lang="en-US" altLang="zh-CN" sz="3200" i="1" spc="-10">
                                    <a:latin typeface="Cambria Math" panose="02040503050406030204" pitchFamily="18" charset="0"/>
                                  </a:rPr>
                                </m:ctrlPr>
                              </m:sSubPr>
                              <m:e>
                                <m:r>
                                  <a:rPr lang="en-US" altLang="zh-CN" sz="3200" b="0" i="1" spc="-10">
                                    <a:latin typeface="Cambria Math" panose="02040503050406030204" pitchFamily="18" charset="0"/>
                                  </a:rPr>
                                  <m:t>𝐸</m:t>
                                </m:r>
                              </m:e>
                              <m:sub>
                                <m:r>
                                  <a:rPr lang="en-US" altLang="zh-CN" sz="3200" b="0" i="1" spc="-10">
                                    <a:latin typeface="Cambria Math" panose="02040503050406030204" pitchFamily="18" charset="0"/>
                                  </a:rPr>
                                  <m:t>𝑜𝑢𝑡</m:t>
                                </m:r>
                              </m:sub>
                            </m:sSub>
                            <m:r>
                              <a:rPr lang="en-US" altLang="zh-CN" sz="3200" b="0" i="1" spc="-10">
                                <a:latin typeface="Cambria Math" panose="02040503050406030204" pitchFamily="18" charset="0"/>
                              </a:rPr>
                              <m:t>(</m:t>
                            </m:r>
                            <m:r>
                              <a:rPr lang="en-US" altLang="zh-CN" sz="3200" b="0" i="1" spc="-10">
                                <a:latin typeface="Cambria Math" panose="02040503050406030204" pitchFamily="18" charset="0"/>
                              </a:rPr>
                              <m:t>h</m:t>
                            </m:r>
                            <m:r>
                              <a:rPr lang="en-US" altLang="zh-CN" sz="3200" b="0" i="1" spc="-10">
                                <a:latin typeface="Cambria Math" panose="02040503050406030204" pitchFamily="18" charset="0"/>
                              </a:rPr>
                              <m:t>)</m:t>
                            </m:r>
                          </m:e>
                        </m:d>
                        <m:r>
                          <a:rPr lang="en-US" altLang="zh-CN" sz="3200" b="0" i="1" spc="-10">
                            <a:latin typeface="Cambria Math" panose="02040503050406030204" pitchFamily="18" charset="0"/>
                          </a:rPr>
                          <m:t>&gt;</m:t>
                        </m:r>
                        <m:r>
                          <a:rPr lang="en-US" altLang="zh-CN" sz="3200" b="0" i="1" spc="-10">
                            <a:latin typeface="Cambria Math" panose="02040503050406030204" pitchFamily="18" charset="0"/>
                            <a:ea typeface="Cambria Math" panose="02040503050406030204" pitchFamily="18" charset="0"/>
                          </a:rPr>
                          <m:t>𝜀</m:t>
                        </m:r>
                      </m:e>
                    </m:d>
                    <m:r>
                      <a:rPr lang="en-US" altLang="zh-CN" sz="3200" b="0" i="1" spc="-10">
                        <a:latin typeface="Cambria Math" panose="02040503050406030204" pitchFamily="18" charset="0"/>
                        <a:ea typeface="Cambria Math" panose="02040503050406030204" pitchFamily="18" charset="0"/>
                      </a:rPr>
                      <m:t>≤</m:t>
                    </m:r>
                    <m:r>
                      <a:rPr lang="en-US" altLang="zh-CN" sz="3200" b="0" i="1" spc="-10">
                        <a:latin typeface="Cambria Math" panose="02040503050406030204" pitchFamily="18" charset="0"/>
                      </a:rPr>
                      <m:t>2</m:t>
                    </m:r>
                    <m:r>
                      <a:rPr lang="en-US" altLang="zh-CN" sz="3200" b="0" i="1" spc="-10" smtClean="0">
                        <a:solidFill>
                          <a:schemeClr val="accent1"/>
                        </a:solidFill>
                        <a:latin typeface="Cambria Math" panose="02040503050406030204" pitchFamily="18" charset="0"/>
                      </a:rPr>
                      <m:t>𝑀</m:t>
                    </m:r>
                    <m:r>
                      <m:rPr>
                        <m:sty m:val="p"/>
                      </m:rPr>
                      <a:rPr lang="en-US" altLang="zh-CN" sz="3200" b="0" i="1" spc="-10">
                        <a:latin typeface="Cambria Math" panose="02040503050406030204" pitchFamily="18" charset="0"/>
                      </a:rPr>
                      <m:t>ex</m:t>
                    </m:r>
                    <m:func>
                      <m:funcPr>
                        <m:ctrlPr>
                          <a:rPr lang="en-US" altLang="zh-CN" sz="3200" i="1" spc="-10">
                            <a:latin typeface="Cambria Math" panose="02040503050406030204" pitchFamily="18" charset="0"/>
                          </a:rPr>
                        </m:ctrlPr>
                      </m:funcPr>
                      <m:fName>
                        <m:r>
                          <m:rPr>
                            <m:sty m:val="p"/>
                          </m:rPr>
                          <a:rPr lang="en-US" altLang="zh-CN" sz="3200" b="0" i="1" spc="-10">
                            <a:latin typeface="Cambria Math" panose="02040503050406030204" pitchFamily="18" charset="0"/>
                          </a:rPr>
                          <m:t>p</m:t>
                        </m:r>
                      </m:fName>
                      <m:e>
                        <m:d>
                          <m:dPr>
                            <m:ctrlPr>
                              <a:rPr lang="en-US" altLang="zh-CN" sz="3200" i="1" spc="-10">
                                <a:latin typeface="Cambria Math" panose="02040503050406030204" pitchFamily="18" charset="0"/>
                              </a:rPr>
                            </m:ctrlPr>
                          </m:dPr>
                          <m:e>
                            <m:r>
                              <a:rPr lang="en-US" altLang="zh-CN" sz="3200" b="0" i="1" spc="-10">
                                <a:latin typeface="Cambria Math" panose="02040503050406030204" pitchFamily="18" charset="0"/>
                              </a:rPr>
                              <m:t>−2</m:t>
                            </m:r>
                            <m:sSup>
                              <m:sSupPr>
                                <m:ctrlPr>
                                  <a:rPr lang="en-US" altLang="zh-CN" sz="3200" i="1" spc="-10">
                                    <a:latin typeface="Cambria Math" panose="02040503050406030204" pitchFamily="18" charset="0"/>
                                  </a:rPr>
                                </m:ctrlPr>
                              </m:sSupPr>
                              <m:e>
                                <m:r>
                                  <a:rPr lang="en-US" altLang="zh-CN" sz="3200" b="0" i="1" spc="-10">
                                    <a:latin typeface="Cambria Math" panose="02040503050406030204" pitchFamily="18" charset="0"/>
                                    <a:ea typeface="Cambria Math" panose="02040503050406030204" pitchFamily="18" charset="0"/>
                                  </a:rPr>
                                  <m:t>𝜀</m:t>
                                </m:r>
                              </m:e>
                              <m:sup>
                                <m:r>
                                  <a:rPr lang="en-US" altLang="zh-CN" sz="3200" b="0" i="1" spc="-10">
                                    <a:latin typeface="Cambria Math" panose="02040503050406030204" pitchFamily="18" charset="0"/>
                                  </a:rPr>
                                  <m:t>2</m:t>
                                </m:r>
                              </m:sup>
                            </m:sSup>
                            <m:r>
                              <a:rPr lang="en-US" altLang="zh-CN" sz="3200" b="0" i="1" spc="-10">
                                <a:latin typeface="Cambria Math" panose="02040503050406030204" pitchFamily="18" charset="0"/>
                              </a:rPr>
                              <m:t>𝑁</m:t>
                            </m:r>
                          </m:e>
                        </m:d>
                      </m:e>
                    </m:func>
                  </m:oMath>
                </a14:m>
                <a:r>
                  <a:rPr lang="zh-CN" altLang="en-US" sz="3200" spc="-10" dirty="0">
                    <a:latin typeface="+mn-ea"/>
                  </a:rPr>
                  <a:t>可知存在</a:t>
                </a:r>
                <a14:m>
                  <m:oMath xmlns:m="http://schemas.openxmlformats.org/officeDocument/2006/math">
                    <m:sSub>
                      <m:sSubPr>
                        <m:ctrlPr>
                          <a:rPr lang="en-US" altLang="zh-CN" sz="3200" i="1" spc="-10" smtClean="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a:rPr lang="en-US" altLang="zh-CN" sz="3200" i="1" spc="-10">
                            <a:solidFill>
                              <a:schemeClr val="accent1"/>
                            </a:solidFill>
                            <a:latin typeface="Cambria Math" panose="02040503050406030204" pitchFamily="18" charset="0"/>
                          </a:rPr>
                          <m:t>𝑖𝑛</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sSub>
                      <m:sSubPr>
                        <m:ctrlPr>
                          <a:rPr lang="en-US" altLang="zh-CN" sz="3200" i="1" spc="-10">
                            <a:solidFill>
                              <a:schemeClr val="accent1"/>
                            </a:solidFill>
                            <a:latin typeface="Cambria Math" panose="02040503050406030204" pitchFamily="18" charset="0"/>
                          </a:rPr>
                        </m:ctrlPr>
                      </m:sSubPr>
                      <m:e>
                        <m:r>
                          <a:rPr lang="en-US" altLang="zh-CN" sz="3200" i="1" spc="-10">
                            <a:solidFill>
                              <a:schemeClr val="accent1"/>
                            </a:solidFill>
                            <a:latin typeface="Cambria Math" panose="02040503050406030204" pitchFamily="18" charset="0"/>
                          </a:rPr>
                          <m:t>𝐸</m:t>
                        </m:r>
                      </m:e>
                      <m:sub>
                        <m:r>
                          <a:rPr lang="en-US" altLang="zh-CN" sz="3200" i="1" spc="-10">
                            <a:solidFill>
                              <a:schemeClr val="accent1"/>
                            </a:solidFill>
                            <a:latin typeface="Cambria Math" panose="02040503050406030204" pitchFamily="18" charset="0"/>
                          </a:rPr>
                          <m:t>𝑜𝑢𝑡</m:t>
                        </m:r>
                      </m:sub>
                    </m:sSub>
                    <m:r>
                      <a:rPr lang="en-US" altLang="zh-CN" sz="3200" i="1" spc="-10">
                        <a:solidFill>
                          <a:schemeClr val="accent1"/>
                        </a:solidFill>
                        <a:latin typeface="Cambria Math" panose="02040503050406030204" pitchFamily="18" charset="0"/>
                      </a:rPr>
                      <m:t>(</m:t>
                    </m:r>
                    <m:r>
                      <a:rPr lang="en-US" altLang="zh-CN" sz="3200" i="1" spc="-10">
                        <a:solidFill>
                          <a:schemeClr val="accent1"/>
                        </a:solidFill>
                        <a:latin typeface="Cambria Math" panose="02040503050406030204" pitchFamily="18" charset="0"/>
                      </a:rPr>
                      <m:t>𝑔</m:t>
                    </m:r>
                    <m:r>
                      <a:rPr lang="en-US" altLang="zh-CN" sz="3200" i="1" spc="-10">
                        <a:solidFill>
                          <a:schemeClr val="accent1"/>
                        </a:solidFill>
                        <a:latin typeface="Cambria Math" panose="02040503050406030204" pitchFamily="18" charset="0"/>
                      </a:rPr>
                      <m:t>)</m:t>
                    </m:r>
                  </m:oMath>
                </a14:m>
                <a:endParaRPr lang="en-US" altLang="zh-CN" sz="3200" spc="-10" dirty="0">
                  <a:latin typeface="+mn-ea"/>
                </a:endParaRPr>
              </a:p>
            </p:txBody>
          </p:sp>
        </mc:Choice>
        <mc:Fallback xmlns="">
          <p:sp>
            <p:nvSpPr>
              <p:cNvPr id="6" name="文本框 119">
                <a:extLst>
                  <a:ext uri="{FF2B5EF4-FFF2-40B4-BE49-F238E27FC236}">
                    <a16:creationId xmlns:a16="http://schemas.microsoft.com/office/drawing/2014/main" id="{114DD10A-8A9E-B648-9D68-0B3B00B1B36B}"/>
                  </a:ext>
                </a:extLst>
              </p:cNvPr>
              <p:cNvSpPr txBox="1">
                <a:spLocks noRot="1" noChangeAspect="1" noMove="1" noResize="1" noEditPoints="1" noAdjustHandles="1" noChangeArrowheads="1" noChangeShapeType="1" noTextEdit="1"/>
              </p:cNvSpPr>
              <p:nvPr/>
            </p:nvSpPr>
            <p:spPr>
              <a:xfrm>
                <a:off x="853745" y="1739007"/>
                <a:ext cx="11390577" cy="1223092"/>
              </a:xfrm>
              <a:prstGeom prst="rect">
                <a:avLst/>
              </a:prstGeom>
              <a:blipFill>
                <a:blip r:embed="rId4"/>
                <a:stretch>
                  <a:fillRect l="-1225" t="-62245" b="-10102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119">
                <a:extLst>
                  <a:ext uri="{FF2B5EF4-FFF2-40B4-BE49-F238E27FC236}">
                    <a16:creationId xmlns:a16="http://schemas.microsoft.com/office/drawing/2014/main" id="{407BBD53-55D3-D845-A835-04E5EF8F5FCE}"/>
                  </a:ext>
                </a:extLst>
              </p:cNvPr>
              <p:cNvSpPr txBox="1"/>
              <p:nvPr/>
            </p:nvSpPr>
            <p:spPr>
              <a:xfrm>
                <a:off x="804650" y="3207381"/>
                <a:ext cx="11145997"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当</a:t>
                </a:r>
                <a14:m>
                  <m:oMath xmlns:m="http://schemas.openxmlformats.org/officeDocument/2006/math">
                    <m:r>
                      <a:rPr lang="en-US" altLang="zh-CN" sz="3200" b="0" i="1" spc="-10" smtClean="0">
                        <a:solidFill>
                          <a:schemeClr val="accent1"/>
                        </a:solidFill>
                        <a:latin typeface="Cambria Math" panose="02040503050406030204" pitchFamily="18" charset="0"/>
                      </a:rPr>
                      <m:t>𝑀</m:t>
                    </m:r>
                  </m:oMath>
                </a14:m>
                <a:r>
                  <a:rPr lang="zh-CN" altLang="en-US" sz="3200" spc="-10" dirty="0">
                    <a:latin typeface="+mn-ea"/>
                  </a:rPr>
                  <a:t>无</a:t>
                </a:r>
                <a:r>
                  <a:rPr lang="zh-CN" altLang="en-CN" sz="3200" spc="-10" dirty="0">
                    <a:latin typeface="+mn-ea"/>
                  </a:rPr>
                  <a:t>限时</a:t>
                </a:r>
                <a:r>
                  <a:rPr lang="zh-CN" altLang="en-US" sz="3200" spc="-10" dirty="0">
                    <a:latin typeface="+mn-ea"/>
                  </a:rPr>
                  <a:t>，</a:t>
                </a:r>
                <a:r>
                  <a:rPr lang="zh-CN" altLang="en-CN" sz="3200" spc="-10" dirty="0">
                    <a:latin typeface="+mn-ea"/>
                  </a:rPr>
                  <a:t>若</a:t>
                </a:r>
                <a:r>
                  <a:rPr lang="zh-CN" altLang="en-US" sz="3200" spc="-10" dirty="0">
                    <a:latin typeface="+mn-ea"/>
                  </a:rPr>
                  <a:t>假设空间</a:t>
                </a:r>
                <a14:m>
                  <m:oMath xmlns:m="http://schemas.openxmlformats.org/officeDocument/2006/math">
                    <m:r>
                      <a:rPr lang="en-US" altLang="zh-CN" sz="3200" i="1" spc="-10" smtClean="0">
                        <a:solidFill>
                          <a:schemeClr val="accent1"/>
                        </a:solidFill>
                        <a:latin typeface="Cambria Math" panose="02040503050406030204" pitchFamily="18" charset="0"/>
                        <a:ea typeface="Cambria Math" panose="02040503050406030204" pitchFamily="18" charset="0"/>
                      </a:rPr>
                      <m:t>ℋ</m:t>
                    </m:r>
                  </m:oMath>
                </a14:m>
                <a:r>
                  <a:rPr lang="zh-CN" altLang="en-US" sz="3200" spc="-10" dirty="0">
                    <a:latin typeface="+mn-ea"/>
                  </a:rPr>
                  <a:t>存在</a:t>
                </a:r>
                <a:r>
                  <a:rPr lang="en-US" altLang="zh-CN" sz="3200" spc="-10" dirty="0">
                    <a:solidFill>
                      <a:srgbClr val="FF0000"/>
                    </a:solidFill>
                    <a:latin typeface="+mn-ea"/>
                  </a:rPr>
                  <a:t>break</a:t>
                </a:r>
                <a:r>
                  <a:rPr lang="zh-CN" altLang="en-US" sz="3200" spc="-10" dirty="0">
                    <a:solidFill>
                      <a:srgbClr val="FF0000"/>
                    </a:solidFill>
                    <a:latin typeface="+mn-ea"/>
                  </a:rPr>
                  <a:t> </a:t>
                </a:r>
                <a:r>
                  <a:rPr lang="en-US" altLang="zh-CN" sz="3200" spc="-10" dirty="0">
                    <a:solidFill>
                      <a:srgbClr val="FF0000"/>
                    </a:solidFill>
                    <a:latin typeface="+mn-ea"/>
                  </a:rPr>
                  <a:t>point</a:t>
                </a:r>
                <a:r>
                  <a:rPr lang="zh-CN" altLang="en-US" sz="3200" spc="-10" dirty="0">
                    <a:latin typeface="+mn-ea"/>
                  </a:rPr>
                  <a:t>，即其</a:t>
                </a:r>
                <a:r>
                  <a:rPr lang="en-US" altLang="zh-CN" sz="3200" spc="-10" dirty="0">
                    <a:solidFill>
                      <a:srgbClr val="FF0000"/>
                    </a:solidFill>
                    <a:latin typeface="+mn-ea"/>
                  </a:rPr>
                  <a:t>VC</a:t>
                </a:r>
                <a:r>
                  <a:rPr lang="zh-CN" altLang="en-US" sz="3200" spc="-10" dirty="0">
                    <a:solidFill>
                      <a:srgbClr val="FF0000"/>
                    </a:solidFill>
                    <a:latin typeface="+mn-ea"/>
                  </a:rPr>
                  <a:t>维</a:t>
                </a:r>
                <a:r>
                  <a:rPr lang="zh-CN" altLang="en-US" sz="3200" spc="-10" dirty="0">
                    <a:latin typeface="+mn-ea"/>
                  </a:rPr>
                  <a:t>有限，则其</a:t>
                </a:r>
                <a:r>
                  <a:rPr lang="zh-CN" altLang="en-CN" sz="3200" spc="-10" dirty="0">
                    <a:solidFill>
                      <a:srgbClr val="FF0000"/>
                    </a:solidFill>
                    <a:latin typeface="+mn-ea"/>
                  </a:rPr>
                  <a:t>成长函数</a:t>
                </a:r>
                <a14:m>
                  <m:oMath xmlns:m="http://schemas.openxmlformats.org/officeDocument/2006/math">
                    <m:sSub>
                      <m:sSubPr>
                        <m:ctrlPr>
                          <a:rPr lang="en-US" altLang="zh-CN" sz="3200" i="1" spc="-10">
                            <a:solidFill>
                              <a:srgbClr val="FF0000"/>
                            </a:solidFill>
                            <a:latin typeface="Cambria Math" panose="02040503050406030204" pitchFamily="18" charset="0"/>
                          </a:rPr>
                        </m:ctrlPr>
                      </m:sSubPr>
                      <m:e>
                        <m:r>
                          <a:rPr lang="en-US" altLang="zh-CN" sz="3200" i="1" spc="-10">
                            <a:solidFill>
                              <a:srgbClr val="FF0000"/>
                            </a:solidFill>
                            <a:latin typeface="Cambria Math" panose="02040503050406030204" pitchFamily="18" charset="0"/>
                          </a:rPr>
                          <m:t>𝑚</m:t>
                        </m:r>
                      </m:e>
                      <m:sub>
                        <m:r>
                          <a:rPr lang="en-US" altLang="zh-CN" sz="3200" i="1" spc="-10">
                            <a:solidFill>
                              <a:srgbClr val="FF0000"/>
                            </a:solidFill>
                            <a:latin typeface="Cambria Math" panose="02040503050406030204" pitchFamily="18" charset="0"/>
                            <a:ea typeface="Cambria Math" panose="02040503050406030204" pitchFamily="18" charset="0"/>
                          </a:rPr>
                          <m:t>ℋ</m:t>
                        </m:r>
                      </m:sub>
                    </m:sSub>
                    <m:r>
                      <a:rPr lang="en-US" altLang="zh-CN" sz="3200" i="1" spc="-10">
                        <a:solidFill>
                          <a:srgbClr val="FF0000"/>
                        </a:solidFill>
                        <a:latin typeface="Cambria Math" panose="02040503050406030204" pitchFamily="18" charset="0"/>
                      </a:rPr>
                      <m:t>(</m:t>
                    </m:r>
                    <m:r>
                      <a:rPr lang="en-US" altLang="zh-CN" sz="3200" i="1" spc="-10">
                        <a:solidFill>
                          <a:srgbClr val="FF0000"/>
                        </a:solidFill>
                        <a:latin typeface="Cambria Math" panose="02040503050406030204" pitchFamily="18" charset="0"/>
                      </a:rPr>
                      <m:t>𝑁</m:t>
                    </m:r>
                    <m:r>
                      <a:rPr lang="en-US" altLang="zh-CN" sz="3200" i="1" spc="-10">
                        <a:solidFill>
                          <a:srgbClr val="FF0000"/>
                        </a:solidFill>
                        <a:latin typeface="Cambria Math" panose="02040503050406030204" pitchFamily="18" charset="0"/>
                      </a:rPr>
                      <m:t>)</m:t>
                    </m:r>
                  </m:oMath>
                </a14:m>
                <a:r>
                  <a:rPr lang="zh-CN" altLang="en-US" sz="3200" spc="-10" dirty="0">
                    <a:latin typeface="+mn-ea"/>
                  </a:rPr>
                  <a:t>为多项式函数，机器可学习</a:t>
                </a:r>
                <a:endParaRPr lang="en-US" altLang="zh-CN" sz="3200" spc="-10" dirty="0">
                  <a:latin typeface="+mn-ea"/>
                </a:endParaRPr>
              </a:p>
            </p:txBody>
          </p:sp>
        </mc:Choice>
        <mc:Fallback xmlns="">
          <p:sp>
            <p:nvSpPr>
              <p:cNvPr id="7" name="文本框 119">
                <a:extLst>
                  <a:ext uri="{FF2B5EF4-FFF2-40B4-BE49-F238E27FC236}">
                    <a16:creationId xmlns:a16="http://schemas.microsoft.com/office/drawing/2014/main" id="{407BBD53-55D3-D845-A835-04E5EF8F5FCE}"/>
                  </a:ext>
                </a:extLst>
              </p:cNvPr>
              <p:cNvSpPr txBox="1">
                <a:spLocks noRot="1" noChangeAspect="1" noMove="1" noResize="1" noEditPoints="1" noAdjustHandles="1" noChangeArrowheads="1" noChangeShapeType="1" noTextEdit="1"/>
              </p:cNvSpPr>
              <p:nvPr/>
            </p:nvSpPr>
            <p:spPr>
              <a:xfrm>
                <a:off x="804650" y="3207381"/>
                <a:ext cx="11145997" cy="1224118"/>
              </a:xfrm>
              <a:prstGeom prst="rect">
                <a:avLst/>
              </a:prstGeom>
              <a:blipFill>
                <a:blip r:embed="rId5"/>
                <a:stretch>
                  <a:fillRect l="-1253" t="-2062" r="-456" b="-164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755497DE-2E78-E747-A470-47858614C4F4}"/>
                  </a:ext>
                </a:extLst>
              </p:cNvPr>
              <p:cNvSpPr txBox="1"/>
              <p:nvPr/>
            </p:nvSpPr>
            <p:spPr>
              <a:xfrm>
                <a:off x="804650" y="4676781"/>
                <a:ext cx="11145997" cy="1224118"/>
              </a:xfrm>
              <a:prstGeom prst="rect">
                <a:avLst/>
              </a:prstGeom>
              <a:noFill/>
            </p:spPr>
            <p:txBody>
              <a:bodyPr wrap="square" rtlCol="0">
                <a:spAutoFit/>
              </a:bodyPr>
              <a:lstStyle/>
              <a:p>
                <a:pPr marL="457200" indent="-457200">
                  <a:lnSpc>
                    <a:spcPct val="120000"/>
                  </a:lnSpc>
                  <a:buFont typeface="Wingdings" pitchFamily="2" charset="2"/>
                  <a:buChar char="ü"/>
                </a:pPr>
                <a:r>
                  <a:rPr lang="en-US" altLang="zh-CN" sz="3200" spc="-10" dirty="0">
                    <a:latin typeface="+mn-ea"/>
                  </a:rPr>
                  <a:t>VC</a:t>
                </a:r>
                <a:r>
                  <a:rPr lang="zh-CN" altLang="en-US" sz="3200" spc="-10" dirty="0">
                    <a:latin typeface="+mn-ea"/>
                  </a:rPr>
                  <a:t>维</a:t>
                </a:r>
                <a14:m>
                  <m:oMath xmlns:m="http://schemas.openxmlformats.org/officeDocument/2006/math">
                    <m:sSub>
                      <m:sSubPr>
                        <m:ctrlPr>
                          <a:rPr lang="en-US" altLang="zh-CN" sz="3200" i="1" spc="-10">
                            <a:latin typeface="Cambria Math" panose="02040503050406030204" pitchFamily="18" charset="0"/>
                          </a:rPr>
                        </m:ctrlPr>
                      </m:sSubPr>
                      <m:e>
                        <m:r>
                          <a:rPr lang="en-US" altLang="zh-CN" sz="3200" i="1" spc="-10">
                            <a:latin typeface="Cambria Math" panose="02040503050406030204" pitchFamily="18" charset="0"/>
                          </a:rPr>
                          <m:t>𝑑</m:t>
                        </m:r>
                      </m:e>
                      <m:sub>
                        <m:r>
                          <m:rPr>
                            <m:sty m:val="p"/>
                          </m:rPr>
                          <a:rPr lang="en-US" altLang="zh-CN" sz="3200" spc="-10">
                            <a:latin typeface="Cambria Math" panose="02040503050406030204" pitchFamily="18" charset="0"/>
                          </a:rPr>
                          <m:t>VC</m:t>
                        </m:r>
                      </m:sub>
                    </m:sSub>
                  </m:oMath>
                </a14:m>
                <a:r>
                  <a:rPr lang="zh-CN" altLang="en-US" sz="3200" spc="-10" dirty="0">
                    <a:latin typeface="+mn-ea"/>
                  </a:rPr>
                  <a:t>对模型复杂度及模型误差均有影响，存在使得预测误差最小的中间值</a:t>
                </a:r>
                <a14:m>
                  <m:oMath xmlns:m="http://schemas.openxmlformats.org/officeDocument/2006/math">
                    <m:sSubSup>
                      <m:sSubSupPr>
                        <m:ctrlPr>
                          <a:rPr lang="en-US" altLang="zh-CN" sz="3200" i="1" spc="-10">
                            <a:latin typeface="Cambria Math" panose="02040503050406030204" pitchFamily="18" charset="0"/>
                          </a:rPr>
                        </m:ctrlPr>
                      </m:sSubSupPr>
                      <m:e>
                        <m:r>
                          <a:rPr lang="en-US" altLang="zh-CN" sz="3200" i="1" spc="-10">
                            <a:latin typeface="Cambria Math" panose="02040503050406030204" pitchFamily="18" charset="0"/>
                          </a:rPr>
                          <m:t>𝑑</m:t>
                        </m:r>
                      </m:e>
                      <m:sub>
                        <m:r>
                          <m:rPr>
                            <m:sty m:val="p"/>
                          </m:rPr>
                          <a:rPr lang="en-US" altLang="zh-CN" sz="3200" i="1" spc="-10">
                            <a:latin typeface="Cambria Math" panose="02040503050406030204" pitchFamily="18" charset="0"/>
                          </a:rPr>
                          <m:t>VC</m:t>
                        </m:r>
                      </m:sub>
                      <m:sup>
                        <m:r>
                          <a:rPr lang="zh-CN" altLang="en-US" sz="3200" i="1" spc="-10">
                            <a:latin typeface="Cambria Math" panose="02040503050406030204" pitchFamily="18" charset="0"/>
                          </a:rPr>
                          <m:t>∗</m:t>
                        </m:r>
                      </m:sup>
                    </m:sSubSup>
                  </m:oMath>
                </a14:m>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755497DE-2E78-E747-A470-47858614C4F4}"/>
                  </a:ext>
                </a:extLst>
              </p:cNvPr>
              <p:cNvSpPr txBox="1">
                <a:spLocks noRot="1" noChangeAspect="1" noMove="1" noResize="1" noEditPoints="1" noAdjustHandles="1" noChangeArrowheads="1" noChangeShapeType="1" noTextEdit="1"/>
              </p:cNvSpPr>
              <p:nvPr/>
            </p:nvSpPr>
            <p:spPr>
              <a:xfrm>
                <a:off x="804650" y="4676781"/>
                <a:ext cx="11145997" cy="1224118"/>
              </a:xfrm>
              <a:prstGeom prst="rect">
                <a:avLst/>
              </a:prstGeom>
              <a:blipFill>
                <a:blip r:embed="rId6"/>
                <a:stretch>
                  <a:fillRect l="-1253" t="-2062" r="-1253" b="-16495"/>
                </a:stretch>
              </a:blipFill>
            </p:spPr>
            <p:txBody>
              <a:bodyPr/>
              <a:lstStyle/>
              <a:p>
                <a:r>
                  <a:rPr lang="en-CN">
                    <a:noFill/>
                  </a:rPr>
                  <a:t> </a:t>
                </a:r>
              </a:p>
            </p:txBody>
          </p:sp>
        </mc:Fallback>
      </mc:AlternateContent>
    </p:spTree>
    <p:extLst>
      <p:ext uri="{BB962C8B-B14F-4D97-AF65-F5344CB8AC3E}">
        <p14:creationId xmlns:p14="http://schemas.microsoft.com/office/powerpoint/2010/main" val="221907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pic>
        <p:nvPicPr>
          <p:cNvPr id="2" name="Picture 1">
            <a:extLst>
              <a:ext uri="{FF2B5EF4-FFF2-40B4-BE49-F238E27FC236}">
                <a16:creationId xmlns:a16="http://schemas.microsoft.com/office/drawing/2014/main" id="{9081DC08-D222-1942-87A8-3EA0D826BEA5}"/>
              </a:ext>
            </a:extLst>
          </p:cNvPr>
          <p:cNvPicPr>
            <a:picLocks noChangeAspect="1"/>
          </p:cNvPicPr>
          <p:nvPr/>
        </p:nvPicPr>
        <p:blipFill>
          <a:blip r:embed="rId3"/>
          <a:stretch>
            <a:fillRect/>
          </a:stretch>
        </p:blipFill>
        <p:spPr>
          <a:xfrm>
            <a:off x="2165349" y="1056552"/>
            <a:ext cx="7861300" cy="3323290"/>
          </a:xfrm>
          <a:prstGeom prst="rect">
            <a:avLst/>
          </a:prstGeom>
        </p:spPr>
      </p:pic>
      <mc:AlternateContent xmlns:mc="http://schemas.openxmlformats.org/markup-compatibility/2006" xmlns:a14="http://schemas.microsoft.com/office/drawing/2010/main">
        <mc:Choice Requires="a14">
          <p:sp>
            <p:nvSpPr>
              <p:cNvPr id="6" name="文本框 119">
                <a:extLst>
                  <a:ext uri="{FF2B5EF4-FFF2-40B4-BE49-F238E27FC236}">
                    <a16:creationId xmlns:a16="http://schemas.microsoft.com/office/drawing/2014/main" id="{7C3B3F19-367E-3F48-93B8-A914FD01BD0F}"/>
                  </a:ext>
                </a:extLst>
              </p:cNvPr>
              <p:cNvSpPr txBox="1"/>
              <p:nvPr/>
            </p:nvSpPr>
            <p:spPr>
              <a:xfrm>
                <a:off x="481737" y="4629795"/>
                <a:ext cx="11228525"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这</a:t>
                </a:r>
                <a:r>
                  <a:rPr lang="en-US" altLang="zh-CN" sz="3200" spc="-10" dirty="0">
                    <a:latin typeface="+mn-ea"/>
                  </a:rPr>
                  <a:t>8</a:t>
                </a:r>
                <a:r>
                  <a:rPr lang="zh-CN" altLang="en-US" sz="3200" spc="-10" dirty="0">
                    <a:latin typeface="+mn-ea"/>
                  </a:rPr>
                  <a:t>个假设均能保证数据集</a:t>
                </a:r>
                <a14:m>
                  <m:oMath xmlns:m="http://schemas.openxmlformats.org/officeDocument/2006/math">
                    <m:r>
                      <a:rPr lang="zh-CN" altLang="en-US" sz="3200" i="1" spc="-10" smtClean="0">
                        <a:latin typeface="Cambria Math" panose="02040503050406030204" pitchFamily="18" charset="0"/>
                      </a:rPr>
                      <m:t>𝒟</m:t>
                    </m:r>
                  </m:oMath>
                </a14:m>
                <a:r>
                  <a:rPr lang="zh-CN" altLang="en-US" sz="3200" spc="-10" dirty="0">
                    <a:latin typeface="+mn-ea"/>
                  </a:rPr>
                  <a:t>上</a:t>
                </a:r>
                <a14:m>
                  <m:oMath xmlns:m="http://schemas.openxmlformats.org/officeDocument/2006/math">
                    <m:r>
                      <a:rPr lang="en-US" altLang="zh-CN" sz="3200" b="0" i="1" spc="-10" dirty="0" smtClean="0">
                        <a:latin typeface="Cambria Math" panose="02040503050406030204" pitchFamily="18" charset="0"/>
                      </a:rPr>
                      <m:t>𝑔</m:t>
                    </m:r>
                    <m:r>
                      <a:rPr lang="en-US" altLang="zh-CN" sz="3200" b="0" i="1" spc="-10" dirty="0" smtClean="0">
                        <a:latin typeface="Cambria Math" panose="02040503050406030204" pitchFamily="18" charset="0"/>
                        <a:ea typeface="Cambria Math" panose="02040503050406030204" pitchFamily="18" charset="0"/>
                      </a:rPr>
                      <m:t>≈</m:t>
                    </m:r>
                    <m:r>
                      <a:rPr lang="en-US" altLang="zh-CN" sz="3200" i="1" spc="-10" dirty="0" smtClean="0">
                        <a:latin typeface="Cambria Math" panose="02040503050406030204" pitchFamily="18" charset="0"/>
                      </a:rPr>
                      <m:t>𝑓</m:t>
                    </m:r>
                  </m:oMath>
                </a14:m>
                <a:endParaRPr lang="en-US" altLang="zh-CN" sz="3200" spc="-10" dirty="0">
                  <a:latin typeface="+mn-ea"/>
                </a:endParaRPr>
              </a:p>
              <a:p>
                <a:pPr marL="457200" indent="-457200">
                  <a:lnSpc>
                    <a:spcPct val="120000"/>
                  </a:lnSpc>
                  <a:buFont typeface="Wingdings" pitchFamily="2" charset="2"/>
                  <a:buChar char="ü"/>
                </a:pPr>
                <a:r>
                  <a:rPr lang="zh-CN" altLang="en-US" sz="3200" spc="-10" dirty="0">
                    <a:latin typeface="+mn-ea"/>
                  </a:rPr>
                  <a:t>在数据集</a:t>
                </a:r>
                <a14:m>
                  <m:oMath xmlns:m="http://schemas.openxmlformats.org/officeDocument/2006/math">
                    <m:r>
                      <a:rPr lang="zh-CN" altLang="en-US" sz="3200" i="1" spc="-10">
                        <a:latin typeface="Cambria Math" panose="02040503050406030204" pitchFamily="18" charset="0"/>
                      </a:rPr>
                      <m:t>𝒟</m:t>
                    </m:r>
                  </m:oMath>
                </a14:m>
                <a:r>
                  <a:rPr lang="zh-CN" altLang="en-US" sz="3200" spc="-10" dirty="0">
                    <a:latin typeface="+mn-ea"/>
                  </a:rPr>
                  <a:t>外</a:t>
                </a:r>
                <a:r>
                  <a:rPr lang="zh-CN" altLang="en-CN" sz="3200" spc="-10" dirty="0">
                    <a:latin typeface="+mn-ea"/>
                  </a:rPr>
                  <a:t>没法</a:t>
                </a:r>
                <a:r>
                  <a:rPr lang="zh-CN" altLang="en-US" sz="3200" spc="-10" dirty="0">
                    <a:latin typeface="+mn-ea"/>
                  </a:rPr>
                  <a:t>确定哪个假设更正确（</a:t>
                </a:r>
                <a:r>
                  <a:rPr lang="zh-CN" altLang="en-US" sz="3200" spc="-10" dirty="0">
                    <a:solidFill>
                      <a:srgbClr val="FF0000"/>
                    </a:solidFill>
                    <a:latin typeface="+mn-ea"/>
                  </a:rPr>
                  <a:t>没有免费午餐定理</a:t>
                </a:r>
                <a:r>
                  <a:rPr lang="zh-CN" altLang="en-US" sz="3200" spc="-10" dirty="0">
                    <a:latin typeface="+mn-ea"/>
                  </a:rPr>
                  <a:t>）</a:t>
                </a:r>
                <a:endParaRPr lang="en-US" altLang="zh-CN" sz="3200" spc="-10" dirty="0">
                  <a:latin typeface="+mn-ea"/>
                </a:endParaRPr>
              </a:p>
            </p:txBody>
          </p:sp>
        </mc:Choice>
        <mc:Fallback xmlns="">
          <p:sp>
            <p:nvSpPr>
              <p:cNvPr id="6" name="文本框 119">
                <a:extLst>
                  <a:ext uri="{FF2B5EF4-FFF2-40B4-BE49-F238E27FC236}">
                    <a16:creationId xmlns:a16="http://schemas.microsoft.com/office/drawing/2014/main" id="{7C3B3F19-367E-3F48-93B8-A914FD01BD0F}"/>
                  </a:ext>
                </a:extLst>
              </p:cNvPr>
              <p:cNvSpPr txBox="1">
                <a:spLocks noRot="1" noChangeAspect="1" noMove="1" noResize="1" noEditPoints="1" noAdjustHandles="1" noChangeArrowheads="1" noChangeShapeType="1" noTextEdit="1"/>
              </p:cNvSpPr>
              <p:nvPr/>
            </p:nvSpPr>
            <p:spPr>
              <a:xfrm>
                <a:off x="481737" y="4629795"/>
                <a:ext cx="11228525" cy="1224118"/>
              </a:xfrm>
              <a:prstGeom prst="rect">
                <a:avLst/>
              </a:prstGeom>
              <a:blipFill>
                <a:blip r:embed="rId4"/>
                <a:stretch>
                  <a:fillRect l="-1242" t="-2062" r="-4853" b="-16495"/>
                </a:stretch>
              </a:blipFill>
            </p:spPr>
            <p:txBody>
              <a:bodyPr/>
              <a:lstStyle/>
              <a:p>
                <a:r>
                  <a:rPr lang="en-CN">
                    <a:noFill/>
                  </a:rPr>
                  <a:t> </a:t>
                </a:r>
              </a:p>
            </p:txBody>
          </p:sp>
        </mc:Fallback>
      </mc:AlternateContent>
    </p:spTree>
    <p:extLst>
      <p:ext uri="{BB962C8B-B14F-4D97-AF65-F5344CB8AC3E}">
        <p14:creationId xmlns:p14="http://schemas.microsoft.com/office/powerpoint/2010/main" val="32139405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6" name="文本框 119">
            <a:extLst>
              <a:ext uri="{FF2B5EF4-FFF2-40B4-BE49-F238E27FC236}">
                <a16:creationId xmlns:a16="http://schemas.microsoft.com/office/drawing/2014/main" id="{7C3B3F19-367E-3F48-93B8-A914FD01BD0F}"/>
              </a:ext>
            </a:extLst>
          </p:cNvPr>
          <p:cNvSpPr txBox="1"/>
          <p:nvPr/>
        </p:nvSpPr>
        <p:spPr>
          <a:xfrm>
            <a:off x="724624" y="1211313"/>
            <a:ext cx="11228525"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latin typeface="+mn-ea"/>
              </a:rPr>
              <a:t>没有免费午餐定理</a:t>
            </a:r>
            <a:r>
              <a:rPr lang="en-US" altLang="zh-CN" sz="3200" spc="-10" dirty="0">
                <a:latin typeface="+mn-ea"/>
              </a:rPr>
              <a:t>(No Free Lunch Theorem)</a:t>
            </a:r>
          </a:p>
        </p:txBody>
      </p:sp>
      <p:pic>
        <p:nvPicPr>
          <p:cNvPr id="1026" name="Picture 2" descr="David Wolpert | Santa Fe Institute">
            <a:extLst>
              <a:ext uri="{FF2B5EF4-FFF2-40B4-BE49-F238E27FC236}">
                <a16:creationId xmlns:a16="http://schemas.microsoft.com/office/drawing/2014/main" id="{A7DAFA00-9C7F-A149-A520-9CD32923F0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0825" y="2279313"/>
            <a:ext cx="2299374" cy="2299374"/>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119">
            <a:extLst>
              <a:ext uri="{FF2B5EF4-FFF2-40B4-BE49-F238E27FC236}">
                <a16:creationId xmlns:a16="http://schemas.microsoft.com/office/drawing/2014/main" id="{BDE64DBA-04BC-6A44-B6A0-4B3DC08E274D}"/>
              </a:ext>
            </a:extLst>
          </p:cNvPr>
          <p:cNvSpPr txBox="1"/>
          <p:nvPr/>
        </p:nvSpPr>
        <p:spPr>
          <a:xfrm>
            <a:off x="8686801" y="4771369"/>
            <a:ext cx="2843213" cy="497957"/>
          </a:xfrm>
          <a:prstGeom prst="rect">
            <a:avLst/>
          </a:prstGeom>
          <a:noFill/>
        </p:spPr>
        <p:txBody>
          <a:bodyPr wrap="square" rtlCol="0">
            <a:spAutoFit/>
          </a:bodyPr>
          <a:lstStyle/>
          <a:p>
            <a:pPr>
              <a:lnSpc>
                <a:spcPct val="120000"/>
              </a:lnSpc>
            </a:pPr>
            <a:r>
              <a:rPr lang="zh-CN" altLang="en-US" sz="2400" spc="-10" dirty="0">
                <a:solidFill>
                  <a:schemeClr val="accent1">
                    <a:lumMod val="75000"/>
                  </a:schemeClr>
                </a:solidFill>
                <a:latin typeface="+mn-ea"/>
              </a:rPr>
              <a:t>沃尔珀特</a:t>
            </a:r>
            <a:r>
              <a:rPr lang="en-US" altLang="zh-CN" sz="2400" spc="-10" dirty="0">
                <a:solidFill>
                  <a:schemeClr val="accent1">
                    <a:lumMod val="75000"/>
                  </a:schemeClr>
                </a:solidFill>
                <a:latin typeface="+mn-ea"/>
              </a:rPr>
              <a:t>(Wolpert)</a:t>
            </a:r>
          </a:p>
        </p:txBody>
      </p:sp>
      <p:sp>
        <p:nvSpPr>
          <p:cNvPr id="8" name="文本框 119">
            <a:extLst>
              <a:ext uri="{FF2B5EF4-FFF2-40B4-BE49-F238E27FC236}">
                <a16:creationId xmlns:a16="http://schemas.microsoft.com/office/drawing/2014/main" id="{1DB96444-AB41-1F4D-8DCC-98EA57501AEC}"/>
              </a:ext>
            </a:extLst>
          </p:cNvPr>
          <p:cNvSpPr txBox="1"/>
          <p:nvPr/>
        </p:nvSpPr>
        <p:spPr>
          <a:xfrm>
            <a:off x="981801" y="2119778"/>
            <a:ext cx="7586134" cy="2996911"/>
          </a:xfrm>
          <a:prstGeom prst="rect">
            <a:avLst/>
          </a:prstGeom>
          <a:noFill/>
        </p:spPr>
        <p:txBody>
          <a:bodyPr wrap="square" rtlCol="0">
            <a:spAutoFit/>
          </a:bodyPr>
          <a:lstStyle/>
          <a:p>
            <a:pPr>
              <a:lnSpc>
                <a:spcPct val="120000"/>
              </a:lnSpc>
            </a:pPr>
            <a:r>
              <a:rPr lang="zh-CN" altLang="en-US" sz="3200" spc="-10" dirty="0">
                <a:latin typeface="+mn-ea"/>
              </a:rPr>
              <a:t>       任何一个预测函数，如果在一些训练样本上表现好必然在另一些训练样本上表现不好，如果不对数据在特征空间的先验分布有一定假设，那么表现好与表现不好的情况一样多。</a:t>
            </a:r>
            <a:endParaRPr lang="en-US" altLang="zh-CN" sz="3200" spc="-10" dirty="0">
              <a:latin typeface="+mn-ea"/>
            </a:endParaRPr>
          </a:p>
        </p:txBody>
      </p:sp>
      <mc:AlternateContent xmlns:mc="http://schemas.openxmlformats.org/markup-compatibility/2006" xmlns:a14="http://schemas.microsoft.com/office/drawing/2010/main">
        <mc:Choice Requires="a14">
          <p:sp>
            <p:nvSpPr>
              <p:cNvPr id="9" name="文本框 119">
                <a:extLst>
                  <a:ext uri="{FF2B5EF4-FFF2-40B4-BE49-F238E27FC236}">
                    <a16:creationId xmlns:a16="http://schemas.microsoft.com/office/drawing/2014/main" id="{2165C0A9-BF8D-C441-947B-FADDBB23CA29}"/>
                  </a:ext>
                </a:extLst>
              </p:cNvPr>
              <p:cNvSpPr txBox="1"/>
              <p:nvPr/>
            </p:nvSpPr>
            <p:spPr>
              <a:xfrm>
                <a:off x="724624" y="5432068"/>
                <a:ext cx="11228525" cy="633187"/>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3200" spc="-10" dirty="0">
                    <a:latin typeface="+mn-ea"/>
                  </a:rPr>
                  <a:t>如何</a:t>
                </a:r>
                <a:r>
                  <a:rPr lang="zh-CN" altLang="en-US" sz="3200" spc="-10" dirty="0">
                    <a:latin typeface="+mn-ea"/>
                  </a:rPr>
                  <a:t>确定在数据集</a:t>
                </a:r>
                <a14:m>
                  <m:oMath xmlns:m="http://schemas.openxmlformats.org/officeDocument/2006/math">
                    <m:r>
                      <a:rPr lang="zh-CN" altLang="en-US" sz="3200" i="1" spc="-10">
                        <a:latin typeface="Cambria Math" panose="02040503050406030204" pitchFamily="18" charset="0"/>
                      </a:rPr>
                      <m:t>𝒟</m:t>
                    </m:r>
                  </m:oMath>
                </a14:m>
                <a:r>
                  <a:rPr lang="zh-CN" altLang="en-US" sz="3200" spc="-10" dirty="0">
                    <a:latin typeface="+mn-ea"/>
                  </a:rPr>
                  <a:t>外</a:t>
                </a:r>
                <a14:m>
                  <m:oMath xmlns:m="http://schemas.openxmlformats.org/officeDocument/2006/math">
                    <m:r>
                      <a:rPr lang="en-US" altLang="zh-CN" sz="3200" i="1" spc="-10" dirty="0">
                        <a:latin typeface="Cambria Math" panose="02040503050406030204" pitchFamily="18" charset="0"/>
                      </a:rPr>
                      <m:t>𝑔</m:t>
                    </m:r>
                    <m:r>
                      <a:rPr lang="en-US" altLang="zh-CN" sz="3200" i="1" spc="-10" dirty="0">
                        <a:latin typeface="Cambria Math" panose="02040503050406030204" pitchFamily="18" charset="0"/>
                        <a:ea typeface="Cambria Math" panose="02040503050406030204" pitchFamily="18" charset="0"/>
                      </a:rPr>
                      <m:t>≈</m:t>
                    </m:r>
                    <m:r>
                      <a:rPr lang="en-US" altLang="zh-CN" sz="3200" i="1" spc="-10" dirty="0">
                        <a:latin typeface="Cambria Math" panose="02040503050406030204" pitchFamily="18" charset="0"/>
                      </a:rPr>
                      <m:t>𝑓</m:t>
                    </m:r>
                  </m:oMath>
                </a14:m>
                <a:r>
                  <a:rPr lang="zh-CN" altLang="en-US" sz="3200" spc="-10" dirty="0">
                    <a:latin typeface="+mn-ea"/>
                  </a:rPr>
                  <a:t>？</a:t>
                </a:r>
                <a:endParaRPr lang="en-US" altLang="zh-CN" sz="3200" spc="-10" dirty="0">
                  <a:latin typeface="+mn-ea"/>
                </a:endParaRPr>
              </a:p>
            </p:txBody>
          </p:sp>
        </mc:Choice>
        <mc:Fallback xmlns="">
          <p:sp>
            <p:nvSpPr>
              <p:cNvPr id="9" name="文本框 119">
                <a:extLst>
                  <a:ext uri="{FF2B5EF4-FFF2-40B4-BE49-F238E27FC236}">
                    <a16:creationId xmlns:a16="http://schemas.microsoft.com/office/drawing/2014/main" id="{2165C0A9-BF8D-C441-947B-FADDBB23CA29}"/>
                  </a:ext>
                </a:extLst>
              </p:cNvPr>
              <p:cNvSpPr txBox="1">
                <a:spLocks noRot="1" noChangeAspect="1" noMove="1" noResize="1" noEditPoints="1" noAdjustHandles="1" noChangeArrowheads="1" noChangeShapeType="1" noTextEdit="1"/>
              </p:cNvSpPr>
              <p:nvPr/>
            </p:nvSpPr>
            <p:spPr>
              <a:xfrm>
                <a:off x="724624" y="5432068"/>
                <a:ext cx="11228525" cy="633187"/>
              </a:xfrm>
              <a:prstGeom prst="rect">
                <a:avLst/>
              </a:prstGeom>
              <a:blipFill>
                <a:blip r:embed="rId4"/>
                <a:stretch>
                  <a:fillRect l="-1243" t="-3922" b="-31373"/>
                </a:stretch>
              </a:blipFill>
            </p:spPr>
            <p:txBody>
              <a:bodyPr/>
              <a:lstStyle/>
              <a:p>
                <a:r>
                  <a:rPr lang="en-CN">
                    <a:noFill/>
                  </a:rPr>
                  <a:t> </a:t>
                </a:r>
              </a:p>
            </p:txBody>
          </p:sp>
        </mc:Fallback>
      </mc:AlternateContent>
    </p:spTree>
    <p:extLst>
      <p:ext uri="{BB962C8B-B14F-4D97-AF65-F5344CB8AC3E}">
        <p14:creationId xmlns:p14="http://schemas.microsoft.com/office/powerpoint/2010/main" val="25742159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6" name="文本框 119">
            <a:extLst>
              <a:ext uri="{FF2B5EF4-FFF2-40B4-BE49-F238E27FC236}">
                <a16:creationId xmlns:a16="http://schemas.microsoft.com/office/drawing/2014/main" id="{7C3B3F19-367E-3F48-93B8-A914FD01BD0F}"/>
              </a:ext>
            </a:extLst>
          </p:cNvPr>
          <p:cNvSpPr txBox="1"/>
          <p:nvPr/>
        </p:nvSpPr>
        <p:spPr>
          <a:xfrm>
            <a:off x="481737" y="1227452"/>
            <a:ext cx="11228525"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CN" sz="3200" spc="-10" dirty="0">
                <a:solidFill>
                  <a:schemeClr val="accent1">
                    <a:lumMod val="75000"/>
                  </a:schemeClr>
                </a:solidFill>
                <a:latin typeface="+mn-ea"/>
              </a:rPr>
              <a:t>统计学上</a:t>
            </a:r>
            <a:r>
              <a:rPr lang="zh-CN" altLang="en-US" sz="3200" spc="-10" dirty="0">
                <a:solidFill>
                  <a:schemeClr val="accent1">
                    <a:lumMod val="75000"/>
                  </a:schemeClr>
                </a:solidFill>
                <a:latin typeface="+mn-ea"/>
              </a:rPr>
              <a:t>如何估计未知量</a:t>
            </a:r>
            <a:r>
              <a:rPr lang="zh-CN" altLang="en-US" sz="3200" spc="-10" dirty="0">
                <a:latin typeface="+mn-ea"/>
              </a:rPr>
              <a:t>：如何估计罐子里橙色球的比例？</a:t>
            </a:r>
            <a:endParaRPr lang="en-US" altLang="zh-CN" sz="3200" spc="-10" dirty="0">
              <a:latin typeface="+mn-ea"/>
            </a:endParaRPr>
          </a:p>
        </p:txBody>
      </p:sp>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1DB96444-AB41-1F4D-8DCC-98EA57501AEC}"/>
                  </a:ext>
                </a:extLst>
              </p:cNvPr>
              <p:cNvSpPr txBox="1"/>
              <p:nvPr/>
            </p:nvSpPr>
            <p:spPr>
              <a:xfrm>
                <a:off x="5665717" y="2023436"/>
                <a:ext cx="6352452"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假设罐子里橙色球比例为</a:t>
                </a:r>
                <a14:m>
                  <m:oMath xmlns:m="http://schemas.openxmlformats.org/officeDocument/2006/math">
                    <m:r>
                      <a:rPr lang="en-US" altLang="zh-CN" sz="3200" b="0" i="1" spc="-10" smtClean="0">
                        <a:solidFill>
                          <a:srgbClr val="FF0000"/>
                        </a:solidFill>
                        <a:latin typeface="Cambria Math" panose="02040503050406030204" pitchFamily="18" charset="0"/>
                      </a:rPr>
                      <m:t>𝑢</m:t>
                    </m:r>
                  </m:oMath>
                </a14:m>
                <a:endParaRPr lang="en-US" altLang="zh-CN" sz="3200" spc="-10" dirty="0">
                  <a:latin typeface="+mn-ea"/>
                </a:endParaRPr>
              </a:p>
              <a:p>
                <a:pPr marL="457200" indent="-457200">
                  <a:lnSpc>
                    <a:spcPct val="120000"/>
                  </a:lnSpc>
                  <a:buFont typeface="Wingdings" pitchFamily="2" charset="2"/>
                  <a:buChar char="ü"/>
                </a:pPr>
                <a:r>
                  <a:rPr lang="zh-CN" altLang="en-US" sz="3200" spc="-10" dirty="0">
                    <a:latin typeface="+mn-ea"/>
                  </a:rPr>
                  <a:t>采样样本中橙色球比例为</a:t>
                </a:r>
                <a14:m>
                  <m:oMath xmlns:m="http://schemas.openxmlformats.org/officeDocument/2006/math">
                    <m:r>
                      <a:rPr lang="en-US" altLang="zh-CN" sz="3200" b="0" i="1" spc="-10" smtClean="0">
                        <a:solidFill>
                          <a:srgbClr val="FF0000"/>
                        </a:solidFill>
                        <a:latin typeface="Cambria Math" panose="02040503050406030204" pitchFamily="18" charset="0"/>
                      </a:rPr>
                      <m:t>𝑣</m:t>
                    </m:r>
                  </m:oMath>
                </a14:m>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1DB96444-AB41-1F4D-8DCC-98EA57501AEC}"/>
                  </a:ext>
                </a:extLst>
              </p:cNvPr>
              <p:cNvSpPr txBox="1">
                <a:spLocks noRot="1" noChangeAspect="1" noMove="1" noResize="1" noEditPoints="1" noAdjustHandles="1" noChangeArrowheads="1" noChangeShapeType="1" noTextEdit="1"/>
              </p:cNvSpPr>
              <p:nvPr/>
            </p:nvSpPr>
            <p:spPr>
              <a:xfrm>
                <a:off x="5665717" y="2023436"/>
                <a:ext cx="6352452" cy="1224118"/>
              </a:xfrm>
              <a:prstGeom prst="rect">
                <a:avLst/>
              </a:prstGeom>
              <a:blipFill>
                <a:blip r:embed="rId3"/>
                <a:stretch>
                  <a:fillRect l="-2191" t="-3093" b="-16495"/>
                </a:stretch>
              </a:blipFill>
            </p:spPr>
            <p:txBody>
              <a:bodyPr/>
              <a:lstStyle/>
              <a:p>
                <a:r>
                  <a:rPr lang="en-CN">
                    <a:noFill/>
                  </a:rPr>
                  <a:t> </a:t>
                </a:r>
              </a:p>
            </p:txBody>
          </p:sp>
        </mc:Fallback>
      </mc:AlternateContent>
      <p:pic>
        <p:nvPicPr>
          <p:cNvPr id="2" name="Picture 1">
            <a:extLst>
              <a:ext uri="{FF2B5EF4-FFF2-40B4-BE49-F238E27FC236}">
                <a16:creationId xmlns:a16="http://schemas.microsoft.com/office/drawing/2014/main" id="{80621D75-DF90-8D41-81B5-1FD8F339BBD6}"/>
              </a:ext>
            </a:extLst>
          </p:cNvPr>
          <p:cNvPicPr>
            <a:picLocks noChangeAspect="1"/>
          </p:cNvPicPr>
          <p:nvPr/>
        </p:nvPicPr>
        <p:blipFill>
          <a:blip r:embed="rId4"/>
          <a:stretch>
            <a:fillRect/>
          </a:stretch>
        </p:blipFill>
        <p:spPr>
          <a:xfrm>
            <a:off x="487225" y="2267351"/>
            <a:ext cx="4876800" cy="3200400"/>
          </a:xfrm>
          <a:prstGeom prst="rect">
            <a:avLst/>
          </a:prstGeom>
        </p:spPr>
      </p:pic>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1C1C8656-AFDF-1944-9576-16546A64A646}"/>
                  </a:ext>
                </a:extLst>
              </p:cNvPr>
              <p:cNvSpPr txBox="1"/>
              <p:nvPr/>
            </p:nvSpPr>
            <p:spPr>
              <a:xfrm>
                <a:off x="5537856" y="3610446"/>
                <a:ext cx="6352452"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spc="-10" dirty="0">
                    <a:solidFill>
                      <a:schemeClr val="accent1">
                        <a:lumMod val="75000"/>
                      </a:schemeClr>
                    </a:solidFill>
                    <a:latin typeface="+mn-ea"/>
                  </a:rPr>
                  <a:t>是否可以根据</a:t>
                </a:r>
                <a14:m>
                  <m:oMath xmlns:m="http://schemas.openxmlformats.org/officeDocument/2006/math">
                    <m:r>
                      <a:rPr lang="en-US" altLang="zh-CN" sz="3200" i="1" spc="-10">
                        <a:solidFill>
                          <a:schemeClr val="accent1">
                            <a:lumMod val="75000"/>
                          </a:schemeClr>
                        </a:solidFill>
                        <a:latin typeface="Cambria Math" panose="02040503050406030204" pitchFamily="18" charset="0"/>
                      </a:rPr>
                      <m:t>𝑣</m:t>
                    </m:r>
                    <m:r>
                      <a:rPr lang="en-US" altLang="zh-CN" sz="3200" i="1" spc="-10">
                        <a:solidFill>
                          <a:schemeClr val="accent1">
                            <a:lumMod val="75000"/>
                          </a:schemeClr>
                        </a:solidFill>
                        <a:latin typeface="Cambria Math" panose="02040503050406030204" pitchFamily="18" charset="0"/>
                      </a:rPr>
                      <m:t> </m:t>
                    </m:r>
                    <m:r>
                      <a:rPr lang="zh-CN" altLang="en-US" sz="3200" i="1" spc="-10" smtClean="0">
                        <a:solidFill>
                          <a:schemeClr val="accent1">
                            <a:lumMod val="75000"/>
                          </a:schemeClr>
                        </a:solidFill>
                        <a:latin typeface="Cambria Math" panose="02040503050406030204" pitchFamily="18" charset="0"/>
                      </a:rPr>
                      <m:t>来</m:t>
                    </m:r>
                    <m:r>
                      <a:rPr lang="zh-CN" altLang="en-US" sz="3200" i="1" spc="-10">
                        <a:solidFill>
                          <a:schemeClr val="accent1">
                            <a:lumMod val="75000"/>
                          </a:schemeClr>
                        </a:solidFill>
                        <a:latin typeface="Cambria Math" panose="02040503050406030204" pitchFamily="18" charset="0"/>
                      </a:rPr>
                      <m:t>推</m:t>
                    </m:r>
                    <m:r>
                      <a:rPr lang="zh-CN" altLang="en-US" sz="3200" i="1" spc="-10" smtClean="0">
                        <a:solidFill>
                          <a:schemeClr val="accent1">
                            <a:lumMod val="75000"/>
                          </a:schemeClr>
                        </a:solidFill>
                        <a:latin typeface="Cambria Math" panose="02040503050406030204" pitchFamily="18" charset="0"/>
                      </a:rPr>
                      <m:t>测</m:t>
                    </m:r>
                    <m:r>
                      <a:rPr lang="en-US" altLang="zh-CN" sz="3200" i="1" spc="-10">
                        <a:solidFill>
                          <a:schemeClr val="accent1">
                            <a:lumMod val="75000"/>
                          </a:schemeClr>
                        </a:solidFill>
                        <a:latin typeface="Cambria Math" panose="02040503050406030204" pitchFamily="18" charset="0"/>
                      </a:rPr>
                      <m:t>𝑢</m:t>
                    </m:r>
                  </m:oMath>
                </a14:m>
                <a:r>
                  <a:rPr lang="zh-CN" altLang="en-US" sz="3200" spc="-10" dirty="0">
                    <a:solidFill>
                      <a:schemeClr val="accent1">
                        <a:lumMod val="75000"/>
                      </a:schemeClr>
                    </a:solidFill>
                    <a:latin typeface="+mn-ea"/>
                  </a:rPr>
                  <a:t>？</a:t>
                </a:r>
                <a:endParaRPr lang="en-US" altLang="zh-CN" sz="3200" spc="-10" dirty="0">
                  <a:solidFill>
                    <a:schemeClr val="accent1">
                      <a:lumMod val="75000"/>
                    </a:schemeClr>
                  </a:solidFill>
                  <a:latin typeface="+mn-ea"/>
                </a:endParaRPr>
              </a:p>
            </p:txBody>
          </p:sp>
        </mc:Choice>
        <mc:Fallback xmlns="">
          <p:sp>
            <p:nvSpPr>
              <p:cNvPr id="11" name="文本框 119">
                <a:extLst>
                  <a:ext uri="{FF2B5EF4-FFF2-40B4-BE49-F238E27FC236}">
                    <a16:creationId xmlns:a16="http://schemas.microsoft.com/office/drawing/2014/main" id="{1C1C8656-AFDF-1944-9576-16546A64A646}"/>
                  </a:ext>
                </a:extLst>
              </p:cNvPr>
              <p:cNvSpPr txBox="1">
                <a:spLocks noRot="1" noChangeAspect="1" noMove="1" noResize="1" noEditPoints="1" noAdjustHandles="1" noChangeArrowheads="1" noChangeShapeType="1" noTextEdit="1"/>
              </p:cNvSpPr>
              <p:nvPr/>
            </p:nvSpPr>
            <p:spPr>
              <a:xfrm>
                <a:off x="5537856" y="3610446"/>
                <a:ext cx="6352452" cy="633187"/>
              </a:xfrm>
              <a:prstGeom prst="rect">
                <a:avLst/>
              </a:prstGeom>
              <a:blipFill>
                <a:blip r:embed="rId5"/>
                <a:stretch>
                  <a:fillRect l="-2191" t="-3922" b="-2941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F1CF08C1-37FF-0545-8D2A-3A33A43E669D}"/>
                  </a:ext>
                </a:extLst>
              </p:cNvPr>
              <p:cNvSpPr txBox="1"/>
              <p:nvPr/>
            </p:nvSpPr>
            <p:spPr>
              <a:xfrm>
                <a:off x="5491886" y="4425079"/>
                <a:ext cx="6700114" cy="1815049"/>
              </a:xfrm>
              <a:prstGeom prst="rect">
                <a:avLst/>
              </a:prstGeom>
              <a:noFill/>
            </p:spPr>
            <p:txBody>
              <a:bodyPr wrap="square" rtlCol="0">
                <a:spAutoFit/>
              </a:bodyPr>
              <a:lstStyle/>
              <a:p>
                <a:pPr marL="457200" indent="-457200">
                  <a:lnSpc>
                    <a:spcPct val="120000"/>
                  </a:lnSpc>
                  <a:buFont typeface="Wingdings" pitchFamily="2" charset="2"/>
                  <a:buChar char="ü"/>
                </a:pPr>
                <a:r>
                  <a:rPr lang="zh-CN" altLang="en-US" sz="3200" spc="-10" dirty="0">
                    <a:latin typeface="+mn-ea"/>
                  </a:rPr>
                  <a:t>可能罐子里大部分是橙色球，而抽样全是绿球</a:t>
                </a:r>
                <a:endParaRPr lang="en-US" altLang="zh-CN" sz="3200" spc="-10" dirty="0">
                  <a:latin typeface="+mn-ea"/>
                </a:endParaRPr>
              </a:p>
              <a:p>
                <a:pPr marL="457200" indent="-457200">
                  <a:lnSpc>
                    <a:spcPct val="120000"/>
                  </a:lnSpc>
                  <a:buFont typeface="Wingdings" pitchFamily="2" charset="2"/>
                  <a:buChar char="ü"/>
                </a:pPr>
                <a:r>
                  <a:rPr lang="zh-CN" altLang="en-US" sz="3200" spc="-10" dirty="0">
                    <a:latin typeface="+mn-ea"/>
                  </a:rPr>
                  <a:t>可能两者近似相等</a:t>
                </a:r>
                <a14:m>
                  <m:oMath xmlns:m="http://schemas.openxmlformats.org/officeDocument/2006/math">
                    <m:r>
                      <a:rPr lang="en-US" altLang="zh-CN" sz="3200" b="0" i="1" spc="-10" smtClean="0">
                        <a:solidFill>
                          <a:srgbClr val="FF0000"/>
                        </a:solidFill>
                        <a:latin typeface="Cambria Math" panose="02040503050406030204" pitchFamily="18" charset="0"/>
                      </a:rPr>
                      <m:t>𝑢</m:t>
                    </m:r>
                    <m:r>
                      <a:rPr lang="en-US" altLang="zh-CN" sz="3200" b="0" i="1" spc="-10" smtClean="0">
                        <a:solidFill>
                          <a:srgbClr val="FF0000"/>
                        </a:solidFill>
                        <a:latin typeface="Cambria Math" panose="02040503050406030204" pitchFamily="18" charset="0"/>
                        <a:ea typeface="Cambria Math" panose="02040503050406030204" pitchFamily="18" charset="0"/>
                      </a:rPr>
                      <m:t>≈</m:t>
                    </m:r>
                    <m:r>
                      <a:rPr lang="en-US" altLang="zh-CN" sz="3200" i="1" spc="-10">
                        <a:solidFill>
                          <a:srgbClr val="FF0000"/>
                        </a:solidFill>
                        <a:latin typeface="Cambria Math" panose="02040503050406030204" pitchFamily="18" charset="0"/>
                      </a:rPr>
                      <m:t>𝑣</m:t>
                    </m:r>
                  </m:oMath>
                </a14:m>
                <a:endParaRPr lang="en-US" altLang="zh-CN" sz="3200" spc="-10" dirty="0">
                  <a:latin typeface="+mn-ea"/>
                </a:endParaRPr>
              </a:p>
            </p:txBody>
          </p:sp>
        </mc:Choice>
        <mc:Fallback xmlns="">
          <p:sp>
            <p:nvSpPr>
              <p:cNvPr id="12" name="文本框 119">
                <a:extLst>
                  <a:ext uri="{FF2B5EF4-FFF2-40B4-BE49-F238E27FC236}">
                    <a16:creationId xmlns:a16="http://schemas.microsoft.com/office/drawing/2014/main" id="{F1CF08C1-37FF-0545-8D2A-3A33A43E669D}"/>
                  </a:ext>
                </a:extLst>
              </p:cNvPr>
              <p:cNvSpPr txBox="1">
                <a:spLocks noRot="1" noChangeAspect="1" noMove="1" noResize="1" noEditPoints="1" noAdjustHandles="1" noChangeArrowheads="1" noChangeShapeType="1" noTextEdit="1"/>
              </p:cNvSpPr>
              <p:nvPr/>
            </p:nvSpPr>
            <p:spPr>
              <a:xfrm>
                <a:off x="5491886" y="4425079"/>
                <a:ext cx="6700114" cy="1815049"/>
              </a:xfrm>
              <a:prstGeom prst="rect">
                <a:avLst/>
              </a:prstGeom>
              <a:blipFill>
                <a:blip r:embed="rId6"/>
                <a:stretch>
                  <a:fillRect l="-2079" t="-1389" b="-10417"/>
                </a:stretch>
              </a:blipFill>
            </p:spPr>
            <p:txBody>
              <a:bodyPr/>
              <a:lstStyle/>
              <a:p>
                <a:r>
                  <a:rPr lang="en-CN">
                    <a:noFill/>
                  </a:rPr>
                  <a:t> </a:t>
                </a:r>
              </a:p>
            </p:txBody>
          </p:sp>
        </mc:Fallback>
      </mc:AlternateContent>
    </p:spTree>
    <p:extLst>
      <p:ext uri="{BB962C8B-B14F-4D97-AF65-F5344CB8AC3E}">
        <p14:creationId xmlns:p14="http://schemas.microsoft.com/office/powerpoint/2010/main" val="40822817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0FE64627-CDB0-CE42-8A0A-4C1677FF730E}"/>
              </a:ext>
            </a:extLst>
          </p:cNvPr>
          <p:cNvSpPr/>
          <p:nvPr/>
        </p:nvSpPr>
        <p:spPr>
          <a:xfrm>
            <a:off x="202905" y="2685032"/>
            <a:ext cx="11684295" cy="2048609"/>
          </a:xfrm>
          <a:prstGeom prst="roundRect">
            <a:avLst/>
          </a:prstGeom>
          <a:solidFill>
            <a:schemeClr val="accent4">
              <a:lumMod val="20000"/>
              <a:lumOff val="80000"/>
              <a:alpha val="3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6" name="文本框 119">
            <a:extLst>
              <a:ext uri="{FF2B5EF4-FFF2-40B4-BE49-F238E27FC236}">
                <a16:creationId xmlns:a16="http://schemas.microsoft.com/office/drawing/2014/main" id="{7C3B3F19-367E-3F48-93B8-A914FD01BD0F}"/>
              </a:ext>
            </a:extLst>
          </p:cNvPr>
          <p:cNvSpPr txBox="1"/>
          <p:nvPr/>
        </p:nvSpPr>
        <p:spPr>
          <a:xfrm>
            <a:off x="202905" y="2685032"/>
            <a:ext cx="11228525"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b="1" spc="-10" dirty="0">
                <a:solidFill>
                  <a:srgbClr val="FF0000"/>
                </a:solidFill>
                <a:latin typeface="+mn-ea"/>
              </a:rPr>
              <a:t>霍夫丁不等式</a:t>
            </a:r>
            <a:r>
              <a:rPr lang="en-US" altLang="zh-CN" sz="3200" spc="-10" dirty="0">
                <a:latin typeface="+mn-ea"/>
              </a:rPr>
              <a:t>(</a:t>
            </a:r>
            <a:r>
              <a:rPr lang="en-US" altLang="zh-CN" sz="3200" spc="-10" dirty="0" err="1">
                <a:latin typeface="+mn-ea"/>
              </a:rPr>
              <a:t>Hoeffding’s</a:t>
            </a:r>
            <a:r>
              <a:rPr lang="en-US" altLang="zh-CN" sz="3200" spc="-10" dirty="0">
                <a:latin typeface="+mn-ea"/>
              </a:rPr>
              <a:t> Inequality)</a:t>
            </a:r>
          </a:p>
        </p:txBody>
      </p:sp>
      <mc:AlternateContent xmlns:mc="http://schemas.openxmlformats.org/markup-compatibility/2006" xmlns:a14="http://schemas.microsoft.com/office/drawing/2010/main">
        <mc:Choice Requires="a14">
          <p:sp>
            <p:nvSpPr>
              <p:cNvPr id="8" name="文本框 119">
                <a:extLst>
                  <a:ext uri="{FF2B5EF4-FFF2-40B4-BE49-F238E27FC236}">
                    <a16:creationId xmlns:a16="http://schemas.microsoft.com/office/drawing/2014/main" id="{1DB96444-AB41-1F4D-8DCC-98EA57501AEC}"/>
                  </a:ext>
                </a:extLst>
              </p:cNvPr>
              <p:cNvSpPr txBox="1"/>
              <p:nvPr/>
            </p:nvSpPr>
            <p:spPr>
              <a:xfrm>
                <a:off x="524348" y="1039235"/>
                <a:ext cx="7525507" cy="1224118"/>
              </a:xfrm>
              <a:prstGeom prst="rect">
                <a:avLst/>
              </a:prstGeom>
              <a:noFill/>
            </p:spPr>
            <p:txBody>
              <a:bodyPr wrap="square" rtlCol="0">
                <a:spAutoFit/>
              </a:bodyPr>
              <a:lstStyle/>
              <a:p>
                <a:pPr marL="457200" indent="-457200">
                  <a:lnSpc>
                    <a:spcPct val="120000"/>
                  </a:lnSpc>
                  <a:buFont typeface="Wingdings" pitchFamily="2" charset="2"/>
                  <a:buChar char="ü"/>
                </a:pPr>
                <a:r>
                  <a:rPr lang="zh-CN" altLang="en-CN" sz="3200" spc="-10" dirty="0">
                    <a:solidFill>
                      <a:schemeClr val="accent1"/>
                    </a:solidFill>
                    <a:latin typeface="+mn-ea"/>
                  </a:rPr>
                  <a:t>未知量</a:t>
                </a:r>
                <a:r>
                  <a:rPr lang="zh-CN" altLang="en-US" sz="3200" spc="-10" dirty="0">
                    <a:solidFill>
                      <a:schemeClr val="accent1"/>
                    </a:solidFill>
                    <a:latin typeface="+mn-ea"/>
                  </a:rPr>
                  <a:t>：</a:t>
                </a:r>
                <a:r>
                  <a:rPr lang="zh-CN" altLang="en-US" sz="3200" spc="-10" dirty="0">
                    <a:latin typeface="+mn-ea"/>
                  </a:rPr>
                  <a:t>罐子里橙色球比例为</a:t>
                </a:r>
                <a14:m>
                  <m:oMath xmlns:m="http://schemas.openxmlformats.org/officeDocument/2006/math">
                    <m:r>
                      <a:rPr lang="en-US" altLang="zh-CN" sz="3200" b="0" i="1" spc="-10" smtClean="0">
                        <a:solidFill>
                          <a:srgbClr val="FF0000"/>
                        </a:solidFill>
                        <a:latin typeface="Cambria Math" panose="02040503050406030204" pitchFamily="18" charset="0"/>
                      </a:rPr>
                      <m:t>𝑢</m:t>
                    </m:r>
                  </m:oMath>
                </a14:m>
                <a:endParaRPr lang="en-US" altLang="zh-CN" sz="3200" spc="-10" dirty="0">
                  <a:latin typeface="+mn-ea"/>
                </a:endParaRPr>
              </a:p>
              <a:p>
                <a:pPr marL="457200" indent="-457200">
                  <a:lnSpc>
                    <a:spcPct val="120000"/>
                  </a:lnSpc>
                  <a:buFont typeface="Wingdings" pitchFamily="2" charset="2"/>
                  <a:buChar char="ü"/>
                </a:pPr>
                <a:r>
                  <a:rPr lang="zh-CN" altLang="en-CN" sz="3200" spc="-10" dirty="0">
                    <a:solidFill>
                      <a:schemeClr val="accent1"/>
                    </a:solidFill>
                    <a:latin typeface="+mn-ea"/>
                  </a:rPr>
                  <a:t>已知量</a:t>
                </a:r>
                <a:r>
                  <a:rPr lang="zh-CN" altLang="en-US" sz="3200" spc="-10" dirty="0">
                    <a:solidFill>
                      <a:schemeClr val="accent1"/>
                    </a:solidFill>
                    <a:latin typeface="+mn-ea"/>
                  </a:rPr>
                  <a:t>：</a:t>
                </a:r>
                <a:r>
                  <a:rPr lang="zh-CN" altLang="en-US" sz="3200" spc="-10" dirty="0">
                    <a:latin typeface="+mn-ea"/>
                  </a:rPr>
                  <a:t>采样样本中橙色球比例为</a:t>
                </a:r>
                <a14:m>
                  <m:oMath xmlns:m="http://schemas.openxmlformats.org/officeDocument/2006/math">
                    <m:r>
                      <a:rPr lang="en-US" altLang="zh-CN" sz="3200" b="0" i="1" spc="-10" smtClean="0">
                        <a:solidFill>
                          <a:srgbClr val="FF0000"/>
                        </a:solidFill>
                        <a:latin typeface="Cambria Math" panose="02040503050406030204" pitchFamily="18" charset="0"/>
                      </a:rPr>
                      <m:t>𝑣</m:t>
                    </m:r>
                  </m:oMath>
                </a14:m>
                <a:endParaRPr lang="en-US" altLang="zh-CN" sz="3200" spc="-10" dirty="0">
                  <a:latin typeface="+mn-ea"/>
                </a:endParaRPr>
              </a:p>
            </p:txBody>
          </p:sp>
        </mc:Choice>
        <mc:Fallback xmlns="">
          <p:sp>
            <p:nvSpPr>
              <p:cNvPr id="8" name="文本框 119">
                <a:extLst>
                  <a:ext uri="{FF2B5EF4-FFF2-40B4-BE49-F238E27FC236}">
                    <a16:creationId xmlns:a16="http://schemas.microsoft.com/office/drawing/2014/main" id="{1DB96444-AB41-1F4D-8DCC-98EA57501AEC}"/>
                  </a:ext>
                </a:extLst>
              </p:cNvPr>
              <p:cNvSpPr txBox="1">
                <a:spLocks noRot="1" noChangeAspect="1" noMove="1" noResize="1" noEditPoints="1" noAdjustHandles="1" noChangeArrowheads="1" noChangeShapeType="1" noTextEdit="1"/>
              </p:cNvSpPr>
              <p:nvPr/>
            </p:nvSpPr>
            <p:spPr>
              <a:xfrm>
                <a:off x="524348" y="1039235"/>
                <a:ext cx="7525507" cy="1224118"/>
              </a:xfrm>
              <a:prstGeom prst="rect">
                <a:avLst/>
              </a:prstGeom>
              <a:blipFill>
                <a:blip r:embed="rId3"/>
                <a:stretch>
                  <a:fillRect l="-1852" t="-2041" b="-1530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1C1C8656-AFDF-1944-9576-16546A64A646}"/>
                  </a:ext>
                </a:extLst>
              </p:cNvPr>
              <p:cNvSpPr txBox="1"/>
              <p:nvPr/>
            </p:nvSpPr>
            <p:spPr>
              <a:xfrm>
                <a:off x="2501036" y="4050377"/>
                <a:ext cx="6352452" cy="69666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rgbClr val="FF0000"/>
                          </a:solidFill>
                          <a:latin typeface="Cambria Math" panose="02040503050406030204" pitchFamily="18" charset="0"/>
                        </a:rPr>
                        <m:t>𝑷</m:t>
                      </m:r>
                      <m:d>
                        <m:dPr>
                          <m:ctrlPr>
                            <a:rPr lang="en-US" altLang="zh-CN" sz="3200" b="1" i="1" spc="-10" smtClean="0">
                              <a:solidFill>
                                <a:srgbClr val="FF0000"/>
                              </a:solidFill>
                              <a:latin typeface="Cambria Math" panose="02040503050406030204" pitchFamily="18" charset="0"/>
                            </a:rPr>
                          </m:ctrlPr>
                        </m:dPr>
                        <m:e>
                          <m:d>
                            <m:dPr>
                              <m:begChr m:val="|"/>
                              <m:endChr m:val="|"/>
                              <m:ctrlPr>
                                <a:rPr lang="en-US" altLang="zh-CN" sz="3200" b="1" i="1" spc="-10" smtClean="0">
                                  <a:solidFill>
                                    <a:srgbClr val="FF0000"/>
                                  </a:solidFill>
                                  <a:latin typeface="Cambria Math" panose="02040503050406030204" pitchFamily="18" charset="0"/>
                                </a:rPr>
                              </m:ctrlPr>
                            </m:dPr>
                            <m:e>
                              <m:r>
                                <a:rPr lang="en-US" altLang="zh-CN" sz="3200" b="1" i="1" spc="-10" smtClean="0">
                                  <a:solidFill>
                                    <a:srgbClr val="FF0000"/>
                                  </a:solidFill>
                                  <a:latin typeface="Cambria Math" panose="02040503050406030204" pitchFamily="18" charset="0"/>
                                </a:rPr>
                                <m:t>𝒖</m:t>
                              </m:r>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𝒗</m:t>
                              </m:r>
                            </m:e>
                          </m:d>
                          <m:r>
                            <a:rPr lang="en-US" altLang="zh-CN" sz="3200" b="1" i="1" spc="-10" smtClean="0">
                              <a:solidFill>
                                <a:srgbClr val="FF0000"/>
                              </a:solidFill>
                              <a:latin typeface="Cambria Math" panose="02040503050406030204" pitchFamily="18" charset="0"/>
                            </a:rPr>
                            <m:t>&gt;</m:t>
                          </m:r>
                          <m:r>
                            <a:rPr lang="en-US" altLang="zh-CN" sz="3200" b="1" i="1" spc="-10" smtClean="0">
                              <a:solidFill>
                                <a:srgbClr val="FF0000"/>
                              </a:solidFill>
                              <a:latin typeface="Cambria Math" panose="02040503050406030204" pitchFamily="18" charset="0"/>
                              <a:ea typeface="Cambria Math" panose="02040503050406030204" pitchFamily="18" charset="0"/>
                            </a:rPr>
                            <m:t>𝜺</m:t>
                          </m:r>
                        </m:e>
                      </m:d>
                      <m:r>
                        <a:rPr lang="en-US" altLang="zh-CN" sz="3200" b="1" i="1" spc="-10" dirty="0">
                          <a:solidFill>
                            <a:srgbClr val="FF0000"/>
                          </a:solidFill>
                          <a:latin typeface="Cambria Math" panose="02040503050406030204" pitchFamily="18" charset="0"/>
                          <a:ea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r>
                        <a:rPr lang="en-US" altLang="zh-CN" sz="3200" b="1" i="0" spc="-10" smtClean="0">
                          <a:solidFill>
                            <a:srgbClr val="FF0000"/>
                          </a:solidFill>
                          <a:latin typeface="Cambria Math" panose="02040503050406030204" pitchFamily="18" charset="0"/>
                        </a:rPr>
                        <m:t>𝐞𝐱𝐩</m:t>
                      </m:r>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sSup>
                        <m:sSupPr>
                          <m:ctrlPr>
                            <a:rPr lang="en-US" altLang="zh-CN" sz="3200" b="1" i="1" spc="-10" smtClean="0">
                              <a:solidFill>
                                <a:srgbClr val="FF0000"/>
                              </a:solidFill>
                              <a:latin typeface="Cambria Math" panose="02040503050406030204" pitchFamily="18" charset="0"/>
                            </a:rPr>
                          </m:ctrlPr>
                        </m:sSupPr>
                        <m:e>
                          <m:r>
                            <a:rPr lang="en-US" altLang="zh-CN" sz="3200" b="1" i="1" spc="-10" smtClean="0">
                              <a:solidFill>
                                <a:srgbClr val="FF0000"/>
                              </a:solidFill>
                              <a:latin typeface="Cambria Math" panose="02040503050406030204" pitchFamily="18" charset="0"/>
                              <a:ea typeface="Cambria Math" panose="02040503050406030204" pitchFamily="18" charset="0"/>
                            </a:rPr>
                            <m:t>𝜺</m:t>
                          </m:r>
                        </m:e>
                        <m:sup>
                          <m:r>
                            <a:rPr lang="en-US" altLang="zh-CN" sz="3200" b="1" i="1" spc="-10" smtClean="0">
                              <a:solidFill>
                                <a:srgbClr val="FF0000"/>
                              </a:solidFill>
                              <a:latin typeface="Cambria Math" panose="02040503050406030204" pitchFamily="18" charset="0"/>
                            </a:rPr>
                            <m:t>𝟐</m:t>
                          </m:r>
                        </m:sup>
                      </m:sSup>
                      <m:r>
                        <a:rPr lang="en-US" altLang="zh-CN" sz="3200" b="1" i="1" spc="-10" smtClean="0">
                          <a:solidFill>
                            <a:srgbClr val="FF0000"/>
                          </a:solidFill>
                          <a:latin typeface="Cambria Math" panose="02040503050406030204" pitchFamily="18" charset="0"/>
                        </a:rPr>
                        <m:t>𝑵</m:t>
                      </m:r>
                      <m:r>
                        <a:rPr lang="en-US" altLang="zh-CN" sz="3200" b="1" i="1" spc="-10" smtClean="0">
                          <a:solidFill>
                            <a:srgbClr val="FF0000"/>
                          </a:solidFill>
                          <a:latin typeface="Cambria Math" panose="02040503050406030204" pitchFamily="18" charset="0"/>
                        </a:rPr>
                        <m:t>)</m:t>
                      </m:r>
                    </m:oMath>
                  </m:oMathPara>
                </a14:m>
                <a:endParaRPr lang="en-US" altLang="zh-CN" sz="3200" b="1" spc="-10" dirty="0">
                  <a:solidFill>
                    <a:srgbClr val="FF0000"/>
                  </a:solidFill>
                  <a:latin typeface="+mn-ea"/>
                </a:endParaRPr>
              </a:p>
            </p:txBody>
          </p:sp>
        </mc:Choice>
        <mc:Fallback xmlns="">
          <p:sp>
            <p:nvSpPr>
              <p:cNvPr id="11" name="文本框 119">
                <a:extLst>
                  <a:ext uri="{FF2B5EF4-FFF2-40B4-BE49-F238E27FC236}">
                    <a16:creationId xmlns:a16="http://schemas.microsoft.com/office/drawing/2014/main" id="{1C1C8656-AFDF-1944-9576-16546A64A646}"/>
                  </a:ext>
                </a:extLst>
              </p:cNvPr>
              <p:cNvSpPr txBox="1">
                <a:spLocks noRot="1" noChangeAspect="1" noMove="1" noResize="1" noEditPoints="1" noAdjustHandles="1" noChangeArrowheads="1" noChangeShapeType="1" noTextEdit="1"/>
              </p:cNvSpPr>
              <p:nvPr/>
            </p:nvSpPr>
            <p:spPr>
              <a:xfrm>
                <a:off x="2501036" y="4050377"/>
                <a:ext cx="6352452" cy="696666"/>
              </a:xfrm>
              <a:prstGeom prst="rect">
                <a:avLst/>
              </a:prstGeom>
              <a:blipFill>
                <a:blip r:embed="rId4"/>
                <a:stretch>
                  <a:fillRect b="-12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F1CF08C1-37FF-0545-8D2A-3A33A43E669D}"/>
                  </a:ext>
                </a:extLst>
              </p:cNvPr>
              <p:cNvSpPr txBox="1"/>
              <p:nvPr/>
            </p:nvSpPr>
            <p:spPr>
              <a:xfrm>
                <a:off x="760570" y="3418371"/>
                <a:ext cx="11625039" cy="642355"/>
              </a:xfrm>
              <a:prstGeom prst="rect">
                <a:avLst/>
              </a:prstGeom>
              <a:noFill/>
            </p:spPr>
            <p:txBody>
              <a:bodyPr wrap="square" rtlCol="0">
                <a:spAutoFit/>
              </a:bodyPr>
              <a:lstStyle/>
              <a:p>
                <a:pPr>
                  <a:lnSpc>
                    <a:spcPct val="120000"/>
                  </a:lnSpc>
                </a:pPr>
                <a:r>
                  <a:rPr lang="zh-CN" altLang="en-US" sz="3200" spc="-10" dirty="0">
                    <a:latin typeface="+mn-ea"/>
                  </a:rPr>
                  <a:t>当抽样样本</a:t>
                </a:r>
                <a:r>
                  <a:rPr lang="en-US" altLang="zh-CN" sz="3200" spc="-10" dirty="0">
                    <a:latin typeface="+mn-ea"/>
                  </a:rPr>
                  <a:t>(</a:t>
                </a:r>
                <a14:m>
                  <m:oMath xmlns:m="http://schemas.openxmlformats.org/officeDocument/2006/math">
                    <m:r>
                      <a:rPr lang="en-US" altLang="zh-CN" sz="3200" i="1" spc="-10" dirty="0" smtClean="0">
                        <a:solidFill>
                          <a:schemeClr val="accent1">
                            <a:lumMod val="75000"/>
                          </a:schemeClr>
                        </a:solidFill>
                        <a:latin typeface="Cambria Math" panose="02040503050406030204" pitchFamily="18" charset="0"/>
                      </a:rPr>
                      <m:t>𝑁</m:t>
                    </m:r>
                  </m:oMath>
                </a14:m>
                <a:r>
                  <a:rPr lang="en-US" altLang="zh-CN" sz="3200" spc="-10" dirty="0">
                    <a:latin typeface="+mn-ea"/>
                  </a:rPr>
                  <a:t>)</a:t>
                </a:r>
                <a:r>
                  <a:rPr lang="zh-CN" altLang="en-US" sz="3200" spc="-10" dirty="0">
                    <a:latin typeface="+mn-ea"/>
                  </a:rPr>
                  <a:t>足够大时， </a:t>
                </a:r>
                <a:r>
                  <a:rPr lang="zh-CN" altLang="en-US" sz="3200" spc="-10" dirty="0">
                    <a:solidFill>
                      <a:schemeClr val="accent1">
                        <a:lumMod val="75000"/>
                      </a:schemeClr>
                    </a:solidFill>
                    <a:latin typeface="+mn-ea"/>
                  </a:rPr>
                  <a:t>𝑢</a:t>
                </a:r>
                <a:r>
                  <a:rPr lang="zh-CN" altLang="en-US" sz="3200" spc="-10" dirty="0">
                    <a:latin typeface="+mn-ea"/>
                  </a:rPr>
                  <a:t>与</a:t>
                </a:r>
                <a:r>
                  <a:rPr lang="zh-CN" altLang="en-US" sz="3200" spc="-10" dirty="0">
                    <a:solidFill>
                      <a:schemeClr val="accent1">
                        <a:lumMod val="75000"/>
                      </a:schemeClr>
                    </a:solidFill>
                    <a:latin typeface="+mn-ea"/>
                  </a:rPr>
                  <a:t>𝑣</a:t>
                </a:r>
                <a:r>
                  <a:rPr lang="zh-CN" altLang="en-US" sz="3200" spc="-10" dirty="0">
                    <a:latin typeface="+mn-ea"/>
                  </a:rPr>
                  <a:t>可能近似相等（在</a:t>
                </a:r>
                <a14:m>
                  <m:oMath xmlns:m="http://schemas.openxmlformats.org/officeDocument/2006/math">
                    <m:r>
                      <a:rPr lang="en-US" altLang="zh-CN" sz="3200" i="1" spc="-10">
                        <a:solidFill>
                          <a:schemeClr val="accent1">
                            <a:lumMod val="75000"/>
                          </a:schemeClr>
                        </a:solidFill>
                        <a:latin typeface="Cambria Math" panose="02040503050406030204" pitchFamily="18" charset="0"/>
                        <a:ea typeface="Cambria Math" panose="02040503050406030204" pitchFamily="18" charset="0"/>
                      </a:rPr>
                      <m:t>𝜀</m:t>
                    </m:r>
                    <m:r>
                      <a:rPr lang="en-US" altLang="zh-CN" sz="3200" i="1" spc="-10">
                        <a:solidFill>
                          <a:schemeClr val="accent1">
                            <a:lumMod val="75000"/>
                          </a:schemeClr>
                        </a:solidFill>
                        <a:latin typeface="Cambria Math" panose="02040503050406030204" pitchFamily="18" charset="0"/>
                        <a:ea typeface="Cambria Math" panose="02040503050406030204" pitchFamily="18" charset="0"/>
                      </a:rPr>
                      <m:t> </m:t>
                    </m:r>
                  </m:oMath>
                </a14:m>
                <a:r>
                  <a:rPr lang="zh-CN" altLang="en-US" sz="3200" spc="-10" dirty="0">
                    <a:latin typeface="+mn-ea"/>
                  </a:rPr>
                  <a:t>范围内）</a:t>
                </a:r>
                <a:endParaRPr lang="en-US" altLang="zh-CN" sz="3200" spc="-10" dirty="0">
                  <a:latin typeface="+mn-ea"/>
                </a:endParaRPr>
              </a:p>
            </p:txBody>
          </p:sp>
        </mc:Choice>
        <mc:Fallback xmlns="">
          <p:sp>
            <p:nvSpPr>
              <p:cNvPr id="12" name="文本框 119">
                <a:extLst>
                  <a:ext uri="{FF2B5EF4-FFF2-40B4-BE49-F238E27FC236}">
                    <a16:creationId xmlns:a16="http://schemas.microsoft.com/office/drawing/2014/main" id="{F1CF08C1-37FF-0545-8D2A-3A33A43E669D}"/>
                  </a:ext>
                </a:extLst>
              </p:cNvPr>
              <p:cNvSpPr txBox="1">
                <a:spLocks noRot="1" noChangeAspect="1" noMove="1" noResize="1" noEditPoints="1" noAdjustHandles="1" noChangeArrowheads="1" noChangeShapeType="1" noTextEdit="1"/>
              </p:cNvSpPr>
              <p:nvPr/>
            </p:nvSpPr>
            <p:spPr>
              <a:xfrm>
                <a:off x="760570" y="3418371"/>
                <a:ext cx="11625039" cy="642355"/>
              </a:xfrm>
              <a:prstGeom prst="rect">
                <a:avLst/>
              </a:prstGeom>
              <a:blipFill>
                <a:blip r:embed="rId5"/>
                <a:stretch>
                  <a:fillRect l="-1310" t="-5882" b="-31373"/>
                </a:stretch>
              </a:blipFill>
            </p:spPr>
            <p:txBody>
              <a:bodyPr/>
              <a:lstStyle/>
              <a:p>
                <a:r>
                  <a:rPr lang="en-CN">
                    <a:noFill/>
                  </a:rPr>
                  <a:t> </a:t>
                </a:r>
              </a:p>
            </p:txBody>
          </p:sp>
        </mc:Fallback>
      </mc:AlternateContent>
      <p:pic>
        <p:nvPicPr>
          <p:cNvPr id="3074" name="Picture 2" descr="Wassily Hoeffding (1914 - 1991) - Biography - MacTutor History of  Mathematics">
            <a:extLst>
              <a:ext uri="{FF2B5EF4-FFF2-40B4-BE49-F238E27FC236}">
                <a16:creationId xmlns:a16="http://schemas.microsoft.com/office/drawing/2014/main" id="{E715B91E-582C-6F46-8A11-8CF842666FA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3468" y="623243"/>
            <a:ext cx="1428103" cy="184934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119">
            <a:extLst>
              <a:ext uri="{FF2B5EF4-FFF2-40B4-BE49-F238E27FC236}">
                <a16:creationId xmlns:a16="http://schemas.microsoft.com/office/drawing/2014/main" id="{13340FFF-0F1E-2542-80BE-83406E696E5F}"/>
              </a:ext>
            </a:extLst>
          </p:cNvPr>
          <p:cNvSpPr txBox="1"/>
          <p:nvPr/>
        </p:nvSpPr>
        <p:spPr>
          <a:xfrm>
            <a:off x="9981571" y="1569721"/>
            <a:ext cx="2210429" cy="941155"/>
          </a:xfrm>
          <a:prstGeom prst="rect">
            <a:avLst/>
          </a:prstGeom>
          <a:noFill/>
        </p:spPr>
        <p:txBody>
          <a:bodyPr wrap="square" rtlCol="0">
            <a:spAutoFit/>
          </a:bodyPr>
          <a:lstStyle/>
          <a:p>
            <a:pPr>
              <a:lnSpc>
                <a:spcPct val="120000"/>
              </a:lnSpc>
            </a:pPr>
            <a:r>
              <a:rPr lang="en-US" altLang="zh-CN" sz="2400" spc="-10" dirty="0">
                <a:solidFill>
                  <a:schemeClr val="accent1">
                    <a:lumMod val="75000"/>
                  </a:schemeClr>
                </a:solidFill>
                <a:latin typeface="+mn-ea"/>
              </a:rPr>
              <a:t>Wassily </a:t>
            </a:r>
            <a:r>
              <a:rPr lang="en-US" altLang="zh-CN" sz="2400" spc="-10" dirty="0" err="1">
                <a:solidFill>
                  <a:schemeClr val="accent1">
                    <a:lumMod val="75000"/>
                  </a:schemeClr>
                </a:solidFill>
                <a:latin typeface="+mn-ea"/>
              </a:rPr>
              <a:t>Hoeffding</a:t>
            </a:r>
            <a:endParaRPr lang="en-US" altLang="zh-CN" sz="2400" spc="-10" dirty="0">
              <a:solidFill>
                <a:schemeClr val="accent1">
                  <a:lumMod val="75000"/>
                </a:schemeClr>
              </a:solidFill>
              <a:latin typeface="+mn-ea"/>
            </a:endParaRPr>
          </a:p>
        </p:txBody>
      </p:sp>
      <mc:AlternateContent xmlns:mc="http://schemas.openxmlformats.org/markup-compatibility/2006" xmlns:a14="http://schemas.microsoft.com/office/drawing/2010/main">
        <mc:Choice Requires="a14">
          <p:sp>
            <p:nvSpPr>
              <p:cNvPr id="13" name="文本框 119">
                <a:extLst>
                  <a:ext uri="{FF2B5EF4-FFF2-40B4-BE49-F238E27FC236}">
                    <a16:creationId xmlns:a16="http://schemas.microsoft.com/office/drawing/2014/main" id="{D615AEAD-C571-1948-9AC8-487E74109DA2}"/>
                  </a:ext>
                </a:extLst>
              </p:cNvPr>
              <p:cNvSpPr txBox="1"/>
              <p:nvPr/>
            </p:nvSpPr>
            <p:spPr>
              <a:xfrm>
                <a:off x="206848" y="4932967"/>
                <a:ext cx="11985152" cy="1224118"/>
              </a:xfrm>
              <a:prstGeom prst="rect">
                <a:avLst/>
              </a:prstGeom>
              <a:noFill/>
            </p:spPr>
            <p:txBody>
              <a:bodyPr wrap="square" rtlCol="0">
                <a:spAutoFit/>
              </a:bodyPr>
              <a:lstStyle/>
              <a:p>
                <a:pPr>
                  <a:lnSpc>
                    <a:spcPct val="120000"/>
                  </a:lnSpc>
                </a:pPr>
                <a:r>
                  <a:rPr lang="zh-CN" altLang="en-CN" sz="3200" spc="-10" dirty="0">
                    <a:solidFill>
                      <a:schemeClr val="tx1"/>
                    </a:solidFill>
                    <a:latin typeface="+mn-ea"/>
                  </a:rPr>
                  <a:t>这时</a:t>
                </a:r>
                <a:r>
                  <a:rPr lang="zh-CN" altLang="en-US" sz="3200" spc="-10" dirty="0">
                    <a:solidFill>
                      <a:schemeClr val="tx1"/>
                    </a:solidFill>
                    <a:latin typeface="+mn-ea"/>
                  </a:rPr>
                  <a:t>称“𝑢</a:t>
                </a:r>
                <a14:m>
                  <m:oMath xmlns:m="http://schemas.openxmlformats.org/officeDocument/2006/math">
                    <m:r>
                      <a:rPr lang="zh-CN" altLang="en-US" sz="3200" i="1" spc="-10" smtClean="0">
                        <a:solidFill>
                          <a:schemeClr val="tx1"/>
                        </a:solidFill>
                        <a:latin typeface="Cambria Math" panose="02040503050406030204" pitchFamily="18" charset="0"/>
                      </a:rPr>
                      <m:t>≈</m:t>
                    </m:r>
                    <m:r>
                      <a:rPr lang="en-US" altLang="zh-CN" sz="3200" b="0" i="1" spc="-10" smtClean="0">
                        <a:solidFill>
                          <a:schemeClr val="tx1"/>
                        </a:solidFill>
                        <a:latin typeface="Cambria Math" panose="02040503050406030204" pitchFamily="18" charset="0"/>
                      </a:rPr>
                      <m:t>𝑣</m:t>
                    </m:r>
                  </m:oMath>
                </a14:m>
                <a:r>
                  <a:rPr lang="zh-CN" altLang="en-US" sz="3200" spc="-10" dirty="0">
                    <a:solidFill>
                      <a:schemeClr val="tx1"/>
                    </a:solidFill>
                    <a:latin typeface="+mn-ea"/>
                  </a:rPr>
                  <a:t>”是可能近似正确的（</a:t>
                </a:r>
                <a:r>
                  <a:rPr lang="en-US" altLang="zh-CN" sz="3200" spc="-10" dirty="0">
                    <a:solidFill>
                      <a:schemeClr val="tx1"/>
                    </a:solidFill>
                    <a:latin typeface="+mn-ea"/>
                  </a:rPr>
                  <a:t>probably approximately correct (</a:t>
                </a:r>
                <a:r>
                  <a:rPr lang="en-US" altLang="zh-CN" sz="3200" spc="-10" dirty="0">
                    <a:solidFill>
                      <a:srgbClr val="FF0000"/>
                    </a:solidFill>
                    <a:latin typeface="+mn-ea"/>
                  </a:rPr>
                  <a:t>PAC</a:t>
                </a:r>
                <a:r>
                  <a:rPr lang="en-US" altLang="zh-CN" sz="3200" spc="-10" dirty="0">
                    <a:solidFill>
                      <a:schemeClr val="tx1"/>
                    </a:solidFill>
                    <a:latin typeface="+mn-ea"/>
                  </a:rPr>
                  <a:t>)</a:t>
                </a:r>
                <a:r>
                  <a:rPr lang="zh-CN" altLang="en-US" sz="3200" spc="-10" dirty="0">
                    <a:solidFill>
                      <a:schemeClr val="tx1"/>
                    </a:solidFill>
                    <a:latin typeface="+mn-ea"/>
                  </a:rPr>
                  <a:t>）</a:t>
                </a:r>
                <a:endParaRPr lang="en-US" altLang="zh-CN" sz="3200" spc="-10" dirty="0">
                  <a:solidFill>
                    <a:schemeClr val="tx1"/>
                  </a:solidFill>
                  <a:latin typeface="+mn-ea"/>
                </a:endParaRPr>
              </a:p>
            </p:txBody>
          </p:sp>
        </mc:Choice>
        <mc:Fallback xmlns="">
          <p:sp>
            <p:nvSpPr>
              <p:cNvPr id="13" name="文本框 119">
                <a:extLst>
                  <a:ext uri="{FF2B5EF4-FFF2-40B4-BE49-F238E27FC236}">
                    <a16:creationId xmlns:a16="http://schemas.microsoft.com/office/drawing/2014/main" id="{D615AEAD-C571-1948-9AC8-487E74109DA2}"/>
                  </a:ext>
                </a:extLst>
              </p:cNvPr>
              <p:cNvSpPr txBox="1">
                <a:spLocks noRot="1" noChangeAspect="1" noMove="1" noResize="1" noEditPoints="1" noAdjustHandles="1" noChangeArrowheads="1" noChangeShapeType="1" noTextEdit="1"/>
              </p:cNvSpPr>
              <p:nvPr/>
            </p:nvSpPr>
            <p:spPr>
              <a:xfrm>
                <a:off x="206848" y="4932967"/>
                <a:ext cx="11985152" cy="1224118"/>
              </a:xfrm>
              <a:prstGeom prst="rect">
                <a:avLst/>
              </a:prstGeom>
              <a:blipFill>
                <a:blip r:embed="rId7"/>
                <a:stretch>
                  <a:fillRect l="-1270" t="-2062" b="-16495"/>
                </a:stretch>
              </a:blipFill>
            </p:spPr>
            <p:txBody>
              <a:bodyPr/>
              <a:lstStyle/>
              <a:p>
                <a:r>
                  <a:rPr lang="en-CN">
                    <a:noFill/>
                  </a:rPr>
                  <a:t> </a:t>
                </a:r>
              </a:p>
            </p:txBody>
          </p:sp>
        </mc:Fallback>
      </mc:AlternateContent>
    </p:spTree>
    <p:extLst>
      <p:ext uri="{BB962C8B-B14F-4D97-AF65-F5344CB8AC3E}">
        <p14:creationId xmlns:p14="http://schemas.microsoft.com/office/powerpoint/2010/main" val="35594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0FE64627-CDB0-CE42-8A0A-4C1677FF730E}"/>
              </a:ext>
            </a:extLst>
          </p:cNvPr>
          <p:cNvSpPr/>
          <p:nvPr/>
        </p:nvSpPr>
        <p:spPr>
          <a:xfrm>
            <a:off x="206848" y="983232"/>
            <a:ext cx="11684295" cy="2048609"/>
          </a:xfrm>
          <a:prstGeom prst="roundRect">
            <a:avLst/>
          </a:prstGeom>
          <a:solidFill>
            <a:schemeClr val="accent4">
              <a:lumMod val="20000"/>
              <a:lumOff val="80000"/>
              <a:alpha val="3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dirty="0"/>
          </a:p>
        </p:txBody>
      </p:sp>
      <p:sp>
        <p:nvSpPr>
          <p:cNvPr id="4" name="文本占位符 3">
            <a:extLst>
              <a:ext uri="{FF2B5EF4-FFF2-40B4-BE49-F238E27FC236}">
                <a16:creationId xmlns:a16="http://schemas.microsoft.com/office/drawing/2014/main" id="{5BBDF7BF-CBD4-43F6-964B-23DBB6922254}"/>
              </a:ext>
            </a:extLst>
          </p:cNvPr>
          <p:cNvSpPr>
            <a:spLocks noGrp="1"/>
          </p:cNvSpPr>
          <p:nvPr>
            <p:ph type="body" sz="quarter" idx="12"/>
          </p:nvPr>
        </p:nvSpPr>
        <p:spPr>
          <a:xfrm>
            <a:off x="566961" y="265803"/>
            <a:ext cx="7440283" cy="426497"/>
          </a:xfrm>
        </p:spPr>
        <p:txBody>
          <a:bodyPr/>
          <a:lstStyle/>
          <a:p>
            <a:pPr marL="0" indent="0">
              <a:buNone/>
            </a:pPr>
            <a:r>
              <a:rPr lang="en-US" altLang="zh-CN" sz="4000" dirty="0"/>
              <a:t>1</a:t>
            </a:r>
            <a:r>
              <a:rPr lang="zh-CN" altLang="en-US" sz="4000" dirty="0"/>
              <a:t>、机器可学习性分析</a:t>
            </a:r>
          </a:p>
        </p:txBody>
      </p:sp>
      <p:sp>
        <p:nvSpPr>
          <p:cNvPr id="6" name="文本框 119">
            <a:extLst>
              <a:ext uri="{FF2B5EF4-FFF2-40B4-BE49-F238E27FC236}">
                <a16:creationId xmlns:a16="http://schemas.microsoft.com/office/drawing/2014/main" id="{7C3B3F19-367E-3F48-93B8-A914FD01BD0F}"/>
              </a:ext>
            </a:extLst>
          </p:cNvPr>
          <p:cNvSpPr txBox="1"/>
          <p:nvPr/>
        </p:nvSpPr>
        <p:spPr>
          <a:xfrm>
            <a:off x="206848" y="983232"/>
            <a:ext cx="11228525" cy="633187"/>
          </a:xfrm>
          <a:prstGeom prst="rect">
            <a:avLst/>
          </a:prstGeom>
          <a:noFill/>
        </p:spPr>
        <p:txBody>
          <a:bodyPr wrap="square" rtlCol="0">
            <a:spAutoFit/>
          </a:bodyPr>
          <a:lstStyle/>
          <a:p>
            <a:pPr marL="457200" indent="-457200">
              <a:lnSpc>
                <a:spcPct val="120000"/>
              </a:lnSpc>
              <a:buFont typeface="Wingdings" pitchFamily="2" charset="2"/>
              <a:buChar char="Ø"/>
            </a:pPr>
            <a:r>
              <a:rPr lang="zh-CN" altLang="en-US" sz="3200" b="1" spc="-10" dirty="0">
                <a:solidFill>
                  <a:srgbClr val="FF0000"/>
                </a:solidFill>
                <a:latin typeface="+mn-ea"/>
              </a:rPr>
              <a:t>霍夫丁不等式</a:t>
            </a:r>
            <a:r>
              <a:rPr lang="en-US" altLang="zh-CN" sz="3200" spc="-10" dirty="0">
                <a:latin typeface="+mn-ea"/>
              </a:rPr>
              <a:t>(</a:t>
            </a:r>
            <a:r>
              <a:rPr lang="en-US" altLang="zh-CN" sz="3200" spc="-10" dirty="0" err="1">
                <a:latin typeface="+mn-ea"/>
              </a:rPr>
              <a:t>Hoeffding’s</a:t>
            </a:r>
            <a:r>
              <a:rPr lang="en-US" altLang="zh-CN" sz="3200" spc="-10" dirty="0">
                <a:latin typeface="+mn-ea"/>
              </a:rPr>
              <a:t> Inequality)</a:t>
            </a:r>
          </a:p>
        </p:txBody>
      </p:sp>
      <mc:AlternateContent xmlns:mc="http://schemas.openxmlformats.org/markup-compatibility/2006" xmlns:a14="http://schemas.microsoft.com/office/drawing/2010/main">
        <mc:Choice Requires="a14">
          <p:sp>
            <p:nvSpPr>
              <p:cNvPr id="11" name="文本框 119">
                <a:extLst>
                  <a:ext uri="{FF2B5EF4-FFF2-40B4-BE49-F238E27FC236}">
                    <a16:creationId xmlns:a16="http://schemas.microsoft.com/office/drawing/2014/main" id="{1C1C8656-AFDF-1944-9576-16546A64A646}"/>
                  </a:ext>
                </a:extLst>
              </p:cNvPr>
              <p:cNvSpPr txBox="1"/>
              <p:nvPr/>
            </p:nvSpPr>
            <p:spPr>
              <a:xfrm>
                <a:off x="2504979" y="2348577"/>
                <a:ext cx="6352452" cy="696666"/>
              </a:xfrm>
              <a:prstGeom prst="rect">
                <a:avLst/>
              </a:prstGeom>
              <a:noFill/>
            </p:spPr>
            <p:txBody>
              <a:bodyPr wrap="square" rtlCol="0">
                <a:spAutoFit/>
              </a:bodyPr>
              <a:lstStyle/>
              <a:p>
                <a:pPr>
                  <a:lnSpc>
                    <a:spcPct val="120000"/>
                  </a:lnSpc>
                </a:pPr>
                <a14:m>
                  <m:oMathPara xmlns:m="http://schemas.openxmlformats.org/officeDocument/2006/math">
                    <m:oMathParaPr>
                      <m:jc m:val="centerGroup"/>
                    </m:oMathParaPr>
                    <m:oMath xmlns:m="http://schemas.openxmlformats.org/officeDocument/2006/math">
                      <m:r>
                        <a:rPr lang="en-US" altLang="zh-CN" sz="3200" b="1" i="1" spc="-10" smtClean="0">
                          <a:solidFill>
                            <a:srgbClr val="FF0000"/>
                          </a:solidFill>
                          <a:latin typeface="Cambria Math" panose="02040503050406030204" pitchFamily="18" charset="0"/>
                        </a:rPr>
                        <m:t>𝑷</m:t>
                      </m:r>
                      <m:d>
                        <m:dPr>
                          <m:ctrlPr>
                            <a:rPr lang="en-US" altLang="zh-CN" sz="3200" b="1" i="1" spc="-10" smtClean="0">
                              <a:solidFill>
                                <a:srgbClr val="FF0000"/>
                              </a:solidFill>
                              <a:latin typeface="Cambria Math" panose="02040503050406030204" pitchFamily="18" charset="0"/>
                            </a:rPr>
                          </m:ctrlPr>
                        </m:dPr>
                        <m:e>
                          <m:d>
                            <m:dPr>
                              <m:begChr m:val="|"/>
                              <m:endChr m:val="|"/>
                              <m:ctrlPr>
                                <a:rPr lang="en-US" altLang="zh-CN" sz="3200" b="1" i="1" spc="-10" smtClean="0">
                                  <a:solidFill>
                                    <a:srgbClr val="FF0000"/>
                                  </a:solidFill>
                                  <a:latin typeface="Cambria Math" panose="02040503050406030204" pitchFamily="18" charset="0"/>
                                </a:rPr>
                              </m:ctrlPr>
                            </m:dPr>
                            <m:e>
                              <m:r>
                                <a:rPr lang="en-US" altLang="zh-CN" sz="3200" b="1" i="1" spc="-10" smtClean="0">
                                  <a:solidFill>
                                    <a:srgbClr val="FF0000"/>
                                  </a:solidFill>
                                  <a:latin typeface="Cambria Math" panose="02040503050406030204" pitchFamily="18" charset="0"/>
                                </a:rPr>
                                <m:t>𝒖</m:t>
                              </m:r>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𝒗</m:t>
                              </m:r>
                            </m:e>
                          </m:d>
                          <m:r>
                            <a:rPr lang="en-US" altLang="zh-CN" sz="3200" b="1" i="1" spc="-10" smtClean="0">
                              <a:solidFill>
                                <a:srgbClr val="FF0000"/>
                              </a:solidFill>
                              <a:latin typeface="Cambria Math" panose="02040503050406030204" pitchFamily="18" charset="0"/>
                            </a:rPr>
                            <m:t>&gt;</m:t>
                          </m:r>
                          <m:r>
                            <a:rPr lang="en-US" altLang="zh-CN" sz="3200" b="1" i="1" spc="-10" smtClean="0">
                              <a:solidFill>
                                <a:srgbClr val="FF0000"/>
                              </a:solidFill>
                              <a:latin typeface="Cambria Math" panose="02040503050406030204" pitchFamily="18" charset="0"/>
                              <a:ea typeface="Cambria Math" panose="02040503050406030204" pitchFamily="18" charset="0"/>
                            </a:rPr>
                            <m:t>𝜺</m:t>
                          </m:r>
                        </m:e>
                      </m:d>
                      <m:r>
                        <a:rPr lang="en-US" altLang="zh-CN" sz="3200" b="1" i="1" spc="-10" dirty="0" smtClean="0">
                          <a:solidFill>
                            <a:srgbClr val="FF0000"/>
                          </a:solidFill>
                          <a:latin typeface="Cambria Math" panose="02040503050406030204" pitchFamily="18" charset="0"/>
                          <a:ea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r>
                        <a:rPr lang="en-US" altLang="zh-CN" sz="3200" b="1" i="0" spc="-10" smtClean="0">
                          <a:solidFill>
                            <a:srgbClr val="FF0000"/>
                          </a:solidFill>
                          <a:latin typeface="Cambria Math" panose="02040503050406030204" pitchFamily="18" charset="0"/>
                        </a:rPr>
                        <m:t>𝐞𝐱𝐩</m:t>
                      </m:r>
                      <m:r>
                        <a:rPr lang="en-US" altLang="zh-CN" sz="3200" b="1" i="1" spc="-10" smtClean="0">
                          <a:solidFill>
                            <a:srgbClr val="FF0000"/>
                          </a:solidFill>
                          <a:latin typeface="Cambria Math" panose="02040503050406030204" pitchFamily="18" charset="0"/>
                        </a:rPr>
                        <m:t>⁡(−</m:t>
                      </m:r>
                      <m:r>
                        <a:rPr lang="en-US" altLang="zh-CN" sz="3200" b="1" i="1" spc="-10" smtClean="0">
                          <a:solidFill>
                            <a:srgbClr val="FF0000"/>
                          </a:solidFill>
                          <a:latin typeface="Cambria Math" panose="02040503050406030204" pitchFamily="18" charset="0"/>
                        </a:rPr>
                        <m:t>𝟐</m:t>
                      </m:r>
                      <m:sSup>
                        <m:sSupPr>
                          <m:ctrlPr>
                            <a:rPr lang="en-US" altLang="zh-CN" sz="3200" b="1" i="1" spc="-10" smtClean="0">
                              <a:solidFill>
                                <a:srgbClr val="FF0000"/>
                              </a:solidFill>
                              <a:latin typeface="Cambria Math" panose="02040503050406030204" pitchFamily="18" charset="0"/>
                            </a:rPr>
                          </m:ctrlPr>
                        </m:sSupPr>
                        <m:e>
                          <m:r>
                            <a:rPr lang="en-US" altLang="zh-CN" sz="3200" b="1" i="1" spc="-10" smtClean="0">
                              <a:solidFill>
                                <a:srgbClr val="FF0000"/>
                              </a:solidFill>
                              <a:latin typeface="Cambria Math" panose="02040503050406030204" pitchFamily="18" charset="0"/>
                              <a:ea typeface="Cambria Math" panose="02040503050406030204" pitchFamily="18" charset="0"/>
                            </a:rPr>
                            <m:t>𝜺</m:t>
                          </m:r>
                        </m:e>
                        <m:sup>
                          <m:r>
                            <a:rPr lang="en-US" altLang="zh-CN" sz="3200" b="1" i="1" spc="-10" smtClean="0">
                              <a:solidFill>
                                <a:srgbClr val="FF0000"/>
                              </a:solidFill>
                              <a:latin typeface="Cambria Math" panose="02040503050406030204" pitchFamily="18" charset="0"/>
                            </a:rPr>
                            <m:t>𝟐</m:t>
                          </m:r>
                        </m:sup>
                      </m:sSup>
                      <m:r>
                        <a:rPr lang="en-US" altLang="zh-CN" sz="3200" b="1" i="1" spc="-10" smtClean="0">
                          <a:solidFill>
                            <a:srgbClr val="FF0000"/>
                          </a:solidFill>
                          <a:latin typeface="Cambria Math" panose="02040503050406030204" pitchFamily="18" charset="0"/>
                        </a:rPr>
                        <m:t>𝑵</m:t>
                      </m:r>
                      <m:r>
                        <a:rPr lang="en-US" altLang="zh-CN" sz="3200" b="1" i="1" spc="-10" smtClean="0">
                          <a:solidFill>
                            <a:srgbClr val="FF0000"/>
                          </a:solidFill>
                          <a:latin typeface="Cambria Math" panose="02040503050406030204" pitchFamily="18" charset="0"/>
                        </a:rPr>
                        <m:t>)</m:t>
                      </m:r>
                    </m:oMath>
                  </m:oMathPara>
                </a14:m>
                <a:endParaRPr lang="en-US" altLang="zh-CN" sz="3200" b="1" spc="-10" dirty="0">
                  <a:solidFill>
                    <a:srgbClr val="FF0000"/>
                  </a:solidFill>
                  <a:latin typeface="+mn-ea"/>
                </a:endParaRPr>
              </a:p>
            </p:txBody>
          </p:sp>
        </mc:Choice>
        <mc:Fallback xmlns="">
          <p:sp>
            <p:nvSpPr>
              <p:cNvPr id="11" name="文本框 119">
                <a:extLst>
                  <a:ext uri="{FF2B5EF4-FFF2-40B4-BE49-F238E27FC236}">
                    <a16:creationId xmlns:a16="http://schemas.microsoft.com/office/drawing/2014/main" id="{1C1C8656-AFDF-1944-9576-16546A64A646}"/>
                  </a:ext>
                </a:extLst>
              </p:cNvPr>
              <p:cNvSpPr txBox="1">
                <a:spLocks noRot="1" noChangeAspect="1" noMove="1" noResize="1" noEditPoints="1" noAdjustHandles="1" noChangeArrowheads="1" noChangeShapeType="1" noTextEdit="1"/>
              </p:cNvSpPr>
              <p:nvPr/>
            </p:nvSpPr>
            <p:spPr>
              <a:xfrm>
                <a:off x="2504979" y="2348577"/>
                <a:ext cx="6352452" cy="696666"/>
              </a:xfrm>
              <a:prstGeom prst="rect">
                <a:avLst/>
              </a:prstGeom>
              <a:blipFill>
                <a:blip r:embed="rId3"/>
                <a:stretch>
                  <a:fillRect b="-1052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文本框 119">
                <a:extLst>
                  <a:ext uri="{FF2B5EF4-FFF2-40B4-BE49-F238E27FC236}">
                    <a16:creationId xmlns:a16="http://schemas.microsoft.com/office/drawing/2014/main" id="{F1CF08C1-37FF-0545-8D2A-3A33A43E669D}"/>
                  </a:ext>
                </a:extLst>
              </p:cNvPr>
              <p:cNvSpPr txBox="1"/>
              <p:nvPr/>
            </p:nvSpPr>
            <p:spPr>
              <a:xfrm>
                <a:off x="764513" y="1716571"/>
                <a:ext cx="11625039" cy="642355"/>
              </a:xfrm>
              <a:prstGeom prst="rect">
                <a:avLst/>
              </a:prstGeom>
              <a:noFill/>
            </p:spPr>
            <p:txBody>
              <a:bodyPr wrap="square" rtlCol="0">
                <a:spAutoFit/>
              </a:bodyPr>
              <a:lstStyle/>
              <a:p>
                <a:pPr>
                  <a:lnSpc>
                    <a:spcPct val="120000"/>
                  </a:lnSpc>
                </a:pPr>
                <a:r>
                  <a:rPr lang="zh-CN" altLang="en-US" sz="3200" spc="-10" dirty="0">
                    <a:latin typeface="+mn-ea"/>
                  </a:rPr>
                  <a:t>当抽样样本</a:t>
                </a:r>
                <a:r>
                  <a:rPr lang="en-US" altLang="zh-CN" sz="3200" spc="-10" dirty="0">
                    <a:latin typeface="+mn-ea"/>
                  </a:rPr>
                  <a:t>(</a:t>
                </a:r>
                <a14:m>
                  <m:oMath xmlns:m="http://schemas.openxmlformats.org/officeDocument/2006/math">
                    <m:r>
                      <a:rPr lang="en-US" altLang="zh-CN" sz="3200" i="1" spc="-10" dirty="0" smtClean="0">
                        <a:solidFill>
                          <a:schemeClr val="accent1">
                            <a:lumMod val="75000"/>
                          </a:schemeClr>
                        </a:solidFill>
                        <a:latin typeface="Cambria Math" panose="02040503050406030204" pitchFamily="18" charset="0"/>
                      </a:rPr>
                      <m:t>𝑁</m:t>
                    </m:r>
                  </m:oMath>
                </a14:m>
                <a:r>
                  <a:rPr lang="en-US" altLang="zh-CN" sz="3200" spc="-10" dirty="0">
                    <a:latin typeface="+mn-ea"/>
                  </a:rPr>
                  <a:t>)</a:t>
                </a:r>
                <a:r>
                  <a:rPr lang="zh-CN" altLang="en-US" sz="3200" spc="-10" dirty="0">
                    <a:latin typeface="+mn-ea"/>
                  </a:rPr>
                  <a:t>足够大时， </a:t>
                </a:r>
                <a:r>
                  <a:rPr lang="zh-CN" altLang="en-US" sz="3200" spc="-10" dirty="0">
                    <a:solidFill>
                      <a:schemeClr val="accent1">
                        <a:lumMod val="75000"/>
                      </a:schemeClr>
                    </a:solidFill>
                    <a:latin typeface="+mn-ea"/>
                  </a:rPr>
                  <a:t>𝑢</a:t>
                </a:r>
                <a:r>
                  <a:rPr lang="zh-CN" altLang="en-US" sz="3200" spc="-10" dirty="0">
                    <a:latin typeface="+mn-ea"/>
                  </a:rPr>
                  <a:t>与</a:t>
                </a:r>
                <a:r>
                  <a:rPr lang="zh-CN" altLang="en-US" sz="3200" spc="-10" dirty="0">
                    <a:solidFill>
                      <a:schemeClr val="accent1">
                        <a:lumMod val="75000"/>
                      </a:schemeClr>
                    </a:solidFill>
                    <a:latin typeface="+mn-ea"/>
                  </a:rPr>
                  <a:t>𝑣</a:t>
                </a:r>
                <a:r>
                  <a:rPr lang="zh-CN" altLang="en-US" sz="3200" spc="-10" dirty="0">
                    <a:latin typeface="+mn-ea"/>
                  </a:rPr>
                  <a:t>可能近似相等（在</a:t>
                </a:r>
                <a14:m>
                  <m:oMath xmlns:m="http://schemas.openxmlformats.org/officeDocument/2006/math">
                    <m:r>
                      <a:rPr lang="en-US" altLang="zh-CN" sz="3200" i="1" spc="-10">
                        <a:solidFill>
                          <a:schemeClr val="accent1">
                            <a:lumMod val="75000"/>
                          </a:schemeClr>
                        </a:solidFill>
                        <a:latin typeface="Cambria Math" panose="02040503050406030204" pitchFamily="18" charset="0"/>
                        <a:ea typeface="Cambria Math" panose="02040503050406030204" pitchFamily="18" charset="0"/>
                      </a:rPr>
                      <m:t>𝜀</m:t>
                    </m:r>
                    <m:r>
                      <a:rPr lang="en-US" altLang="zh-CN" sz="3200" i="1" spc="-10">
                        <a:solidFill>
                          <a:schemeClr val="accent1">
                            <a:lumMod val="75000"/>
                          </a:schemeClr>
                        </a:solidFill>
                        <a:latin typeface="Cambria Math" panose="02040503050406030204" pitchFamily="18" charset="0"/>
                        <a:ea typeface="Cambria Math" panose="02040503050406030204" pitchFamily="18" charset="0"/>
                      </a:rPr>
                      <m:t> </m:t>
                    </m:r>
                  </m:oMath>
                </a14:m>
                <a:r>
                  <a:rPr lang="zh-CN" altLang="en-US" sz="3200" spc="-10" dirty="0">
                    <a:latin typeface="+mn-ea"/>
                  </a:rPr>
                  <a:t>范围内）</a:t>
                </a:r>
                <a:endParaRPr lang="en-US" altLang="zh-CN" sz="3200" spc="-10" dirty="0">
                  <a:latin typeface="+mn-ea"/>
                </a:endParaRPr>
              </a:p>
            </p:txBody>
          </p:sp>
        </mc:Choice>
        <mc:Fallback xmlns="">
          <p:sp>
            <p:nvSpPr>
              <p:cNvPr id="12" name="文本框 119">
                <a:extLst>
                  <a:ext uri="{FF2B5EF4-FFF2-40B4-BE49-F238E27FC236}">
                    <a16:creationId xmlns:a16="http://schemas.microsoft.com/office/drawing/2014/main" id="{F1CF08C1-37FF-0545-8D2A-3A33A43E669D}"/>
                  </a:ext>
                </a:extLst>
              </p:cNvPr>
              <p:cNvSpPr txBox="1">
                <a:spLocks noRot="1" noChangeAspect="1" noMove="1" noResize="1" noEditPoints="1" noAdjustHandles="1" noChangeArrowheads="1" noChangeShapeType="1" noTextEdit="1"/>
              </p:cNvSpPr>
              <p:nvPr/>
            </p:nvSpPr>
            <p:spPr>
              <a:xfrm>
                <a:off x="764513" y="1716571"/>
                <a:ext cx="11625039" cy="642355"/>
              </a:xfrm>
              <a:prstGeom prst="rect">
                <a:avLst/>
              </a:prstGeom>
              <a:blipFill>
                <a:blip r:embed="rId4"/>
                <a:stretch>
                  <a:fillRect l="-1310" t="-5882" b="-33333"/>
                </a:stretch>
              </a:blipFill>
            </p:spPr>
            <p:txBody>
              <a:bodyPr/>
              <a:lstStyle/>
              <a:p>
                <a:r>
                  <a:rPr lang="en-CN">
                    <a:noFill/>
                  </a:rPr>
                  <a:t> </a:t>
                </a:r>
              </a:p>
            </p:txBody>
          </p:sp>
        </mc:Fallback>
      </mc:AlternateContent>
      <p:sp>
        <p:nvSpPr>
          <p:cNvPr id="13" name="文本框 119">
            <a:extLst>
              <a:ext uri="{FF2B5EF4-FFF2-40B4-BE49-F238E27FC236}">
                <a16:creationId xmlns:a16="http://schemas.microsoft.com/office/drawing/2014/main" id="{D615AEAD-C571-1948-9AC8-487E74109DA2}"/>
              </a:ext>
            </a:extLst>
          </p:cNvPr>
          <p:cNvSpPr txBox="1"/>
          <p:nvPr/>
        </p:nvSpPr>
        <p:spPr>
          <a:xfrm>
            <a:off x="206848" y="3429000"/>
            <a:ext cx="11985152" cy="1224118"/>
          </a:xfrm>
          <a:prstGeom prst="rect">
            <a:avLst/>
          </a:prstGeom>
          <a:noFill/>
        </p:spPr>
        <p:txBody>
          <a:bodyPr wrap="square" rtlCol="0">
            <a:spAutoFit/>
          </a:bodyPr>
          <a:lstStyle/>
          <a:p>
            <a:pPr>
              <a:lnSpc>
                <a:spcPct val="120000"/>
              </a:lnSpc>
            </a:pPr>
            <a:r>
              <a:rPr lang="zh-CN" altLang="en-US" sz="3200" spc="-10" dirty="0">
                <a:solidFill>
                  <a:schemeClr val="accent1"/>
                </a:solidFill>
                <a:latin typeface="+mn-ea"/>
              </a:rPr>
              <a:t>测验：</a:t>
            </a:r>
            <a:r>
              <a:rPr lang="zh-CN" altLang="en-US" sz="3200" spc="-10" dirty="0">
                <a:latin typeface="+mn-ea"/>
              </a:rPr>
              <a:t>𝑢</a:t>
            </a:r>
            <a:r>
              <a:rPr lang="en-US" altLang="zh-CN" sz="3200" spc="-10" dirty="0">
                <a:latin typeface="+mn-ea"/>
              </a:rPr>
              <a:t>=0.4</a:t>
            </a:r>
            <a:r>
              <a:rPr lang="zh-CN" altLang="en-US" sz="3200" spc="-10" dirty="0">
                <a:latin typeface="+mn-ea"/>
              </a:rPr>
              <a:t>，采样</a:t>
            </a:r>
            <a:r>
              <a:rPr lang="en-US" altLang="zh-CN" sz="3200" spc="-10" dirty="0">
                <a:latin typeface="+mn-ea"/>
              </a:rPr>
              <a:t>10</a:t>
            </a:r>
            <a:r>
              <a:rPr lang="zh-CN" altLang="en-US" sz="3200" spc="-10" dirty="0">
                <a:latin typeface="+mn-ea"/>
              </a:rPr>
              <a:t>个样本得到的比例𝑣</a:t>
            </a:r>
            <a:r>
              <a:rPr lang="en-US" altLang="zh-CN" sz="3200" spc="-10" dirty="0">
                <a:latin typeface="+mn-ea"/>
              </a:rPr>
              <a:t>&lt;0.1</a:t>
            </a:r>
            <a:r>
              <a:rPr lang="zh-CN" altLang="en-US" sz="3200" spc="-10" dirty="0">
                <a:latin typeface="+mn-ea"/>
              </a:rPr>
              <a:t>，那𝑢和𝑣差距较大的上限是多少？</a:t>
            </a:r>
            <a:endParaRPr lang="en-US" altLang="zh-CN" sz="3200" spc="-10" dirty="0">
              <a:latin typeface="+mn-ea"/>
            </a:endParaRPr>
          </a:p>
        </p:txBody>
      </p:sp>
      <p:sp>
        <p:nvSpPr>
          <p:cNvPr id="14" name="文本框 119">
            <a:extLst>
              <a:ext uri="{FF2B5EF4-FFF2-40B4-BE49-F238E27FC236}">
                <a16:creationId xmlns:a16="http://schemas.microsoft.com/office/drawing/2014/main" id="{498BC250-1F9F-304E-BDCE-FDE541F2658F}"/>
              </a:ext>
            </a:extLst>
          </p:cNvPr>
          <p:cNvSpPr txBox="1"/>
          <p:nvPr/>
        </p:nvSpPr>
        <p:spPr>
          <a:xfrm>
            <a:off x="1293311" y="4733683"/>
            <a:ext cx="8775787" cy="633187"/>
          </a:xfrm>
          <a:prstGeom prst="rect">
            <a:avLst/>
          </a:prstGeom>
          <a:noFill/>
        </p:spPr>
        <p:txBody>
          <a:bodyPr wrap="square" rtlCol="0">
            <a:spAutoFit/>
          </a:bodyPr>
          <a:lstStyle/>
          <a:p>
            <a:pPr>
              <a:lnSpc>
                <a:spcPct val="120000"/>
              </a:lnSpc>
            </a:pPr>
            <a:r>
              <a:rPr lang="en-US" altLang="zh-CN" sz="3200" spc="-10" dirty="0">
                <a:solidFill>
                  <a:schemeClr val="accent1"/>
                </a:solidFill>
                <a:latin typeface="+mn-ea"/>
              </a:rPr>
              <a:t>A</a:t>
            </a:r>
            <a:r>
              <a:rPr lang="zh-CN" altLang="en-US" sz="3200" spc="-10" dirty="0">
                <a:solidFill>
                  <a:schemeClr val="accent1"/>
                </a:solidFill>
                <a:latin typeface="+mn-ea"/>
              </a:rPr>
              <a:t>、</a:t>
            </a:r>
            <a:r>
              <a:rPr lang="en-US" altLang="zh-CN" sz="3200" spc="-10" dirty="0">
                <a:solidFill>
                  <a:schemeClr val="accent1"/>
                </a:solidFill>
                <a:latin typeface="+mn-ea"/>
              </a:rPr>
              <a:t>0.67</a:t>
            </a:r>
            <a:r>
              <a:rPr lang="zh-CN" altLang="en-US" sz="3200" spc="-10" dirty="0">
                <a:solidFill>
                  <a:schemeClr val="accent1"/>
                </a:solidFill>
                <a:latin typeface="+mn-ea"/>
              </a:rPr>
              <a:t>        </a:t>
            </a:r>
            <a:r>
              <a:rPr lang="en-US" altLang="zh-CN" sz="3200" spc="-10" dirty="0">
                <a:solidFill>
                  <a:schemeClr val="accent1"/>
                </a:solidFill>
                <a:latin typeface="+mn-ea"/>
              </a:rPr>
              <a:t>B</a:t>
            </a:r>
            <a:r>
              <a:rPr lang="zh-CN" altLang="en-US" sz="3200" spc="-10" dirty="0">
                <a:solidFill>
                  <a:schemeClr val="accent1"/>
                </a:solidFill>
                <a:latin typeface="+mn-ea"/>
              </a:rPr>
              <a:t>、</a:t>
            </a:r>
            <a:r>
              <a:rPr lang="en-US" altLang="zh-CN" sz="3200" spc="-10" dirty="0">
                <a:solidFill>
                  <a:schemeClr val="accent1"/>
                </a:solidFill>
                <a:latin typeface="+mn-ea"/>
              </a:rPr>
              <a:t>0.4</a:t>
            </a:r>
            <a:r>
              <a:rPr lang="zh-CN" altLang="en-US" sz="3200" spc="-10" dirty="0">
                <a:solidFill>
                  <a:schemeClr val="accent1"/>
                </a:solidFill>
                <a:latin typeface="+mn-ea"/>
              </a:rPr>
              <a:t>       </a:t>
            </a:r>
            <a:r>
              <a:rPr lang="en-US" altLang="zh-CN" sz="3200" spc="-10" dirty="0">
                <a:solidFill>
                  <a:schemeClr val="accent1"/>
                </a:solidFill>
                <a:latin typeface="+mn-ea"/>
              </a:rPr>
              <a:t>C</a:t>
            </a:r>
            <a:r>
              <a:rPr lang="zh-CN" altLang="en-US" sz="3200" spc="-10" dirty="0">
                <a:solidFill>
                  <a:schemeClr val="accent1"/>
                </a:solidFill>
                <a:latin typeface="+mn-ea"/>
              </a:rPr>
              <a:t>、</a:t>
            </a:r>
            <a:r>
              <a:rPr lang="en-US" altLang="zh-CN" sz="3200" spc="-10" dirty="0">
                <a:solidFill>
                  <a:schemeClr val="accent1"/>
                </a:solidFill>
                <a:latin typeface="+mn-ea"/>
              </a:rPr>
              <a:t>0.33</a:t>
            </a:r>
            <a:r>
              <a:rPr lang="zh-CN" altLang="en-US" sz="3200" spc="-10" dirty="0">
                <a:solidFill>
                  <a:schemeClr val="accent1"/>
                </a:solidFill>
                <a:latin typeface="+mn-ea"/>
              </a:rPr>
              <a:t>     </a:t>
            </a:r>
            <a:r>
              <a:rPr lang="en-US" altLang="zh-CN" sz="3200" spc="-10" dirty="0">
                <a:solidFill>
                  <a:schemeClr val="accent1"/>
                </a:solidFill>
                <a:latin typeface="+mn-ea"/>
              </a:rPr>
              <a:t>D</a:t>
            </a:r>
            <a:r>
              <a:rPr lang="zh-CN" altLang="en-US" sz="3200" spc="-10" dirty="0">
                <a:solidFill>
                  <a:schemeClr val="accent1"/>
                </a:solidFill>
                <a:latin typeface="+mn-ea"/>
              </a:rPr>
              <a:t>、</a:t>
            </a:r>
            <a:r>
              <a:rPr lang="en-US" altLang="zh-CN" sz="3200" spc="-10" dirty="0">
                <a:solidFill>
                  <a:schemeClr val="accent1"/>
                </a:solidFill>
                <a:latin typeface="+mn-ea"/>
              </a:rPr>
              <a:t>0.05</a:t>
            </a:r>
            <a:r>
              <a:rPr lang="zh-CN" altLang="en-US" sz="3200" spc="-10" dirty="0">
                <a:solidFill>
                  <a:schemeClr val="accent1"/>
                </a:solidFill>
                <a:latin typeface="+mn-ea"/>
              </a:rPr>
              <a:t>  </a:t>
            </a:r>
            <a:endParaRPr lang="en-US" altLang="zh-CN" sz="3200" spc="-10" dirty="0">
              <a:latin typeface="+mn-ea"/>
            </a:endParaRPr>
          </a:p>
        </p:txBody>
      </p:sp>
      <p:sp>
        <p:nvSpPr>
          <p:cNvPr id="15" name="Text Box 314">
            <a:extLst>
              <a:ext uri="{FF2B5EF4-FFF2-40B4-BE49-F238E27FC236}">
                <a16:creationId xmlns:a16="http://schemas.microsoft.com/office/drawing/2014/main" id="{CC14EA45-8919-A54A-94B8-B36429031F25}"/>
              </a:ext>
            </a:extLst>
          </p:cNvPr>
          <p:cNvSpPr txBox="1">
            <a:spLocks noChangeArrowheads="1"/>
          </p:cNvSpPr>
          <p:nvPr/>
        </p:nvSpPr>
        <p:spPr bwMode="auto">
          <a:xfrm>
            <a:off x="5821110" y="5366870"/>
            <a:ext cx="70961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b="1">
                <a:solidFill>
                  <a:schemeClr val="tx1"/>
                </a:solidFill>
                <a:latin typeface="Arial" panose="020B0604020202020204" pitchFamily="34" charset="0"/>
                <a:ea typeface="宋体" panose="02010600030101010101" pitchFamily="2" charset="-122"/>
              </a:defRPr>
            </a:lvl1pPr>
            <a:lvl2pPr marL="742950" indent="-285750">
              <a:defRPr b="1">
                <a:solidFill>
                  <a:schemeClr val="tx1"/>
                </a:solidFill>
                <a:latin typeface="Arial" panose="020B0604020202020204" pitchFamily="34" charset="0"/>
                <a:ea typeface="宋体" panose="02010600030101010101" pitchFamily="2" charset="-122"/>
              </a:defRPr>
            </a:lvl2pPr>
            <a:lvl3pPr marL="1143000" indent="-228600">
              <a:defRPr b="1">
                <a:solidFill>
                  <a:schemeClr val="tx1"/>
                </a:solidFill>
                <a:latin typeface="Arial" panose="020B0604020202020204" pitchFamily="34" charset="0"/>
                <a:ea typeface="宋体" panose="02010600030101010101" pitchFamily="2" charset="-122"/>
              </a:defRPr>
            </a:lvl3pPr>
            <a:lvl4pPr marL="1600200" indent="-228600">
              <a:defRPr b="1">
                <a:solidFill>
                  <a:schemeClr val="tx1"/>
                </a:solidFill>
                <a:latin typeface="Arial" panose="020B0604020202020204" pitchFamily="34" charset="0"/>
                <a:ea typeface="宋体" panose="02010600030101010101" pitchFamily="2" charset="-122"/>
              </a:defRPr>
            </a:lvl4pPr>
            <a:lvl5pPr marL="2057400" indent="-228600">
              <a:defRPr b="1">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宋体" panose="02010600030101010101" pitchFamily="2" charset="-122"/>
              </a:defRPr>
            </a:lvl9pPr>
          </a:lstStyle>
          <a:p>
            <a:pPr>
              <a:spcBef>
                <a:spcPct val="50000"/>
              </a:spcBef>
            </a:pPr>
            <a:r>
              <a:rPr lang="en-US" altLang="zh-CN" sz="5400" dirty="0">
                <a:solidFill>
                  <a:srgbClr val="FF3300"/>
                </a:solidFill>
                <a:sym typeface="Wingdings" panose="05000000000000000000" pitchFamily="2" charset="2"/>
              </a:rPr>
              <a:t></a:t>
            </a:r>
            <a:endParaRPr lang="en-US" altLang="zh-CN" sz="5400" dirty="0">
              <a:solidFill>
                <a:srgbClr val="FF3300"/>
              </a:solidFill>
            </a:endParaRPr>
          </a:p>
        </p:txBody>
      </p:sp>
    </p:spTree>
    <p:extLst>
      <p:ext uri="{BB962C8B-B14F-4D97-AF65-F5344CB8AC3E}">
        <p14:creationId xmlns:p14="http://schemas.microsoft.com/office/powerpoint/2010/main" val="38954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strVal val="#ppt_w*0.70"/>
                                          </p:val>
                                        </p:tav>
                                        <p:tav tm="100000">
                                          <p:val>
                                            <p:strVal val="#ppt_w"/>
                                          </p:val>
                                        </p:tav>
                                      </p:tavLst>
                                    </p:anim>
                                    <p:anim calcmode="lin" valueType="num">
                                      <p:cBhvr>
                                        <p:cTn id="8" dur="1000" fill="hold"/>
                                        <p:tgtEl>
                                          <p:spTgt spid="15"/>
                                        </p:tgtEl>
                                        <p:attrNameLst>
                                          <p:attrName>ppt_h</p:attrName>
                                        </p:attrNameLst>
                                      </p:cBhvr>
                                      <p:tavLst>
                                        <p:tav tm="0">
                                          <p:val>
                                            <p:strVal val="#ppt_h"/>
                                          </p:val>
                                        </p:tav>
                                        <p:tav tm="100000">
                                          <p:val>
                                            <p:strVal val="#ppt_h"/>
                                          </p:val>
                                        </p:tav>
                                      </p:tavLst>
                                    </p:anim>
                                    <p:animEffect transition="in" filter="fade">
                                      <p:cBhvr>
                                        <p:cTn id="9"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华科模板">
      <a:dk1>
        <a:sysClr val="windowText" lastClr="000000"/>
      </a:dk1>
      <a:lt1>
        <a:sysClr val="window" lastClr="FFFFFF"/>
      </a:lt1>
      <a:dk2>
        <a:srgbClr val="44546A"/>
      </a:dk2>
      <a:lt2>
        <a:srgbClr val="E7E6E6"/>
      </a:lt2>
      <a:accent1>
        <a:srgbClr val="006BCC"/>
      </a:accent1>
      <a:accent2>
        <a:srgbClr val="01E6C0"/>
      </a:accent2>
      <a:accent3>
        <a:srgbClr val="A5A5A5"/>
      </a:accent3>
      <a:accent4>
        <a:srgbClr val="FFC000"/>
      </a:accent4>
      <a:accent5>
        <a:srgbClr val="5B9BD5"/>
      </a:accent5>
      <a:accent6>
        <a:srgbClr val="70AD47"/>
      </a:accent6>
      <a:hlink>
        <a:srgbClr val="0563C1"/>
      </a:hlink>
      <a:folHlink>
        <a:srgbClr val="954F72"/>
      </a:folHlink>
    </a:clrScheme>
    <a:fontScheme name="华科模板">
      <a:majorFont>
        <a:latin typeface="Segoe UI"/>
        <a:ea typeface="微软雅黑"/>
        <a:cs typeface=""/>
      </a:majorFont>
      <a:minorFont>
        <a:latin typeface="Segoe U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l">
          <a:defRPr dirty="0" smtClean="0">
            <a:latin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46744</TotalTime>
  <Words>4512</Words>
  <Application>Microsoft Macintosh PowerPoint</Application>
  <PresentationFormat>Widescreen</PresentationFormat>
  <Paragraphs>390</Paragraphs>
  <Slides>42</Slides>
  <Notes>42</Notes>
  <HiddenSlides>0</HiddenSlides>
  <MMClips>1</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42</vt:i4>
      </vt:variant>
    </vt:vector>
  </HeadingPairs>
  <TitlesOfParts>
    <vt:vector size="57" baseType="lpstr">
      <vt:lpstr>等线</vt:lpstr>
      <vt:lpstr>Microsoft YaHei</vt:lpstr>
      <vt:lpstr>Microsoft YaHei</vt:lpstr>
      <vt:lpstr>方正大黑简体</vt:lpstr>
      <vt:lpstr>Arial</vt:lpstr>
      <vt:lpstr>Calibri</vt:lpstr>
      <vt:lpstr>Cambria Math</vt:lpstr>
      <vt:lpstr>Century Gothic</vt:lpstr>
      <vt:lpstr>Eras Bold ITC</vt:lpstr>
      <vt:lpstr>Impact</vt:lpstr>
      <vt:lpstr>Segoe UI</vt:lpstr>
      <vt:lpstr>Segoe UI Light</vt:lpstr>
      <vt:lpstr>Wingdings</vt:lpstr>
      <vt:lpstr>Office 主题​​</vt:lpstr>
      <vt:lpstr>1_OfficePLUS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越 李</dc:creator>
  <cp:lastModifiedBy>Xueming Liu</cp:lastModifiedBy>
  <cp:revision>1578</cp:revision>
  <dcterms:created xsi:type="dcterms:W3CDTF">2018-12-23T08:46:10Z</dcterms:created>
  <dcterms:modified xsi:type="dcterms:W3CDTF">2022-11-02T14:11:26Z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2019-04-13T04:11:03.2251178Z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a7992e6a-8a3a-4a97-ad53-c673d0603080</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